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02" r:id="rId2"/>
  </p:sldMasterIdLst>
  <p:notesMasterIdLst>
    <p:notesMasterId r:id="rId11"/>
  </p:notesMasterIdLst>
  <p:sldIdLst>
    <p:sldId id="256" r:id="rId3"/>
    <p:sldId id="262" r:id="rId4"/>
    <p:sldId id="274" r:id="rId5"/>
    <p:sldId id="275" r:id="rId6"/>
    <p:sldId id="277" r:id="rId7"/>
    <p:sldId id="279" r:id="rId8"/>
    <p:sldId id="278" r:id="rId9"/>
    <p:sldId id="273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>
      <p:cViewPr varScale="1">
        <p:scale>
          <a:sx n="114" d="100"/>
          <a:sy n="114" d="100"/>
        </p:scale>
        <p:origin x="17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2/12/2020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42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21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41701104-7AE0-448C-9C09-E3ECA6956B4C}" type="datetime1">
              <a:rPr lang="en-US" smtClean="0"/>
              <a:t>2/12/2020</a:t>
            </a:fld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80671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A72F-FDA0-43DF-A943-D779BEB6FA2A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7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B7C0B-0F11-4376-8819-08C15528456F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4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D530-3FB4-41F9-B6E7-0A19FF7897F2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054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7D640-1386-4AF1-817A-5E65E33969E0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094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B8276-3AA5-4152-B2F9-42C7F7105B0C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98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5CD0-E9B2-4882-8330-2498E8B505EF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5592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6449A-11DC-420F-B529-1062C0827B53}" type="datetime1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37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DB36B-54CC-4B32-9AB8-FC3A054C3553}" type="datetime1">
              <a:rPr lang="en-US" smtClean="0"/>
              <a:t>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69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A93078-FE4F-4A79-A462-D1700D7D9EEC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01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43053-6E1B-4672-AD7B-6296543744B2}" type="datetime1">
              <a:rPr lang="en-US" smtClean="0"/>
              <a:t>2/12/2020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70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F3388-B2F8-417A-ACD4-66AD59A69E4D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ACB5-3E90-4E91-8FE9-96101C2481CC}" type="datetime1">
              <a:rPr lang="en-US" smtClean="0"/>
              <a:t>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5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9758B-A1E2-43CF-A0C5-0413126436AE}" type="datetime1">
              <a:rPr lang="en-US" smtClean="0"/>
              <a:t>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11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C9F8A-68F0-4E8D-BEDE-E631C61DDCE3}" type="datetime1">
              <a:rPr lang="en-US" smtClean="0"/>
              <a:t>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14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AE20-B0A9-4603-A083-BF5026A83E17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8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1D3A-F44E-42D3-A9F1-D7F1D102AF80}" type="datetime1">
              <a:rPr lang="en-US" smtClean="0"/>
              <a:t>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department/office name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6968587-9763-47EC-96B3-4BBF30B5CAB8}" type="datetime1">
              <a:rPr lang="en-US" smtClean="0"/>
              <a:t>2/12/2020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r"/>
            <a:r>
              <a:rPr lang="en-US" sz="1400">
                <a:solidFill>
                  <a:schemeClr val="tx2"/>
                </a:solidFill>
              </a:rPr>
              <a:t>Add department/office name here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82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  <p:sldLayoutId id="214748381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\\finshares\fin\Bud_Data\Sales%20and%20Use%20Tax\Financial%20Worksessions\2019\2019%20Sales%20Tax%20by%20NAICS.xlsx!Public%20Safety%20State!R35C1:R48C10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file:///\\finshares\fin\Bud_Data\Sales%20and%20Use%20Tax\Financial%20Worksessions\2019\2019%20Sales%20Tax%20by%20NAICS.xlsx!Public%20Saf%20-%20Clerk%20and%20Recorder!R35C1:R48C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file:///\\finshares\fin\Bud_Data\Sales%20and%20Use%20Tax\Financial%20Worksessions\2019\2019%20Sales%20Tax%20by%20NAICS.xlsx!Public%20Safet%20-%20Building%20Use%20Tax!R35C1:R48C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file:///\\finshares\fin\Bud_Data\Sales%20and%20Use%20Tax\Financial%20Worksessions\2019\2019%20Sales%20Tax%20by%20NAICS.xlsx!Public%20Safety%20Total%20Taxes!R35C1:R48C1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nshares\fin\Bud_Data\Sales%20and%20Use%20Tax\Financial%20Worksessions\2019\2019%20Sales%20Tax%20by%20NAICS.xlsx!Public%20Safety%20Total%20Taxes!%5b2019%20Sales%20Tax%20by%20NAICS.xlsx%5dPublic%20Safety%20Total%20Taxes%20Chart%20a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file:///\\finshares\fin\Bud_Data\Sales%20and%20Use%20Tax\Financial%20Worksessions\2019\2019%20Sales%20Tax%20by%20NAICS.xlsx!Public%20Safety%20Total%20Taxes!R35C23:R48C3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295400" y="2438400"/>
            <a:ext cx="6947127" cy="1202267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2400"/>
              </a:spcAft>
            </a:pP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Public Safety’s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Dedicated 0.23% 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Sales &amp; Use Tax</a:t>
            </a:r>
            <a:b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600" dirty="0">
                <a:latin typeface="Times New Roman" panose="02020603050405020304" pitchFamily="18" charset="0"/>
                <a:cs typeface="Calibri" panose="020F0502020204030204" pitchFamily="34" charset="0"/>
              </a:rPr>
              <a:t>December 2019</a:t>
            </a:r>
            <a:endParaRPr lang="en-US" sz="36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2924238" y="4876800"/>
            <a:ext cx="5838762" cy="1219200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Nikki Simmons, CPA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Controoler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Financial Services Department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February 20, 2020</a:t>
            </a:r>
          </a:p>
        </p:txBody>
      </p:sp>
      <p:pic>
        <p:nvPicPr>
          <p:cNvPr id="7" name="Picture 6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28600"/>
            <a:ext cx="1600200" cy="158174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Historical State Sales Tax Collections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2700" dirty="0">
                <a:latin typeface="Times New Roman" panose="02020603050405020304" pitchFamily="18" charset="0"/>
              </a:rPr>
              <a:t>(Collected by Colorado Department of Revenue)</a:t>
            </a:r>
            <a:br>
              <a:rPr lang="en-US" sz="27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Public Safety’s 0.23%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December 2019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237135"/>
              </p:ext>
            </p:extLst>
          </p:nvPr>
        </p:nvGraphicFramePr>
        <p:xfrm>
          <a:off x="1143000" y="2667000"/>
          <a:ext cx="72390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Worksheet" r:id="rId5" imgW="5229369" imgH="2609750" progId="Excel.Sheet.12">
                  <p:link updateAutomatic="1"/>
                </p:oleObj>
              </mc:Choice>
              <mc:Fallback>
                <p:oleObj name="Worksheet" r:id="rId5" imgW="5229369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3000" y="2667000"/>
                        <a:ext cx="72390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82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Times New Roman" panose="02020603050405020304" pitchFamily="18" charset="0"/>
              </a:rPr>
              <a:t>Historical Use Tax on Automobiles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2200" dirty="0">
                <a:latin typeface="Times New Roman" panose="02020603050405020304" pitchFamily="18" charset="0"/>
              </a:rPr>
              <a:t>(Collected by Clerk &amp; Recorder)</a:t>
            </a:r>
            <a:br>
              <a:rPr lang="en-US" sz="22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Budget to Actual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 Public Safety’s 0.23%</a:t>
            </a:r>
            <a:br>
              <a:rPr lang="en-US" sz="3600" dirty="0">
                <a:latin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5214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100935"/>
              </p:ext>
            </p:extLst>
          </p:nvPr>
        </p:nvGraphicFramePr>
        <p:xfrm>
          <a:off x="1192213" y="2667000"/>
          <a:ext cx="721836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Worksheet" r:id="rId4" imgW="4991164" imgH="2609750" progId="Excel.Sheet.12">
                  <p:link updateAutomatic="1"/>
                </p:oleObj>
              </mc:Choice>
              <mc:Fallback>
                <p:oleObj name="Worksheet" r:id="rId4" imgW="4991164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2213" y="2667000"/>
                        <a:ext cx="7218362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266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8382001" cy="19812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Use Tax on Building Materials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</a:rPr>
              <a:t>(Collected by Pikes Peak Regional Building Department &amp; EPC)</a:t>
            </a:r>
            <a:br>
              <a:rPr lang="en-US" sz="2400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Budget to Actual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067409"/>
              </p:ext>
            </p:extLst>
          </p:nvPr>
        </p:nvGraphicFramePr>
        <p:xfrm>
          <a:off x="1219200" y="2667000"/>
          <a:ext cx="7162800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4" name="Worksheet" r:id="rId4" imgW="4981559" imgH="2609750" progId="Excel.Sheet.12">
                  <p:link updateAutomatic="1"/>
                </p:oleObj>
              </mc:Choice>
              <mc:Fallback>
                <p:oleObj name="Worksheet" r:id="rId4" imgW="4981559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19200" y="2667000"/>
                        <a:ext cx="7162800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9588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Sales &amp; Use Tax Collections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 (all components)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021904"/>
              </p:ext>
            </p:extLst>
          </p:nvPr>
        </p:nvGraphicFramePr>
        <p:xfrm>
          <a:off x="768350" y="2667000"/>
          <a:ext cx="8142288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8" name="Worksheet" r:id="rId4" imgW="5876749" imgH="2609750" progId="Excel.Sheet.12">
                  <p:link updateAutomatic="1"/>
                </p:oleObj>
              </mc:Choice>
              <mc:Fallback>
                <p:oleObj name="Worksheet" r:id="rId4" imgW="5876749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8350" y="2667000"/>
                        <a:ext cx="8142288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83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</a:rPr>
              <a:t>Sales &amp; Use Tax – All Components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553200"/>
            <a:ext cx="427833" cy="365125"/>
          </a:xfrm>
        </p:spPr>
        <p:txBody>
          <a:bodyPr/>
          <a:lstStyle/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3874737"/>
              </p:ext>
            </p:extLst>
          </p:nvPr>
        </p:nvGraphicFramePr>
        <p:xfrm>
          <a:off x="307975" y="2514600"/>
          <a:ext cx="8223250" cy="337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6" name="Worksheet" r:id="rId3" imgW="10820272" imgH="3686047" progId="Excel.Sheet.12">
                  <p:link updateAutomatic="1"/>
                </p:oleObj>
              </mc:Choice>
              <mc:Fallback>
                <p:oleObj name="Worksheet" r:id="rId3" imgW="10820272" imgH="3686047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7975" y="2514600"/>
                        <a:ext cx="8223250" cy="337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563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Historical Sales &amp; Use Tax Collections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Budget to Actual Public Safety’s 0.23%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(all components) Budget to Actual</a:t>
            </a:r>
            <a:br>
              <a:rPr lang="en-US" dirty="0">
                <a:latin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</a:rPr>
              <a:t>December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83350"/>
            <a:ext cx="427833" cy="365125"/>
          </a:xfrm>
        </p:spPr>
        <p:txBody>
          <a:bodyPr/>
          <a:lstStyle/>
          <a:p>
            <a:fld id="{D4B5ADC2-7248-4799-8E52-477E151C3EE9}" type="slidenum"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5672790"/>
              </p:ext>
            </p:extLst>
          </p:nvPr>
        </p:nvGraphicFramePr>
        <p:xfrm>
          <a:off x="1570038" y="2819400"/>
          <a:ext cx="61579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Worksheet" r:id="rId4" imgW="4400646" imgH="2609750" progId="Excel.Sheet.12">
                  <p:link updateAutomatic="1"/>
                </p:oleObj>
              </mc:Choice>
              <mc:Fallback>
                <p:oleObj name="Worksheet" r:id="rId4" imgW="4400646" imgH="2609750" progId="Excel.Shee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70038" y="2819400"/>
                        <a:ext cx="6157912" cy="3200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198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1-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6019800"/>
            <a:ext cx="770889" cy="762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49613" y="2133600"/>
            <a:ext cx="7704667" cy="198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5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7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864EA9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663390-1AD8-4488-A23F-16904AB097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</Words>
  <Application>Microsoft Office PowerPoint</Application>
  <PresentationFormat>On-screen Show (4:3)</PresentationFormat>
  <Paragraphs>21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Links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9" baseType="lpstr">
      <vt:lpstr>Arial</vt:lpstr>
      <vt:lpstr>Calibri</vt:lpstr>
      <vt:lpstr>Corbel</vt:lpstr>
      <vt:lpstr>Times New Roman</vt:lpstr>
      <vt:lpstr>Parallax</vt:lpstr>
      <vt:lpstr>file:///\\finshares\fin\Bud_Data\Sales%20and%20Use%20Tax\Financial%20Worksessions\2019\2019%20Sales%20Tax%20by%20NAICS.xlsx!Public%20Safety%20State!R35C1:R48C10</vt:lpstr>
      <vt:lpstr>file:///\\finshares\fin\Bud_Data\Sales%20and%20Use%20Tax\Financial%20Worksessions\2019\2019%20Sales%20Tax%20by%20NAICS.xlsx!Public%20Saf%20-%20Clerk%20and%20Recorder!R35C1:R48C10</vt:lpstr>
      <vt:lpstr>file:///\\finshares\fin\Bud_Data\Sales%20and%20Use%20Tax\Financial%20Worksessions\2019\2019%20Sales%20Tax%20by%20NAICS.xlsx!Public%20Safet%20-%20Building%20Use%20Tax!R35C1:R48C10</vt:lpstr>
      <vt:lpstr>file:///\\finshares\fin\Bud_Data\Sales%20and%20Use%20Tax\Financial%20Worksessions\2019\2019%20Sales%20Tax%20by%20NAICS.xlsx!Public%20Safety%20Total%20Taxes!R35C1:R48C10</vt:lpstr>
      <vt:lpstr>file:///\\finshares\fin\Bud_Data\Sales%20and%20Use%20Tax\Financial%20Worksessions\2019\2019%20Sales%20Tax%20by%20NAICS.xlsx!Public%20Safety%20Total%20Taxes!%5b2019%20Sales%20Tax%20by%20NAICS.xlsx%5dPublic%20Safety%20Total%20Taxes%20Chart%20a</vt:lpstr>
      <vt:lpstr>file:///\\finshares\fin\Bud_Data\Sales%20and%20Use%20Tax\Financial%20Worksessions\2019\2019%20Sales%20Tax%20by%20NAICS.xlsx!Public%20Safety%20Total%20Taxes!R35C23:R48C30</vt:lpstr>
      <vt:lpstr>Public Safety’s Dedicated 0.23%  Sales &amp; Use Tax December 2019</vt:lpstr>
      <vt:lpstr>Historical State Sales Tax Collections (Collected by Colorado Department of Revenue) Public Safety’s 0.23% December 2019</vt:lpstr>
      <vt:lpstr>Historical Use Tax on Automobiles (Collected by Clerk &amp; Recorder) Budget to Actual  Public Safety’s 0.23% December 2019</vt:lpstr>
      <vt:lpstr>Historical Use Tax on Building Materials (Collected by Pikes Peak Regional Building Department &amp; EPC) Budget to Actual Public Safety’s 0.23% December 2019</vt:lpstr>
      <vt:lpstr>Historical Sales &amp; Use Tax Collections Public Safety’s 0.23% (all components) December 2019</vt:lpstr>
      <vt:lpstr>Sales &amp; Use Tax – All Components Public Safety’s 0.23% December 2019</vt:lpstr>
      <vt:lpstr>Historical Sales &amp; Use Tax Collections Budget to Actual Public Safety’s 0.23% (all components) Budget to Actual December 2019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2017-10-09T01:43:08Z</dcterms:created>
  <dcterms:modified xsi:type="dcterms:W3CDTF">2020-02-12T23:45:51Z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