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20"/>
  </p:notesMasterIdLst>
  <p:sldIdLst>
    <p:sldId id="256" r:id="rId2"/>
    <p:sldId id="280" r:id="rId3"/>
    <p:sldId id="277" r:id="rId4"/>
    <p:sldId id="281" r:id="rId5"/>
    <p:sldId id="293" r:id="rId6"/>
    <p:sldId id="290" r:id="rId7"/>
    <p:sldId id="288" r:id="rId8"/>
    <p:sldId id="291" r:id="rId9"/>
    <p:sldId id="289" r:id="rId10"/>
    <p:sldId id="276" r:id="rId11"/>
    <p:sldId id="270" r:id="rId12"/>
    <p:sldId id="292" r:id="rId13"/>
    <p:sldId id="272" r:id="rId14"/>
    <p:sldId id="279" r:id="rId15"/>
    <p:sldId id="265" r:id="rId16"/>
    <p:sldId id="295" r:id="rId17"/>
    <p:sldId id="294" r:id="rId18"/>
    <p:sldId id="267"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FE135-730E-4B78-B282-0C50A5B05774}" v="11" dt="2020-02-17T16:59:31.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CC8400-E88A-487F-9D73-8EF5E0ADFE21}" type="datetimeFigureOut">
              <a:rPr lang="en-US" smtClean="0"/>
              <a:t>2/24/2020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66E58-FDF7-4306-8A1C-69F955FBE6E0}" type="slidenum">
              <a:rPr lang="en-US" smtClean="0"/>
              <a:t>‹#›</a:t>
            </a:fld>
            <a:endParaRPr lang="en-US" dirty="0"/>
          </a:p>
        </p:txBody>
      </p:sp>
    </p:spTree>
    <p:extLst>
      <p:ext uri="{BB962C8B-B14F-4D97-AF65-F5344CB8AC3E}">
        <p14:creationId xmlns:p14="http://schemas.microsoft.com/office/powerpoint/2010/main" val="21605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150B8-FB40-421C-9844-BA7DAFAA3D5D}"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9287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030082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88388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901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524334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420222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817614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FE817-B577-4821-B59D-F2A8686EC414}"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74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1440A-E443-483E-89E3-32BF79886EFB}"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498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3FDBA-369A-4DED-A818-F79A4E386994}"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57854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3E530-0685-4EAD-8120-AA5A6433C9EB}" type="datetime1">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775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4B6C3-26F0-4FB2-BDC8-C20A2EB78777}"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475282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83258-E8D4-4101-828B-17A9005D1DA8}" type="datetime1">
              <a:rPr lang="en-US" smtClean="0"/>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1214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C7639-06D2-4ADC-8237-6DA73F1CA20D}" type="datetime1">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9267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29EF-D5B8-40F3-984D-8EAF6AB8E6AF}" type="datetime1">
              <a:rPr lang="en-US" smtClean="0"/>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87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33D1C-9673-4197-8B66-6DAF72DE1194}"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1798909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6919D-E942-446C-98D2-98B4B9D92FBC}" type="datetime1">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8685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6B1777-D7A4-42DA-B67D-196D20547F9F}" type="datetime1">
              <a:rPr lang="en-US" smtClean="0"/>
              <a:t>2/24/2020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5066EA-1BD1-41E2-AE2F-6909D7FBA41A}" type="slidenum">
              <a:rPr lang="en-US" smtClean="0"/>
              <a:t>‹#›</a:t>
            </a:fld>
            <a:endParaRPr lang="en-US" dirty="0"/>
          </a:p>
        </p:txBody>
      </p:sp>
    </p:spTree>
    <p:extLst>
      <p:ext uri="{BB962C8B-B14F-4D97-AF65-F5344CB8AC3E}">
        <p14:creationId xmlns:p14="http://schemas.microsoft.com/office/powerpoint/2010/main" val="15294928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9" y="1233378"/>
            <a:ext cx="7039713" cy="2364964"/>
          </a:xfrm>
        </p:spPr>
        <p:txBody>
          <a:bodyPr>
            <a:normAutofit/>
          </a:bodyPr>
          <a:lstStyle/>
          <a:p>
            <a:pPr>
              <a:lnSpc>
                <a:spcPct val="90000"/>
              </a:lnSpc>
            </a:pPr>
            <a:r>
              <a:rPr lang="en-US" sz="3800" dirty="0">
                <a:solidFill>
                  <a:schemeClr val="tx1"/>
                </a:solidFill>
              </a:rPr>
              <a:t>Board of County Commissioners State Legislative Session Update</a:t>
            </a:r>
          </a:p>
        </p:txBody>
      </p:sp>
      <p:sp>
        <p:nvSpPr>
          <p:cNvPr id="3" name="Subtitle 2"/>
          <p:cNvSpPr>
            <a:spLocks noGrp="1"/>
          </p:cNvSpPr>
          <p:nvPr>
            <p:ph type="subTitle" idx="1"/>
          </p:nvPr>
        </p:nvSpPr>
        <p:spPr>
          <a:xfrm>
            <a:off x="5369441" y="3598339"/>
            <a:ext cx="5441286" cy="1675335"/>
          </a:xfrm>
        </p:spPr>
        <p:txBody>
          <a:bodyPr>
            <a:normAutofit/>
          </a:bodyPr>
          <a:lstStyle/>
          <a:p>
            <a:r>
              <a:rPr lang="en-US" dirty="0">
                <a:solidFill>
                  <a:srgbClr val="C59F5E"/>
                </a:solidFill>
              </a:rPr>
              <a:t>Brandon J. Wilson, Officer</a:t>
            </a:r>
          </a:p>
          <a:p>
            <a:r>
              <a:rPr lang="en-US" dirty="0">
                <a:solidFill>
                  <a:srgbClr val="C59F5E"/>
                </a:solidFill>
              </a:rPr>
              <a:t>El Paso County Strategic Initiatives Division</a:t>
            </a:r>
          </a:p>
          <a:p>
            <a:r>
              <a:rPr lang="en-US" dirty="0">
                <a:solidFill>
                  <a:srgbClr val="C59F5E"/>
                </a:solidFill>
              </a:rPr>
              <a:t>February 25, 2020</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logo-1-T.gif"/>
          <p:cNvPicPr>
            <a:picLocks noChangeAspect="1"/>
          </p:cNvPicPr>
          <p:nvPr/>
        </p:nvPicPr>
        <p:blipFill>
          <a:blip r:embed="rId4" cstate="print"/>
          <a:stretch>
            <a:fillRect/>
          </a:stretch>
        </p:blipFill>
        <p:spPr>
          <a:xfrm>
            <a:off x="603107" y="1233378"/>
            <a:ext cx="3652539" cy="3610424"/>
          </a:xfrm>
          <a:prstGeom prst="rect">
            <a:avLst/>
          </a:prstGeom>
        </p:spPr>
      </p:pic>
    </p:spTree>
    <p:extLst>
      <p:ext uri="{BB962C8B-B14F-4D97-AF65-F5344CB8AC3E}">
        <p14:creationId xmlns:p14="http://schemas.microsoft.com/office/powerpoint/2010/main" val="73454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lgn="ct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of Interest</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62117" y="2057400"/>
            <a:ext cx="6245352" cy="2743200"/>
          </a:xfrm>
          <a:prstGeom prst="rect">
            <a:avLst/>
          </a:prstGeom>
        </p:spPr>
        <p:txBody>
          <a:bodyPr vert="horz" lIns="91440" tIns="45720" rIns="91440" bIns="45720" rtlCol="0" anchor="ctr">
            <a:normAutofit fontScale="85000" lnSpcReduction="10000"/>
          </a:bodyPr>
          <a:lstStyle/>
          <a:p>
            <a:pPr marL="342900" indent="-342900">
              <a:buFont typeface="Wingdings" panose="05000000000000000000" pitchFamily="2" charset="2"/>
              <a:buChar char="Ø"/>
            </a:pPr>
            <a:r>
              <a:rPr lang="en-US" sz="2400" dirty="0"/>
              <a:t>HB20-1017: Substance Use Disorder Treatment In Criminal Justice System</a:t>
            </a:r>
          </a:p>
          <a:p>
            <a:pPr marL="342900" indent="-342900">
              <a:buFont typeface="Wingdings" panose="05000000000000000000" pitchFamily="2" charset="2"/>
              <a:buChar char="Ø"/>
            </a:pPr>
            <a:r>
              <a:rPr lang="en-US" sz="2400" dirty="0"/>
              <a:t>HB20-1319: Prohibit Sale Of Flavored Nicotine Products</a:t>
            </a:r>
          </a:p>
          <a:p>
            <a:pPr marL="342900" indent="-342900">
              <a:buFont typeface="Wingdings" panose="05000000000000000000" pitchFamily="2" charset="2"/>
              <a:buChar char="Ø"/>
            </a:pPr>
            <a:r>
              <a:rPr lang="en-US" sz="2400" dirty="0"/>
              <a:t>SB20-162: Changes Related To Federal Family First Policy</a:t>
            </a:r>
          </a:p>
          <a:p>
            <a:pPr marL="342900" indent="-342900">
              <a:buFont typeface="Wingdings" panose="05000000000000000000" pitchFamily="2" charset="2"/>
              <a:buChar char="Ø"/>
            </a:pPr>
            <a:r>
              <a:rPr lang="en-US" sz="2400" dirty="0"/>
              <a:t>SB20-163: School Entry Immunization</a:t>
            </a:r>
          </a:p>
          <a:p>
            <a:pPr marL="342900" indent="-342900">
              <a:buFont typeface="Wingdings" panose="05000000000000000000" pitchFamily="2" charset="2"/>
              <a:buChar char="Ø"/>
            </a:pPr>
            <a:r>
              <a:rPr lang="en-US" sz="2400" dirty="0"/>
              <a:t>SB20-172: Bail Hearing Within 48 Hours Of Arrest</a:t>
            </a:r>
          </a:p>
          <a:p>
            <a:pPr marL="342900" indent="-342900">
              <a:buFont typeface="Wingdings" panose="05000000000000000000" pitchFamily="2" charset="2"/>
              <a:buChar char="Ø"/>
            </a:pPr>
            <a:r>
              <a:rPr lang="en-US" sz="2400" dirty="0"/>
              <a:t>Bill of Note: Paid Family &amp; Medical Leave </a:t>
            </a: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10</a:t>
            </a:fld>
            <a:endParaRPr lang="en-US" dirty="0"/>
          </a:p>
        </p:txBody>
      </p:sp>
    </p:spTree>
    <p:extLst>
      <p:ext uri="{BB962C8B-B14F-4D97-AF65-F5344CB8AC3E}">
        <p14:creationId xmlns:p14="http://schemas.microsoft.com/office/powerpoint/2010/main" val="316156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endParaRPr lang="en-US" sz="3200" dirty="0"/>
          </a:p>
          <a:p>
            <a:pPr algn="ctr">
              <a:lnSpc>
                <a:spcPct val="90000"/>
              </a:lnSpc>
              <a:spcBef>
                <a:spcPct val="0"/>
              </a:spcBef>
              <a:spcAft>
                <a:spcPts val="600"/>
              </a:spcAft>
            </a:pPr>
            <a:r>
              <a:rPr lang="en-US" sz="3500" dirty="0"/>
              <a:t>HB20-1017: Substance Use Disorder Treatment In Criminal Justice System</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48250"/>
            <a:ext cx="9710296" cy="4000150"/>
          </a:xfrm>
          <a:prstGeom prst="rect">
            <a:avLst/>
          </a:prstGeom>
        </p:spPr>
        <p:txBody>
          <a:bodyPr vert="horz" lIns="91440" tIns="45720" rIns="91440" bIns="45720" rtlCol="0" anchor="t">
            <a:normAutofit fontScale="92500"/>
          </a:bodyPr>
          <a:lstStyle/>
          <a:p>
            <a:pPr marL="285750" lvl="0" indent="-285750">
              <a:buFont typeface="Wingdings" panose="05000000000000000000" pitchFamily="2" charset="2"/>
              <a:buChar char="Ø"/>
            </a:pPr>
            <a:r>
              <a:rPr lang="en-US" dirty="0"/>
              <a:t>Prime Sponsors: Rep. Leslie Herod, Rep. Chris Kennedy, Sen. Kerry Donovan, Sen. Kevin Priola.</a:t>
            </a:r>
          </a:p>
          <a:p>
            <a:pPr marL="285750" lvl="0" indent="-285750">
              <a:buFont typeface="Wingdings" panose="05000000000000000000" pitchFamily="2" charset="2"/>
              <a:buChar char="Ø"/>
            </a:pPr>
            <a:r>
              <a:rPr lang="en-US" dirty="0"/>
              <a:t>Bill was introduced on January 8 in the House and was assigned to Public Health Care &amp; Human Services + Appropriations. Was referred (amended) to Appropriations on February 12.</a:t>
            </a:r>
          </a:p>
          <a:p>
            <a:pPr marL="285750" lvl="0" indent="-285750">
              <a:buFont typeface="Wingdings" panose="05000000000000000000" pitchFamily="2" charset="2"/>
              <a:buChar char="Ø"/>
            </a:pPr>
            <a:r>
              <a:rPr lang="en-US" dirty="0"/>
              <a:t>The bill requires the department of corrections, local jails, multijurisdictional jails, municipal jails, and state department of human services facilities to make available at least one opioid agonist and one opioid antagonist to a person in custody with an opioid use disorder throughout the duration of the person's incarceration or commitment.</a:t>
            </a:r>
          </a:p>
          <a:p>
            <a:pPr marL="285750" lvl="0" indent="-285750">
              <a:buFont typeface="Wingdings" panose="05000000000000000000" pitchFamily="2" charset="2"/>
              <a:buChar char="Ø"/>
            </a:pPr>
            <a:r>
              <a:rPr lang="en-US" dirty="0"/>
              <a:t>The bill requires county jails to ensure that continuity of care is provided to inmates prior to release. This includes scheduling appointments with the person's health provider; ensuring treatment services are available; providing post-release resources; ensuring the person's Medicaid is reinstated, where applicable; and, if the person has a history of opioid use disorder, developing a medication-assisted treatment plan and providing an opioid antagonist to the person.</a:t>
            </a:r>
          </a:p>
          <a:p>
            <a:pPr marL="285750" lvl="0" indent="-285750">
              <a:buFont typeface="Wingdings" panose="05000000000000000000" pitchFamily="2" charset="2"/>
              <a:buChar char="Ø"/>
            </a:pPr>
            <a:r>
              <a:rPr lang="en-US" dirty="0"/>
              <a:t>Estimated cost for El Paso County to implement requirements of this bill is roughly $400,000.</a:t>
            </a:r>
          </a:p>
          <a:p>
            <a:pPr marL="285750" lvl="0" indent="-285750">
              <a:buFont typeface="Wingdings" panose="05000000000000000000" pitchFamily="2" charset="2"/>
              <a:buChar char="Ø"/>
            </a:pPr>
            <a:r>
              <a:rPr lang="en-US" dirty="0"/>
              <a:t>Per the Fiscal Note, the bill appropriates $1,150,000 from the General Fund to DHS.</a:t>
            </a:r>
          </a:p>
          <a:p>
            <a:pPr marL="285750" lvl="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11</a:t>
            </a:fld>
            <a:endParaRPr lang="en-US" dirty="0"/>
          </a:p>
        </p:txBody>
      </p:sp>
    </p:spTree>
    <p:extLst>
      <p:ext uri="{BB962C8B-B14F-4D97-AF65-F5344CB8AC3E}">
        <p14:creationId xmlns:p14="http://schemas.microsoft.com/office/powerpoint/2010/main" val="416313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endParaRPr lang="en-US" sz="3200" dirty="0"/>
          </a:p>
          <a:p>
            <a:pPr algn="ctr">
              <a:lnSpc>
                <a:spcPct val="90000"/>
              </a:lnSpc>
              <a:spcBef>
                <a:spcPct val="0"/>
              </a:spcBef>
              <a:spcAft>
                <a:spcPts val="600"/>
              </a:spcAft>
            </a:pPr>
            <a:r>
              <a:rPr lang="en-US" sz="3500" dirty="0"/>
              <a:t>HB20-1319: Prohibit Sale Of Flavored Nicotine Products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48250"/>
            <a:ext cx="9710296" cy="4000150"/>
          </a:xfrm>
          <a:prstGeom prst="rect">
            <a:avLst/>
          </a:prstGeom>
        </p:spPr>
        <p:txBody>
          <a:bodyPr vert="horz" lIns="91440" tIns="45720" rIns="91440" bIns="45720" rtlCol="0" anchor="t">
            <a:normAutofit lnSpcReduction="10000"/>
          </a:bodyPr>
          <a:lstStyle/>
          <a:p>
            <a:pPr marL="285750" lvl="0" indent="-285750">
              <a:buFont typeface="Wingdings" panose="05000000000000000000" pitchFamily="2" charset="2"/>
              <a:buChar char="Ø"/>
            </a:pPr>
            <a:r>
              <a:rPr lang="en-US" sz="2000" dirty="0"/>
              <a:t>Prime Sponsors: Rep. Yadira Caraveo, Rep. KC Becker, Sen. Rhonda Fields, Sen. Kevin Priola.</a:t>
            </a:r>
          </a:p>
          <a:p>
            <a:pPr marL="285750" lvl="0" indent="-285750">
              <a:buFont typeface="Wingdings" panose="05000000000000000000" pitchFamily="2" charset="2"/>
              <a:buChar char="Ø"/>
            </a:pPr>
            <a:r>
              <a:rPr lang="en-US" sz="2000" dirty="0"/>
              <a:t>Bill was introduced on February 21 and assigned to House Health &amp; Insurance.</a:t>
            </a:r>
          </a:p>
          <a:p>
            <a:pPr marL="285750" lvl="0" indent="-285750">
              <a:buFont typeface="Wingdings" panose="05000000000000000000" pitchFamily="2" charset="2"/>
              <a:buChar char="Ø"/>
            </a:pPr>
            <a:r>
              <a:rPr lang="en-US" sz="2000" dirty="0"/>
              <a:t>Colorado has the nation’s highest teen vaping rate.</a:t>
            </a:r>
          </a:p>
          <a:p>
            <a:pPr marL="285750" lvl="0" indent="-285750">
              <a:buFont typeface="Wingdings" panose="05000000000000000000" pitchFamily="2" charset="2"/>
              <a:buChar char="Ø"/>
            </a:pPr>
            <a:r>
              <a:rPr lang="en-US" sz="2000" dirty="0"/>
              <a:t>Aspen, Boulder, Carbondale, Glenwood Springs, and Snowmass Village have all banned flavored tobacco products.</a:t>
            </a:r>
          </a:p>
          <a:p>
            <a:pPr marL="285750" lvl="0" indent="-285750">
              <a:buFont typeface="Wingdings" panose="05000000000000000000" pitchFamily="2" charset="2"/>
              <a:buChar char="Ø"/>
            </a:pPr>
            <a:r>
              <a:rPr lang="en-US" sz="2000" dirty="0"/>
              <a:t>On and after September 1, 2020, the bill prohibits the sale of flavored cigarettes, tobacco products, and nicotine products, including flavored electronic cigarettes, and products intended to be added to cigarettes, tobacco products, or nicotine products to produce a flavor other than tobacco.</a:t>
            </a:r>
          </a:p>
          <a:p>
            <a:pPr marL="285750" lvl="0" indent="-285750">
              <a:buFont typeface="Wingdings" panose="05000000000000000000" pitchFamily="2" charset="2"/>
              <a:buChar char="Ø"/>
            </a:pPr>
            <a:r>
              <a:rPr lang="en-US" sz="2000" dirty="0"/>
              <a:t>El Paso County Public Health has not taken an official position on the bill, but their Board has taken a position in favor of laws that protect youth from nicotine and tobacco.</a:t>
            </a:r>
          </a:p>
          <a:p>
            <a:pPr marL="285750" lvl="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12</a:t>
            </a:fld>
            <a:endParaRPr lang="en-US" dirty="0"/>
          </a:p>
        </p:txBody>
      </p:sp>
    </p:spTree>
    <p:extLst>
      <p:ext uri="{BB962C8B-B14F-4D97-AF65-F5344CB8AC3E}">
        <p14:creationId xmlns:p14="http://schemas.microsoft.com/office/powerpoint/2010/main" val="196041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fontScale="77500" lnSpcReduction="20000"/>
          </a:bodyPr>
          <a:lstStyle/>
          <a:p>
            <a:pPr algn="ctr">
              <a:spcBef>
                <a:spcPct val="0"/>
              </a:spcBef>
              <a:spcAft>
                <a:spcPts val="600"/>
              </a:spcAft>
            </a:pPr>
            <a:endPar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spcBef>
                <a:spcPct val="0"/>
              </a:spcBef>
              <a:spcAft>
                <a:spcPts val="600"/>
              </a:spcAft>
            </a:pPr>
            <a:r>
              <a:rPr lang="en-US" sz="41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SB20-162: Changes Related To Federal Family First Policy</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a:bodyPr>
          <a:lstStyle/>
          <a:p>
            <a:pPr marL="285750" indent="-285750">
              <a:buClr>
                <a:schemeClr val="tx2"/>
              </a:buClr>
              <a:buSzPct val="70000"/>
              <a:buFont typeface="Wingdings" panose="05000000000000000000" pitchFamily="2" charset="2"/>
              <a:buChar char="Ø"/>
            </a:pPr>
            <a:r>
              <a:rPr lang="en-US" sz="2000" dirty="0"/>
              <a:t>Prime Sponsors: Sen. Bob Rankin, Sen. Dominick Moreno, Rep. Serena Gonzales-Gutierrez</a:t>
            </a:r>
          </a:p>
          <a:p>
            <a:pPr marL="285750" indent="-285750">
              <a:buClr>
                <a:schemeClr val="tx2"/>
              </a:buClr>
              <a:buSzPct val="70000"/>
              <a:buFont typeface="Wingdings" panose="05000000000000000000" pitchFamily="2" charset="2"/>
              <a:buChar char="Ø"/>
            </a:pPr>
            <a:r>
              <a:rPr lang="en-US" sz="2000" dirty="0"/>
              <a:t>The bill updates Colorado's statutory provisions related to foster care prevention services and supports (prevention services) in the context of the federal "Family First Prevention Services Act.”</a:t>
            </a:r>
          </a:p>
          <a:p>
            <a:pPr marL="342900" indent="-342900">
              <a:buClr>
                <a:schemeClr val="tx2"/>
              </a:buClr>
              <a:buSzPct val="70000"/>
              <a:buFont typeface="Wingdings" panose="05000000000000000000" pitchFamily="2" charset="2"/>
              <a:buChar char="Ø"/>
            </a:pPr>
            <a:r>
              <a:rPr lang="en-US" sz="2000" dirty="0"/>
              <a:t>Funding formula is currently an 80/20 split, which the state is trying to change.</a:t>
            </a:r>
          </a:p>
          <a:p>
            <a:pPr marL="342900" indent="-342900">
              <a:buClr>
                <a:schemeClr val="tx2"/>
              </a:buClr>
              <a:buSzPct val="70000"/>
              <a:buFont typeface="Wingdings" panose="05000000000000000000" pitchFamily="2" charset="2"/>
              <a:buChar char="Ø"/>
            </a:pPr>
            <a:r>
              <a:rPr lang="en-US" sz="2000" dirty="0"/>
              <a:t>Any increase in what counties would be required to contribute would be extremely detrimental.</a:t>
            </a:r>
          </a:p>
          <a:p>
            <a:pPr marL="342900" indent="-342900">
              <a:buClr>
                <a:schemeClr val="tx2"/>
              </a:buClr>
              <a:buSzPct val="70000"/>
              <a:buFont typeface="Wingdings" panose="05000000000000000000" pitchFamily="2" charset="2"/>
              <a:buChar char="Ø"/>
            </a:pPr>
            <a:r>
              <a:rPr lang="en-US" sz="2000" dirty="0"/>
              <a:t>CCI unanimously opposes current form of this bill, as does our DHS Executive Director.</a:t>
            </a:r>
          </a:p>
          <a:p>
            <a:pPr marL="342900" indent="-342900">
              <a:buClr>
                <a:schemeClr val="tx2"/>
              </a:buClr>
              <a:buSzPct val="70000"/>
              <a:buFont typeface="Wingdings" panose="05000000000000000000" pitchFamily="2" charset="2"/>
              <a:buChar char="Ø"/>
            </a:pPr>
            <a:r>
              <a:rPr lang="en-US" sz="2000" dirty="0"/>
              <a:t>Assigned to Senate Judiciary. No committee hearing scheduled.</a:t>
            </a: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lvl="0" indent="-28575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13</a:t>
            </a:fld>
            <a:endParaRPr lang="en-US" sz="1200" dirty="0"/>
          </a:p>
        </p:txBody>
      </p:sp>
    </p:spTree>
    <p:extLst>
      <p:ext uri="{BB962C8B-B14F-4D97-AF65-F5344CB8AC3E}">
        <p14:creationId xmlns:p14="http://schemas.microsoft.com/office/powerpoint/2010/main" val="101717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fontScale="92500" lnSpcReduction="10000"/>
          </a:bodyPr>
          <a:lstStyle/>
          <a:p>
            <a:pPr algn="ctr">
              <a:spcBef>
                <a:spcPct val="0"/>
              </a:spcBef>
              <a:spcAft>
                <a:spcPts val="600"/>
              </a:spcAft>
            </a:pPr>
            <a:endPar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spcBef>
                <a:spcPct val="0"/>
              </a:spcBef>
              <a:spcAft>
                <a:spcPts val="600"/>
              </a:spcAft>
            </a:pPr>
            <a:r>
              <a:rPr lang="en-US" sz="37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SB20-163: School Entry Immunization</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lnSpcReduction="10000"/>
          </a:bodyPr>
          <a:lstStyle/>
          <a:p>
            <a:pPr marL="285750" lvl="0" indent="-285750">
              <a:buFont typeface="Wingdings" panose="05000000000000000000" pitchFamily="2" charset="2"/>
              <a:buChar char="Ø"/>
            </a:pPr>
            <a:r>
              <a:rPr lang="en-US" sz="2000" dirty="0"/>
              <a:t>Prime Sponsors: Sen. Julie Gonzales, Sen. Kevin Priola, Rep. Kyle Mullica</a:t>
            </a:r>
          </a:p>
          <a:p>
            <a:pPr marL="285750" lvl="0" indent="-285750">
              <a:buFont typeface="Wingdings" panose="05000000000000000000" pitchFamily="2" charset="2"/>
              <a:buChar char="Ø"/>
            </a:pPr>
            <a:r>
              <a:rPr lang="en-US" sz="2000" dirty="0"/>
              <a:t>The bill directs the Department of Public Health and Environment (CDPHE) to make modifications to school entry immunization documents and processes.</a:t>
            </a:r>
          </a:p>
          <a:p>
            <a:pPr marL="285750" lvl="0" indent="-285750">
              <a:buFont typeface="Wingdings" panose="05000000000000000000" pitchFamily="2" charset="2"/>
              <a:buChar char="Ø"/>
            </a:pPr>
            <a:r>
              <a:rPr lang="en-US" sz="2000" dirty="0"/>
              <a:t>Colorado has one of the lowest vaccination rates in the nation among kindergarteners (87.4%). The bill sets a statewide immunization goal of 95%.</a:t>
            </a:r>
          </a:p>
          <a:p>
            <a:pPr marL="285750" lvl="0" indent="-285750">
              <a:buFont typeface="Wingdings" panose="05000000000000000000" pitchFamily="2" charset="2"/>
              <a:buChar char="Ø"/>
            </a:pPr>
            <a:r>
              <a:rPr lang="en-US" sz="2000" dirty="0"/>
              <a:t>It creates a standardized form for parents who want to exempt their children (medical, religious, personal). As an alternative, parents would be able to watch a state-issued online educational video.</a:t>
            </a:r>
          </a:p>
          <a:p>
            <a:pPr marL="285750" lvl="0" indent="-285750">
              <a:buFont typeface="Wingdings" panose="05000000000000000000" pitchFamily="2" charset="2"/>
              <a:buChar char="Ø"/>
            </a:pPr>
            <a:r>
              <a:rPr lang="en-US" sz="2000" dirty="0"/>
              <a:t>Information in exemption forms would be kept in a confidential statewide database to help public health officials protect people from an outbreak. The legislation says that parents can opt out of having their children included in the database.</a:t>
            </a:r>
          </a:p>
          <a:p>
            <a:pPr marL="285750" lvl="0" indent="-285750">
              <a:buFont typeface="Wingdings" panose="05000000000000000000" pitchFamily="2" charset="2"/>
              <a:buChar char="Ø"/>
            </a:pPr>
            <a:r>
              <a:rPr lang="en-US" sz="2000" dirty="0"/>
              <a:t>Bill was heard in the Senate Health &amp; Human Services committee on February 19 and passed on a 3-2 vote.</a:t>
            </a:r>
          </a:p>
          <a:p>
            <a:pPr marL="285750" lvl="0" indent="-285750">
              <a:buFont typeface="Wingdings" panose="05000000000000000000" pitchFamily="2" charset="2"/>
              <a:buChar char="Ø"/>
            </a:pPr>
            <a:endParaRPr lang="en-US" sz="2000" dirty="0"/>
          </a:p>
          <a:p>
            <a:pPr marL="285750" lvl="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14</a:t>
            </a:fld>
            <a:endParaRPr lang="en-US" dirty="0"/>
          </a:p>
        </p:txBody>
      </p:sp>
    </p:spTree>
    <p:extLst>
      <p:ext uri="{BB962C8B-B14F-4D97-AF65-F5344CB8AC3E}">
        <p14:creationId xmlns:p14="http://schemas.microsoft.com/office/powerpoint/2010/main" val="273345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SB20-172: Bail Hearing Within 48 Hours Of Arrest</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197916"/>
            <a:ext cx="9710296"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r>
              <a:rPr lang="en-US" sz="1900" dirty="0"/>
              <a:t>Prime Sponsors: Sen. Pete Lee, Sen. Vicki Marble, Rep. Leslie Herod, Rep. Matt Soper.</a:t>
            </a:r>
          </a:p>
          <a:p>
            <a:pPr marL="285750" indent="-285750">
              <a:buClr>
                <a:schemeClr val="tx2"/>
              </a:buClr>
              <a:buSzPct val="70000"/>
              <a:buFont typeface="Wingdings" panose="05000000000000000000" pitchFamily="2" charset="2"/>
              <a:buChar char="Ø"/>
            </a:pPr>
            <a:r>
              <a:rPr lang="en-US" sz="1900" dirty="0"/>
              <a:t>Bill introduced on February 18 and assigned to Senate Judiciary committee.</a:t>
            </a:r>
          </a:p>
          <a:p>
            <a:pPr marL="285750" indent="-285750">
              <a:buClr>
                <a:schemeClr val="tx2"/>
              </a:buClr>
              <a:buSzPct val="70000"/>
              <a:buFont typeface="Wingdings" panose="05000000000000000000" pitchFamily="2" charset="2"/>
              <a:buChar char="Ø"/>
            </a:pPr>
            <a:r>
              <a:rPr lang="en-US" sz="2000" dirty="0"/>
              <a:t>The bill requires that a court hold a bond setting hearing within 48 hours after an arrestee arrives at a jail or a holding facility. </a:t>
            </a:r>
          </a:p>
          <a:p>
            <a:pPr marL="285750" indent="-285750">
              <a:buClr>
                <a:schemeClr val="tx2"/>
              </a:buClr>
              <a:buSzPct val="70000"/>
              <a:buFont typeface="Wingdings" panose="05000000000000000000" pitchFamily="2" charset="2"/>
              <a:buChar char="Ø"/>
            </a:pPr>
            <a:r>
              <a:rPr lang="en-US" sz="2000" dirty="0"/>
              <a:t>The bill creates the position of a bond hearing officer in the Judicial Department to conduct weekend and legal holiday bond hearings via an interactive audiovisual device that provides the public with the opportunity to view the hearing. </a:t>
            </a:r>
          </a:p>
          <a:p>
            <a:pPr marL="285750" indent="-285750">
              <a:buClr>
                <a:schemeClr val="tx2"/>
              </a:buClr>
              <a:buSzPct val="70000"/>
              <a:buFont typeface="Wingdings" panose="05000000000000000000" pitchFamily="2" charset="2"/>
              <a:buChar char="Ø"/>
            </a:pPr>
            <a:r>
              <a:rPr lang="en-US" sz="2000" dirty="0"/>
              <a:t>The bill creates the County Assistance for Bond Hearings Grant Program in the Office of the State Court Administrator in the Judicial Department. </a:t>
            </a:r>
          </a:p>
          <a:p>
            <a:pPr marL="285750" indent="-285750">
              <a:buClr>
                <a:schemeClr val="tx2"/>
              </a:buClr>
              <a:buSzPct val="70000"/>
              <a:buFont typeface="Wingdings" panose="05000000000000000000" pitchFamily="2" charset="2"/>
              <a:buChar char="Ø"/>
            </a:pPr>
            <a:r>
              <a:rPr lang="en-US" sz="1900" dirty="0"/>
              <a:t>Fiscal Note predicts an increase to local government costs and workload. Specifically, District Attorneys and County Sheriffs.</a:t>
            </a:r>
          </a:p>
          <a:p>
            <a:pPr marL="285750" indent="-285750">
              <a:buClr>
                <a:schemeClr val="tx2"/>
              </a:buClr>
              <a:buSzPct val="70000"/>
              <a:buFont typeface="Wingdings" panose="05000000000000000000" pitchFamily="2" charset="2"/>
              <a:buChar char="Ø"/>
            </a:pPr>
            <a:r>
              <a:rPr lang="en-US" sz="1900" dirty="0"/>
              <a:t>Bill was heard in Senate Judiciary Committee on February 24.</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15</a:t>
            </a:fld>
            <a:endParaRPr lang="en-US" dirty="0"/>
          </a:p>
        </p:txBody>
      </p:sp>
    </p:spTree>
    <p:extLst>
      <p:ext uri="{BB962C8B-B14F-4D97-AF65-F5344CB8AC3E}">
        <p14:creationId xmlns:p14="http://schemas.microsoft.com/office/powerpoint/2010/main" val="419157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Bill of Note: Paid Family &amp; Medical Leave </a:t>
            </a:r>
          </a:p>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197916"/>
            <a:ext cx="9710296" cy="4152550"/>
          </a:xfrm>
          <a:prstGeom prst="rect">
            <a:avLst/>
          </a:prstGeom>
        </p:spPr>
        <p:txBody>
          <a:bodyPr vert="horz" lIns="91440" tIns="45720" rIns="91440" bIns="45720" rtlCol="0" anchor="t">
            <a:noAutofit/>
          </a:bodyPr>
          <a:lstStyle/>
          <a:p>
            <a:pPr marL="342900" indent="-342900">
              <a:buFont typeface="Wingdings" panose="05000000000000000000" pitchFamily="2" charset="2"/>
              <a:buChar char="Ø"/>
            </a:pPr>
            <a:r>
              <a:rPr lang="en-US" sz="2000" dirty="0"/>
              <a:t>Prime Sponsors: Sen. Faith Winter, Sen. Angela Williams, Rep. Monica Duran, Rep. Matt Gray.</a:t>
            </a:r>
          </a:p>
          <a:p>
            <a:pPr marL="342900" indent="-342900">
              <a:buFont typeface="Wingdings" panose="05000000000000000000" pitchFamily="2" charset="2"/>
              <a:buChar char="Ø"/>
            </a:pPr>
            <a:r>
              <a:rPr lang="en-US" sz="2000" dirty="0"/>
              <a:t>No bill number assigned</a:t>
            </a:r>
          </a:p>
          <a:p>
            <a:pPr marL="342900" indent="-342900">
              <a:buFont typeface="Wingdings" panose="05000000000000000000" pitchFamily="2" charset="2"/>
              <a:buChar char="Ø"/>
            </a:pPr>
            <a:r>
              <a:rPr lang="en-US" sz="2000" dirty="0"/>
              <a:t>Bill requires an employer to provide paid family and medical leave to its employees.</a:t>
            </a:r>
          </a:p>
          <a:p>
            <a:pPr marL="342900" indent="-342900">
              <a:buFont typeface="Wingdings" panose="05000000000000000000" pitchFamily="2" charset="2"/>
              <a:buChar char="Ø"/>
            </a:pPr>
            <a:r>
              <a:rPr lang="en-US" sz="2000" dirty="0"/>
              <a:t>The employer may satisfy this requirement through a self-funded plan or by obtaining a paid family and medical leave insurance from an insurer.</a:t>
            </a:r>
          </a:p>
          <a:p>
            <a:pPr marL="342900" indent="-342900">
              <a:buFont typeface="Wingdings" panose="05000000000000000000" pitchFamily="2" charset="2"/>
              <a:buChar char="Ø"/>
            </a:pPr>
            <a:r>
              <a:rPr lang="en-US" sz="2000" dirty="0"/>
              <a:t>An employer that is also a local government may opt out of the requirements of the bill through an affirmative vote of the local government’s governing body.</a:t>
            </a:r>
          </a:p>
          <a:p>
            <a:pPr marL="342900" indent="-342900">
              <a:buFont typeface="Wingdings" panose="05000000000000000000" pitchFamily="2" charset="2"/>
              <a:buChar char="Ø"/>
            </a:pPr>
            <a:r>
              <a:rPr lang="en-US" sz="2000" dirty="0"/>
              <a:t>Will read through bill language and provide update during my next Board update.</a:t>
            </a:r>
          </a:p>
          <a:p>
            <a:pPr marL="285750" indent="-285750">
              <a:buClr>
                <a:schemeClr val="tx2"/>
              </a:buClr>
              <a:buSzPct val="70000"/>
              <a:buFont typeface="Wingdings" panose="05000000000000000000" pitchFamily="2" charset="2"/>
              <a:buChar char="Ø"/>
            </a:pPr>
            <a:endParaRPr lang="en-US" sz="19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16</a:t>
            </a:fld>
            <a:endParaRPr lang="en-US" dirty="0"/>
          </a:p>
        </p:txBody>
      </p:sp>
    </p:spTree>
    <p:extLst>
      <p:ext uri="{BB962C8B-B14F-4D97-AF65-F5344CB8AC3E}">
        <p14:creationId xmlns:p14="http://schemas.microsoft.com/office/powerpoint/2010/main" val="369841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lgn="ct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Letters of Support &amp; Opposition</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317072"/>
            <a:ext cx="6245352" cy="3956603"/>
          </a:xfrm>
          <a:prstGeom prst="rect">
            <a:avLst/>
          </a:prstGeom>
        </p:spPr>
        <p:txBody>
          <a:bodyPr vert="horz" lIns="91440" tIns="45720" rIns="91440" bIns="45720" rtlCol="0" anchor="ctr">
            <a:normAutofit/>
          </a:bodyPr>
          <a:lstStyle/>
          <a:p>
            <a:pPr marL="342900" indent="-342900">
              <a:buFont typeface="Wingdings" panose="05000000000000000000" pitchFamily="2" charset="2"/>
              <a:buChar char="Ø"/>
            </a:pPr>
            <a:r>
              <a:rPr lang="en-US" sz="2000" dirty="0"/>
              <a:t>HB20-1197: 2-1-1 Statewide Human Services Referral System (Support)</a:t>
            </a:r>
          </a:p>
          <a:p>
            <a:pPr marL="342900" indent="-342900">
              <a:buFont typeface="Wingdings" panose="05000000000000000000" pitchFamily="2" charset="2"/>
              <a:buChar char="Ø"/>
            </a:pPr>
            <a:r>
              <a:rPr lang="en-US" sz="2000" dirty="0"/>
              <a:t>HB20-1065: Harm Reduction Substance Use Disorders (Oppose)</a:t>
            </a:r>
          </a:p>
          <a:p>
            <a:pPr marL="342900" indent="-342900">
              <a:buFont typeface="Wingdings" panose="05000000000000000000" pitchFamily="2" charset="2"/>
              <a:buChar char="Ø"/>
            </a:pPr>
            <a:r>
              <a:rPr lang="en-US" sz="2000" dirty="0"/>
              <a:t>HB20-1089: Employee Protection Lawful Off-Duty Activities (Oppose)</a:t>
            </a:r>
          </a:p>
          <a:p>
            <a:pPr marL="342900" indent="-342900">
              <a:buFont typeface="Wingdings" panose="05000000000000000000" pitchFamily="2" charset="2"/>
              <a:buChar char="Ø"/>
            </a:pPr>
            <a:r>
              <a:rPr lang="en-US" sz="2000" dirty="0"/>
              <a:t>HB20-1287: Colorado Rights Act (Oppose)</a:t>
            </a: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17</a:t>
            </a:fld>
            <a:endParaRPr lang="en-US" dirty="0"/>
          </a:p>
        </p:txBody>
      </p:sp>
    </p:spTree>
    <p:extLst>
      <p:ext uri="{BB962C8B-B14F-4D97-AF65-F5344CB8AC3E}">
        <p14:creationId xmlns:p14="http://schemas.microsoft.com/office/powerpoint/2010/main" val="1316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sz="1200" dirty="0">
              <a:solidFill>
                <a:schemeClr val="tx1"/>
              </a:solidFill>
            </a:endParaRPr>
          </a:p>
        </p:txBody>
      </p:sp>
      <p:sp>
        <p:nvSpPr>
          <p:cNvPr id="3" name="TextBox 2"/>
          <p:cNvSpPr txBox="1"/>
          <p:nvPr/>
        </p:nvSpPr>
        <p:spPr>
          <a:xfrm>
            <a:off x="1820488" y="2701636"/>
            <a:ext cx="9169090" cy="923330"/>
          </a:xfrm>
          <a:prstGeom prst="rect">
            <a:avLst/>
          </a:prstGeom>
          <a:noFill/>
        </p:spPr>
        <p:txBody>
          <a:bodyPr wrap="square" rtlCol="0">
            <a:spAutoFit/>
          </a:bodyPr>
          <a:lstStyle/>
          <a:p>
            <a:pPr algn="ctr"/>
            <a:r>
              <a:rPr lang="en-US" sz="5200" dirty="0"/>
              <a:t>QUESTIONS/COMMENTS?</a:t>
            </a:r>
          </a:p>
        </p:txBody>
      </p:sp>
    </p:spTree>
    <p:extLst>
      <p:ext uri="{BB962C8B-B14F-4D97-AF65-F5344CB8AC3E}">
        <p14:creationId xmlns:p14="http://schemas.microsoft.com/office/powerpoint/2010/main" val="27797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2" y="1115568"/>
            <a:ext cx="3820583" cy="4626864"/>
          </a:xfrm>
          <a:prstGeom prst="rect">
            <a:avLst/>
          </a:prstGeom>
        </p:spPr>
        <p:txBody>
          <a:bodyPr vert="horz" lIns="91440" tIns="45720" rIns="91440" bIns="45720" rtlCol="0" anchor="ctr">
            <a:normAutofit/>
          </a:bodyPr>
          <a:lstStyle/>
          <a:p>
            <a:pPr algn="ct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General Assembly Statistics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2</a:t>
            </a:fld>
            <a:endParaRPr lang="en-US" sz="1200"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2862322"/>
          </a:xfrm>
          <a:prstGeom prst="rect">
            <a:avLst/>
          </a:prstGeom>
        </p:spPr>
        <p:txBody>
          <a:bodyPr>
            <a:spAutoFit/>
          </a:bodyPr>
          <a:lstStyle/>
          <a:p>
            <a:pPr marL="342900" indent="-342900">
              <a:buFont typeface="Wingdings" panose="05000000000000000000" pitchFamily="2" charset="2"/>
              <a:buChar char="Ø"/>
            </a:pPr>
            <a:r>
              <a:rPr lang="en-US" sz="2000" dirty="0"/>
              <a:t>Seventh full week of the 2020 legislative session</a:t>
            </a:r>
          </a:p>
          <a:p>
            <a:pPr marL="342900" indent="-342900">
              <a:buFont typeface="Wingdings" panose="05000000000000000000" pitchFamily="2" charset="2"/>
              <a:buChar char="Ø"/>
            </a:pPr>
            <a:r>
              <a:rPr lang="en-US" sz="2000" dirty="0"/>
              <a:t>503 bills have been introduced (as of Monday)</a:t>
            </a:r>
          </a:p>
          <a:p>
            <a:pPr marL="1257300" lvl="2" indent="-342900">
              <a:buFont typeface="Courier New" panose="02070309020205020404" pitchFamily="49" charset="0"/>
              <a:buChar char="o"/>
            </a:pPr>
            <a:r>
              <a:rPr lang="en-US" sz="2000" dirty="0"/>
              <a:t>House Bills – 321</a:t>
            </a:r>
          </a:p>
          <a:p>
            <a:pPr marL="1257300" lvl="2" indent="-342900">
              <a:buFont typeface="Courier New" panose="02070309020205020404" pitchFamily="49" charset="0"/>
              <a:buChar char="o"/>
            </a:pPr>
            <a:r>
              <a:rPr lang="en-US" sz="2000" dirty="0"/>
              <a:t>Senate Bills – 182</a:t>
            </a:r>
          </a:p>
          <a:p>
            <a:pPr marL="342900" indent="-342900">
              <a:buFont typeface="Wingdings" panose="05000000000000000000" pitchFamily="2" charset="2"/>
              <a:buChar char="Ø"/>
            </a:pPr>
            <a:r>
              <a:rPr lang="en-US" sz="2000" dirty="0"/>
              <a:t>El Paso County is tracking 151 bills (as of this morning)</a:t>
            </a:r>
          </a:p>
          <a:p>
            <a:pPr marL="1257300" lvl="2" indent="-342900">
              <a:buFont typeface="Courier New" panose="02070309020205020404" pitchFamily="49" charset="0"/>
              <a:buChar char="o"/>
            </a:pPr>
            <a:r>
              <a:rPr lang="en-US" sz="2000" dirty="0"/>
              <a:t>House Bills – 108</a:t>
            </a:r>
          </a:p>
          <a:p>
            <a:pPr marL="1257300" lvl="2" indent="-342900">
              <a:buFont typeface="Courier New" panose="02070309020205020404" pitchFamily="49" charset="0"/>
              <a:buChar char="o"/>
            </a:pPr>
            <a:r>
              <a:rPr lang="en-US" sz="2000" dirty="0"/>
              <a:t>Senate Bills – 43</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80347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House &amp; Senate Bills Previously Discussed</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3</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363165" cy="2554545"/>
          </a:xfrm>
          <a:prstGeom prst="rect">
            <a:avLst/>
          </a:prstGeom>
        </p:spPr>
        <p:txBody>
          <a:bodyPr wrap="square">
            <a:spAutoFit/>
          </a:bodyPr>
          <a:lstStyle/>
          <a:p>
            <a:pPr marL="342900" indent="-342900">
              <a:buFont typeface="Wingdings" panose="05000000000000000000" pitchFamily="2" charset="2"/>
              <a:buChar char="Ø"/>
            </a:pPr>
            <a:r>
              <a:rPr lang="en-US" sz="2000" dirty="0"/>
              <a:t>HB20-1065: Harm Reduction Substance Use Disorders</a:t>
            </a:r>
          </a:p>
          <a:p>
            <a:pPr marL="342900" indent="-342900">
              <a:buFont typeface="Wingdings" panose="05000000000000000000" pitchFamily="2" charset="2"/>
              <a:buChar char="Ø"/>
            </a:pPr>
            <a:r>
              <a:rPr lang="en-US" sz="2000" dirty="0"/>
              <a:t>HB20-1081: Multilingual Ballot Access</a:t>
            </a:r>
          </a:p>
          <a:p>
            <a:pPr marL="342900" indent="-342900">
              <a:buFont typeface="Wingdings" panose="05000000000000000000" pitchFamily="2" charset="2"/>
              <a:buChar char="Ø"/>
            </a:pPr>
            <a:r>
              <a:rPr lang="en-US" sz="2000" dirty="0"/>
              <a:t>HB20-1089: Employee Protection Lawful Off-duty Activities</a:t>
            </a:r>
          </a:p>
          <a:p>
            <a:pPr marL="342900" indent="-342900">
              <a:buFont typeface="Wingdings" panose="05000000000000000000" pitchFamily="2" charset="2"/>
              <a:buChar char="Ø"/>
            </a:pPr>
            <a:r>
              <a:rPr lang="en-US" sz="2000" dirty="0"/>
              <a:t>HB20-1197: 2-1-1 Statewide Human Services Referral System</a:t>
            </a:r>
          </a:p>
          <a:p>
            <a:pPr marL="342900" indent="-342900">
              <a:buFont typeface="Wingdings" panose="05000000000000000000" pitchFamily="2" charset="2"/>
              <a:buChar char="Ø"/>
            </a:pPr>
            <a:r>
              <a:rPr lang="en-US" sz="2000" dirty="0"/>
              <a:t>SB20-161: Pretrial Release</a:t>
            </a:r>
          </a:p>
        </p:txBody>
      </p:sp>
    </p:spTree>
    <p:extLst>
      <p:ext uri="{BB962C8B-B14F-4D97-AF65-F5344CB8AC3E}">
        <p14:creationId xmlns:p14="http://schemas.microsoft.com/office/powerpoint/2010/main" val="10172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HB20-1065: Harm Reduction Substance Use Disorders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4</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1919480"/>
            <a:ext cx="6279967" cy="4185761"/>
          </a:xfrm>
          <a:prstGeom prst="rect">
            <a:avLst/>
          </a:prstGeom>
        </p:spPr>
        <p:txBody>
          <a:bodyPr wrap="square">
            <a:spAutoFit/>
          </a:bodyPr>
          <a:lstStyle/>
          <a:p>
            <a:pPr marL="342900" indent="-342900">
              <a:buFont typeface="Wingdings" panose="05000000000000000000" pitchFamily="2" charset="2"/>
              <a:buChar char="Ø"/>
            </a:pPr>
            <a:r>
              <a:rPr lang="en-US" sz="1900" dirty="0"/>
              <a:t>Board gave direction during February 18 meeting to oppose, unless bill was amended to allow local boards’ of health to retain local control in establishing a needle exchange.</a:t>
            </a:r>
          </a:p>
          <a:p>
            <a:pPr marL="342900" indent="-342900">
              <a:buFont typeface="Wingdings" panose="05000000000000000000" pitchFamily="2" charset="2"/>
              <a:buChar char="Ø"/>
            </a:pPr>
            <a:r>
              <a:rPr lang="en-US" sz="1900" dirty="0"/>
              <a:t>Bill was heard in the House Health &amp; Insurance committee on February 19 and was referred (as amended) to the Committee on Appropriations on a 6-4 vote.</a:t>
            </a:r>
          </a:p>
          <a:p>
            <a:pPr marL="342900" indent="-342900">
              <a:buFont typeface="Wingdings" panose="05000000000000000000" pitchFamily="2" charset="2"/>
              <a:buChar char="Ø"/>
            </a:pPr>
            <a:r>
              <a:rPr lang="en-US" sz="1900" dirty="0"/>
              <a:t>Amendments were not favorable to stance on local control held by El Paso County and Board of Health.</a:t>
            </a:r>
          </a:p>
          <a:p>
            <a:pPr marL="342900" indent="-342900">
              <a:buFont typeface="Wingdings" panose="05000000000000000000" pitchFamily="2" charset="2"/>
              <a:buChar char="Ø"/>
            </a:pPr>
            <a:r>
              <a:rPr lang="en-US" sz="1900" dirty="0"/>
              <a:t>Official Letter of Opposition has been drafted and will be provided to our lobbyist upon approval.</a:t>
            </a:r>
          </a:p>
          <a:p>
            <a:pPr marL="342900" indent="-342900">
              <a:buFont typeface="Wingdings" panose="05000000000000000000" pitchFamily="2" charset="2"/>
              <a:buChar char="Ø"/>
            </a:pPr>
            <a:r>
              <a:rPr lang="en-US" sz="1900" dirty="0"/>
              <a:t>Committee hearing in Appropriations has not been scheduled. </a:t>
            </a:r>
          </a:p>
        </p:txBody>
      </p:sp>
    </p:spTree>
    <p:extLst>
      <p:ext uri="{BB962C8B-B14F-4D97-AF65-F5344CB8AC3E}">
        <p14:creationId xmlns:p14="http://schemas.microsoft.com/office/powerpoint/2010/main" val="220630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HB20-1081: Multilingual Ballot Access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5</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1919480"/>
            <a:ext cx="6279967" cy="4262705"/>
          </a:xfrm>
          <a:prstGeom prst="rect">
            <a:avLst/>
          </a:prstGeom>
        </p:spPr>
        <p:txBody>
          <a:bodyPr wrap="square">
            <a:spAutoFit/>
          </a:bodyPr>
          <a:lstStyle/>
          <a:p>
            <a:pPr marL="342900" indent="-342900">
              <a:buFont typeface="Wingdings" panose="05000000000000000000" pitchFamily="2" charset="2"/>
              <a:buChar char="Ø"/>
            </a:pPr>
            <a:r>
              <a:rPr lang="en-US" dirty="0"/>
              <a:t>The bill requires county clerks to provide translations of all county and local level ballot content if a minority language ballot is required in their county.</a:t>
            </a:r>
          </a:p>
          <a:p>
            <a:pPr marL="342900" indent="-342900">
              <a:buFont typeface="Wingdings" panose="05000000000000000000" pitchFamily="2" charset="2"/>
              <a:buChar char="Ø"/>
            </a:pPr>
            <a:r>
              <a:rPr lang="en-US" dirty="0"/>
              <a:t>For the general election held in November 2020, and for every general and statewide odd-year election that follows, the bill requires the department and county clerks to coordinate in offering a minority language sample ballot and an in-person ballot (when requested). </a:t>
            </a:r>
          </a:p>
          <a:p>
            <a:pPr marL="342900" indent="-342900">
              <a:buFont typeface="Wingdings" panose="05000000000000000000" pitchFamily="2" charset="2"/>
              <a:buChar char="Ø"/>
            </a:pPr>
            <a:r>
              <a:rPr lang="en-US" dirty="0"/>
              <a:t>Per the Fiscal Note, the cost to county clerks could range from roughly $45,000 for a small county to $350,000 and above for a large county. Clerk &amp; Recorder thinks number for EPC would be closer to $150,000.</a:t>
            </a:r>
          </a:p>
          <a:p>
            <a:pPr marL="342900" indent="-342900">
              <a:buFont typeface="Wingdings" panose="05000000000000000000" pitchFamily="2" charset="2"/>
              <a:buChar char="Ø"/>
            </a:pPr>
            <a:r>
              <a:rPr lang="en-US" dirty="0"/>
              <a:t>Bill was referred to the Committee of the Whole on February 21.</a:t>
            </a:r>
          </a:p>
          <a:p>
            <a:pPr marL="342900" indent="-342900">
              <a:buFont typeface="Wingdings" panose="05000000000000000000" pitchFamily="2" charset="2"/>
              <a:buChar char="Ø"/>
            </a:pPr>
            <a:endParaRPr lang="en-US" sz="1900" dirty="0"/>
          </a:p>
        </p:txBody>
      </p:sp>
    </p:spTree>
    <p:extLst>
      <p:ext uri="{BB962C8B-B14F-4D97-AF65-F5344CB8AC3E}">
        <p14:creationId xmlns:p14="http://schemas.microsoft.com/office/powerpoint/2010/main" val="109578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HB20-1089: Employee Protection Lawful Off-duty Activities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6</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821329" y="1477863"/>
            <a:ext cx="6279967" cy="4770537"/>
          </a:xfrm>
          <a:prstGeom prst="rect">
            <a:avLst/>
          </a:prstGeom>
        </p:spPr>
        <p:txBody>
          <a:bodyPr wrap="square">
            <a:spAutoFit/>
          </a:bodyPr>
          <a:lstStyle/>
          <a:p>
            <a:pPr marL="342900" indent="-342900">
              <a:buFont typeface="Wingdings" panose="05000000000000000000" pitchFamily="2" charset="2"/>
              <a:buChar char="Ø"/>
            </a:pPr>
            <a:r>
              <a:rPr lang="en-US" sz="1900" dirty="0"/>
              <a:t>Board gave direction during February 18 meeting to oppose.</a:t>
            </a:r>
          </a:p>
          <a:p>
            <a:pPr marL="342900" indent="-342900">
              <a:buFont typeface="Wingdings" panose="05000000000000000000" pitchFamily="2" charset="2"/>
              <a:buChar char="Ø"/>
            </a:pPr>
            <a:r>
              <a:rPr lang="en-US" sz="1900" dirty="0"/>
              <a:t>Bill was heard in the House Committee on Business Affairs &amp; Labor on February 19 and was postponed indefinitely on a 10-0 vote. </a:t>
            </a:r>
          </a:p>
          <a:p>
            <a:pPr marL="342900" indent="-342900">
              <a:buFont typeface="Wingdings" panose="05000000000000000000" pitchFamily="2" charset="2"/>
              <a:buChar char="Ø"/>
            </a:pPr>
            <a:r>
              <a:rPr lang="en-US" sz="1900" dirty="0"/>
              <a:t>A memo released from the Department of Public Health and Environment (CDPHE) on February 6 helped persuade members of the committee to vote no on the bill.</a:t>
            </a:r>
          </a:p>
          <a:p>
            <a:pPr marL="342900" indent="-342900">
              <a:buFont typeface="Wingdings" panose="05000000000000000000" pitchFamily="2" charset="2"/>
              <a:buChar char="Ø"/>
            </a:pPr>
            <a:r>
              <a:rPr lang="en-US" sz="1900" dirty="0"/>
              <a:t>The memo explained that there’s not a reliable test that can tell the difference between someone who is impaired from THC versus someone who tests positive but is not impaired.</a:t>
            </a:r>
          </a:p>
          <a:p>
            <a:pPr marL="342900" indent="-342900">
              <a:buFont typeface="Wingdings" panose="05000000000000000000" pitchFamily="2" charset="2"/>
              <a:buChar char="Ø"/>
            </a:pPr>
            <a:r>
              <a:rPr lang="en-US" sz="1900" dirty="0"/>
              <a:t>There were also concerns raised about workplace safety, especially in industries governed by federal safety regulations.</a:t>
            </a:r>
          </a:p>
        </p:txBody>
      </p:sp>
    </p:spTree>
    <p:extLst>
      <p:ext uri="{BB962C8B-B14F-4D97-AF65-F5344CB8AC3E}">
        <p14:creationId xmlns:p14="http://schemas.microsoft.com/office/powerpoint/2010/main" val="52453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HB20-1197: 2-1-1 Statewide Human Services Referral System</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53358" y="1663117"/>
            <a:ext cx="6245352" cy="3328333"/>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r>
              <a:rPr lang="en-US" sz="2000" dirty="0"/>
              <a:t>Board gave direction during February 18 meeting to support amended version of bill. </a:t>
            </a:r>
          </a:p>
          <a:p>
            <a:pPr marL="342900" indent="-342900">
              <a:lnSpc>
                <a:spcPct val="90000"/>
              </a:lnSpc>
              <a:spcBef>
                <a:spcPct val="20000"/>
              </a:spcBef>
              <a:spcAft>
                <a:spcPts val="600"/>
              </a:spcAft>
              <a:buClr>
                <a:schemeClr val="tx2"/>
              </a:buClr>
              <a:buSzPct val="70000"/>
              <a:buFont typeface="Wingdings" panose="05000000000000000000" pitchFamily="2" charset="2"/>
              <a:buChar char="Ø"/>
            </a:pPr>
            <a:r>
              <a:rPr lang="en-US" sz="2000" dirty="0"/>
              <a:t>Bill was heard on February 19 in House Committee on Public Health Care &amp; Human Services. The bill passed on a 13-0 vote and was referred (as amended) to the Committee on Appropriations.</a:t>
            </a:r>
          </a:p>
          <a:p>
            <a:pPr marL="342900" indent="-342900">
              <a:lnSpc>
                <a:spcPct val="90000"/>
              </a:lnSpc>
              <a:spcBef>
                <a:spcPct val="20000"/>
              </a:spcBef>
              <a:spcAft>
                <a:spcPts val="600"/>
              </a:spcAft>
              <a:buClr>
                <a:schemeClr val="tx2"/>
              </a:buClr>
              <a:buSzPct val="70000"/>
              <a:buFont typeface="Wingdings" panose="05000000000000000000" pitchFamily="2" charset="2"/>
              <a:buChar char="Ø"/>
            </a:pPr>
            <a:r>
              <a:rPr lang="en-US" sz="2000" dirty="0"/>
              <a:t>Statewide human services referral services will not include the operation of the statewide child abuse reporting hotline system or the reporting hotline for adult protective services referrals.</a:t>
            </a: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7</a:t>
            </a:fld>
            <a:endParaRPr lang="en-US" dirty="0"/>
          </a:p>
        </p:txBody>
      </p:sp>
    </p:spTree>
    <p:extLst>
      <p:ext uri="{BB962C8B-B14F-4D97-AF65-F5344CB8AC3E}">
        <p14:creationId xmlns:p14="http://schemas.microsoft.com/office/powerpoint/2010/main" val="149305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41249" y="2057400"/>
            <a:ext cx="3480379"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SB20-161: Pretrial Release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8</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821325" y="1522917"/>
            <a:ext cx="6279975" cy="4247317"/>
          </a:xfrm>
          <a:prstGeom prst="rect">
            <a:avLst/>
          </a:prstGeom>
        </p:spPr>
        <p:txBody>
          <a:bodyPr wrap="square">
            <a:spAutoFit/>
          </a:bodyPr>
          <a:lstStyle/>
          <a:p>
            <a:pPr marL="342900" indent="-342900">
              <a:buFont typeface="Wingdings" panose="05000000000000000000" pitchFamily="2" charset="2"/>
              <a:buChar char="Ø"/>
            </a:pPr>
            <a:r>
              <a:rPr lang="en-US" dirty="0"/>
              <a:t>Two El Paso County legislators are listed as primary sponsors of the bill – Sen. Bob Gardner and Sen. Pete Lee.</a:t>
            </a:r>
          </a:p>
          <a:p>
            <a:pPr marL="342900" indent="-342900">
              <a:buFont typeface="Wingdings" panose="05000000000000000000" pitchFamily="2" charset="2"/>
              <a:buChar char="Ø"/>
            </a:pPr>
            <a:r>
              <a:rPr lang="en-US" dirty="0"/>
              <a:t>The bill requires each judicial district to implement a pretrial release assessment process to assess arrested persons as soon as practicable but no later than 24 hours after admission to a detention facility. </a:t>
            </a:r>
          </a:p>
          <a:p>
            <a:pPr marL="342900" indent="-342900">
              <a:buFont typeface="Wingdings" panose="05000000000000000000" pitchFamily="2" charset="2"/>
              <a:buChar char="Ø"/>
            </a:pPr>
            <a:r>
              <a:rPr lang="en-US" dirty="0"/>
              <a:t>One “big ticket” item in this bill is the potential of counties having to provide mental health services for defendants while they’re on pretrial.</a:t>
            </a:r>
          </a:p>
          <a:p>
            <a:pPr marL="342900" indent="-342900">
              <a:buFont typeface="Wingdings" panose="05000000000000000000" pitchFamily="2" charset="2"/>
              <a:buChar char="Ø"/>
            </a:pPr>
            <a:r>
              <a:rPr lang="en-US" dirty="0"/>
              <a:t>Attorney General Phil Weiser estimates that statewide pretrial services will cost $6,500,000 per year. </a:t>
            </a:r>
          </a:p>
          <a:p>
            <a:pPr marL="342900" indent="-342900">
              <a:buFont typeface="Wingdings" panose="05000000000000000000" pitchFamily="2" charset="2"/>
              <a:buChar char="Ø"/>
            </a:pPr>
            <a:r>
              <a:rPr lang="en-US" dirty="0"/>
              <a:t>Amount covers full implementation but would likely increase over time to cover ongoing costs related to salaries, health insurance, and other administrative and personnel costs. </a:t>
            </a:r>
          </a:p>
        </p:txBody>
      </p:sp>
    </p:spTree>
    <p:extLst>
      <p:ext uri="{BB962C8B-B14F-4D97-AF65-F5344CB8AC3E}">
        <p14:creationId xmlns:p14="http://schemas.microsoft.com/office/powerpoint/2010/main" val="261583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41249" y="2057400"/>
            <a:ext cx="3480379"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SB20-161: Pretrial Release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9</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863269" y="1950756"/>
            <a:ext cx="6279975" cy="2831544"/>
          </a:xfrm>
          <a:prstGeom prst="rect">
            <a:avLst/>
          </a:prstGeom>
        </p:spPr>
        <p:txBody>
          <a:bodyPr wrap="square">
            <a:spAutoFit/>
          </a:bodyPr>
          <a:lstStyle/>
          <a:p>
            <a:pPr marL="342900" indent="-342900">
              <a:buFont typeface="Wingdings" panose="05000000000000000000" pitchFamily="2" charset="2"/>
              <a:buChar char="Ø"/>
            </a:pPr>
            <a:r>
              <a:rPr lang="en-US" sz="2000" dirty="0"/>
              <a:t>The Governor’s office has only set aside $5,000,000 for both pretrial services and to implement 48-hour (SB20-172)  bond hearings.</a:t>
            </a:r>
          </a:p>
          <a:p>
            <a:pPr marL="342900" indent="-342900">
              <a:buFont typeface="Wingdings" panose="05000000000000000000" pitchFamily="2" charset="2"/>
              <a:buChar char="Ø"/>
            </a:pPr>
            <a:r>
              <a:rPr lang="en-US" sz="2000" dirty="0"/>
              <a:t>Underfunded mandate in which El Paso County will be required to absorb any costs not covered by the state. </a:t>
            </a:r>
          </a:p>
          <a:p>
            <a:pPr marL="342900" indent="-342900">
              <a:buFont typeface="Wingdings" panose="05000000000000000000" pitchFamily="2" charset="2"/>
              <a:buChar char="Ø"/>
            </a:pPr>
            <a:r>
              <a:rPr lang="en-US" sz="2000" dirty="0"/>
              <a:t>Impact to El Paso County could be in the ballpark of $1,000,000.</a:t>
            </a:r>
            <a:endParaRPr lang="en-US" dirty="0"/>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2804393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1740</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Calisto MT</vt:lpstr>
      <vt:lpstr>Courier New</vt:lpstr>
      <vt:lpstr>Wingdings</vt:lpstr>
      <vt:lpstr>Wingdings 2</vt:lpstr>
      <vt:lpstr>Slate</vt:lpstr>
      <vt:lpstr>Board of County Commissioners State Legislative Session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County Commissioners Legislative Session Update</dc:title>
  <dc:creator>Brandon Wilson</dc:creator>
  <cp:lastModifiedBy>Brandon Wilson</cp:lastModifiedBy>
  <cp:revision>113</cp:revision>
  <cp:lastPrinted>2020-02-24T16:30:59Z</cp:lastPrinted>
  <dcterms:created xsi:type="dcterms:W3CDTF">2020-01-17T18:15:48Z</dcterms:created>
  <dcterms:modified xsi:type="dcterms:W3CDTF">2020-02-24T22:43:41Z</dcterms:modified>
</cp:coreProperties>
</file>