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314" r:id="rId5"/>
    <p:sldId id="294" r:id="rId6"/>
    <p:sldId id="316" r:id="rId7"/>
    <p:sldId id="287" r:id="rId8"/>
    <p:sldId id="333" r:id="rId9"/>
    <p:sldId id="332" r:id="rId10"/>
    <p:sldId id="317" r:id="rId11"/>
    <p:sldId id="331"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4" d="100"/>
          <a:sy n="104" d="100"/>
        </p:scale>
        <p:origin x="13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A07C-A742-48CB-ACD6-82444B558D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A54F4-97A5-40C1-82F6-B76AB8FDB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32B41-8814-4014-88FB-77620198D7E0}"/>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5" name="Footer Placeholder 4">
            <a:extLst>
              <a:ext uri="{FF2B5EF4-FFF2-40B4-BE49-F238E27FC236}">
                <a16:creationId xmlns:a16="http://schemas.microsoft.com/office/drawing/2014/main" id="{94FFC57E-9E59-4285-A6A1-98E5FAEBA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64389-7714-4350-9A2A-69F1E47749C5}"/>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283686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819F-6165-4D05-A315-38F4D20765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F4F37A-1B57-40B4-A615-62EC046BA0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F78A4-E581-4C54-99F6-7FBDA44155C2}"/>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5" name="Footer Placeholder 4">
            <a:extLst>
              <a:ext uri="{FF2B5EF4-FFF2-40B4-BE49-F238E27FC236}">
                <a16:creationId xmlns:a16="http://schemas.microsoft.com/office/drawing/2014/main" id="{DFDAEAC6-0F61-4839-AE9F-D27B94374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01534-4910-49F5-824D-68D4B0EC9005}"/>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73939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740EF0-5627-4474-A697-D8CAAF47E4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21C4C2-4B45-4F05-97F8-0DAC41A7F3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22C0F-49DA-4139-B97E-CA0FEED9C7FB}"/>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5" name="Footer Placeholder 4">
            <a:extLst>
              <a:ext uri="{FF2B5EF4-FFF2-40B4-BE49-F238E27FC236}">
                <a16:creationId xmlns:a16="http://schemas.microsoft.com/office/drawing/2014/main" id="{B47229E4-EF71-4416-964F-12CCF2E7F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450ED-B945-487F-9E96-13DADE28762F}"/>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416202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6193-E0F5-462F-8E52-26CA7DF92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9E6B8-932A-47DC-8717-3608DC9027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FC4E1-F2E3-48AC-8802-B3C0EA286917}"/>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5" name="Footer Placeholder 4">
            <a:extLst>
              <a:ext uri="{FF2B5EF4-FFF2-40B4-BE49-F238E27FC236}">
                <a16:creationId xmlns:a16="http://schemas.microsoft.com/office/drawing/2014/main" id="{6155B11C-A4AD-4332-9913-DEB830FB8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62C8C-7DF8-442C-9353-47E50A7E7EF6}"/>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202488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46A-AABF-4031-A75F-32BF988AE3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BDCDB-C99F-4481-BB6D-E9752FF51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8CD4F4-969E-4BD3-81F4-D4666EA72C40}"/>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5" name="Footer Placeholder 4">
            <a:extLst>
              <a:ext uri="{FF2B5EF4-FFF2-40B4-BE49-F238E27FC236}">
                <a16:creationId xmlns:a16="http://schemas.microsoft.com/office/drawing/2014/main" id="{D5E41435-9245-4663-BF39-40BE10D34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40C44-8CA2-45A6-AAFA-610F7A48C884}"/>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25148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D9E9-9C8A-4FF3-8D5E-637469FBE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7812B-CCC6-43AA-B140-E60D43F01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80BF38-A75B-45D1-8A5C-447FE9618F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53A38-6CE3-4954-8E7C-20A757BEA91D}"/>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6" name="Footer Placeholder 5">
            <a:extLst>
              <a:ext uri="{FF2B5EF4-FFF2-40B4-BE49-F238E27FC236}">
                <a16:creationId xmlns:a16="http://schemas.microsoft.com/office/drawing/2014/main" id="{930DD768-D86A-4663-970E-B40521535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14C25-811F-4F08-9E30-D491E8538193}"/>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21218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66FB-AB8E-44D7-BC41-F256658F10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5F53E-B7AC-4285-815D-E63221F09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8CCF07-6785-49A8-8C25-635904F861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BBF6D-1B16-48F9-8820-05B5360B2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1EB6A1-DAB7-4332-B2B7-30DF2E85E9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D9682-1161-4BAA-B7FE-CB9B0DA8974D}"/>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8" name="Footer Placeholder 7">
            <a:extLst>
              <a:ext uri="{FF2B5EF4-FFF2-40B4-BE49-F238E27FC236}">
                <a16:creationId xmlns:a16="http://schemas.microsoft.com/office/drawing/2014/main" id="{C8B74B87-8A24-4108-853F-3A855B5C7C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FEF8D-6828-48D4-9B06-AB383BFA16E7}"/>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249970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B6CD-FD14-438F-A72B-C234776F1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E590A8-EF3F-4619-BC65-384BC8C08DAF}"/>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4" name="Footer Placeholder 3">
            <a:extLst>
              <a:ext uri="{FF2B5EF4-FFF2-40B4-BE49-F238E27FC236}">
                <a16:creationId xmlns:a16="http://schemas.microsoft.com/office/drawing/2014/main" id="{426BAF74-B531-4BED-A61B-1CA27E056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185140-E9F4-477D-9B8F-1B821BBF6DFD}"/>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391411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C3779-D8D6-42D3-BDBF-778347741518}"/>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3" name="Footer Placeholder 2">
            <a:extLst>
              <a:ext uri="{FF2B5EF4-FFF2-40B4-BE49-F238E27FC236}">
                <a16:creationId xmlns:a16="http://schemas.microsoft.com/office/drawing/2014/main" id="{2BD48C48-F8D2-48D4-895A-DBB735C958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8AA6BB-7A4D-41AF-9A88-A6C3CD06B53E}"/>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283747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2BE2-581C-4CBA-B614-EB8DC15B1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593EA-3443-440D-9C2A-E1FCEC8FF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A28165-DC0A-41FE-82B6-32943E147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F4E1C9-9E71-49AE-8AE7-A2117D38A2C5}"/>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6" name="Footer Placeholder 5">
            <a:extLst>
              <a:ext uri="{FF2B5EF4-FFF2-40B4-BE49-F238E27FC236}">
                <a16:creationId xmlns:a16="http://schemas.microsoft.com/office/drawing/2014/main" id="{1D3EA346-D3CF-4ECD-B2FF-0DD102199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8E9C2-6EFA-49E8-BDA1-7A85F03B2DA8}"/>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376564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C7E4-72DD-4E74-B505-0878C5DA1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10A2A-E483-4121-953C-507A4F4AD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F867E0-0480-4628-A60F-A12D7DADA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F5BCBF-97A5-4E46-B4AE-6E9DD029401C}"/>
              </a:ext>
            </a:extLst>
          </p:cNvPr>
          <p:cNvSpPr>
            <a:spLocks noGrp="1"/>
          </p:cNvSpPr>
          <p:nvPr>
            <p:ph type="dt" sz="half" idx="10"/>
          </p:nvPr>
        </p:nvSpPr>
        <p:spPr/>
        <p:txBody>
          <a:bodyPr/>
          <a:lstStyle/>
          <a:p>
            <a:fld id="{F37C66B3-5EEB-45B3-9113-76B5D62F540D}" type="datetimeFigureOut">
              <a:rPr lang="en-US" smtClean="0"/>
              <a:t>2/25/2020</a:t>
            </a:fld>
            <a:endParaRPr lang="en-US"/>
          </a:p>
        </p:txBody>
      </p:sp>
      <p:sp>
        <p:nvSpPr>
          <p:cNvPr id="6" name="Footer Placeholder 5">
            <a:extLst>
              <a:ext uri="{FF2B5EF4-FFF2-40B4-BE49-F238E27FC236}">
                <a16:creationId xmlns:a16="http://schemas.microsoft.com/office/drawing/2014/main" id="{1989C84B-95EF-4CB9-AF8F-EF01F369A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8BC13-F61C-4361-9BE2-86A818240B6B}"/>
              </a:ext>
            </a:extLst>
          </p:cNvPr>
          <p:cNvSpPr>
            <a:spLocks noGrp="1"/>
          </p:cNvSpPr>
          <p:nvPr>
            <p:ph type="sldNum" sz="quarter" idx="12"/>
          </p:nvPr>
        </p:nvSpPr>
        <p:spPr/>
        <p:txBody>
          <a:bodyPr/>
          <a:lstStyle/>
          <a:p>
            <a:fld id="{224FD462-4712-44F1-9EC8-FDF9E4D9447D}" type="slidenum">
              <a:rPr lang="en-US" smtClean="0"/>
              <a:t>‹#›</a:t>
            </a:fld>
            <a:endParaRPr lang="en-US"/>
          </a:p>
        </p:txBody>
      </p:sp>
    </p:spTree>
    <p:extLst>
      <p:ext uri="{BB962C8B-B14F-4D97-AF65-F5344CB8AC3E}">
        <p14:creationId xmlns:p14="http://schemas.microsoft.com/office/powerpoint/2010/main" val="293448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86FE0E-A5B2-43A9-930E-83674D400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67089-84AF-4200-A777-88CA2AB29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EA93E-A78C-4809-A1B1-553720C25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66B3-5EEB-45B3-9113-76B5D62F540D}" type="datetimeFigureOut">
              <a:rPr lang="en-US" smtClean="0"/>
              <a:t>2/25/2020</a:t>
            </a:fld>
            <a:endParaRPr lang="en-US"/>
          </a:p>
        </p:txBody>
      </p:sp>
      <p:sp>
        <p:nvSpPr>
          <p:cNvPr id="5" name="Footer Placeholder 4">
            <a:extLst>
              <a:ext uri="{FF2B5EF4-FFF2-40B4-BE49-F238E27FC236}">
                <a16:creationId xmlns:a16="http://schemas.microsoft.com/office/drawing/2014/main" id="{39E959A5-2497-4AB4-9A21-0CDA1A84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146326-F61E-4F01-B2B0-E023560F1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FD462-4712-44F1-9EC8-FDF9E4D9447D}" type="slidenum">
              <a:rPr lang="en-US" smtClean="0"/>
              <a:t>‹#›</a:t>
            </a:fld>
            <a:endParaRPr lang="en-US"/>
          </a:p>
        </p:txBody>
      </p:sp>
    </p:spTree>
    <p:extLst>
      <p:ext uri="{BB962C8B-B14F-4D97-AF65-F5344CB8AC3E}">
        <p14:creationId xmlns:p14="http://schemas.microsoft.com/office/powerpoint/2010/main" val="2673603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A3B8-8E02-4DF6-806A-0BD15AAB1DCA}"/>
              </a:ext>
            </a:extLst>
          </p:cNvPr>
          <p:cNvSpPr>
            <a:spLocks noGrp="1"/>
          </p:cNvSpPr>
          <p:nvPr>
            <p:ph type="ctrTitle"/>
          </p:nvPr>
        </p:nvSpPr>
        <p:spPr>
          <a:xfrm>
            <a:off x="1524000" y="618836"/>
            <a:ext cx="9144000" cy="3583709"/>
          </a:xfrm>
        </p:spPr>
        <p:txBody>
          <a:bodyPr>
            <a:normAutofit/>
          </a:bodyPr>
          <a:lstStyle/>
          <a:p>
            <a:r>
              <a:rPr lang="en-US" dirty="0"/>
              <a:t>Wolff Run Estates</a:t>
            </a:r>
            <a:br>
              <a:rPr lang="en-US" dirty="0"/>
            </a:br>
            <a:br>
              <a:rPr lang="en-US" dirty="0"/>
            </a:br>
            <a:r>
              <a:rPr lang="en-US" dirty="0"/>
              <a:t>Minor Subdivision</a:t>
            </a:r>
            <a:br>
              <a:rPr lang="en-US" dirty="0"/>
            </a:br>
            <a:endParaRPr lang="en-US" dirty="0"/>
          </a:p>
        </p:txBody>
      </p:sp>
      <p:sp>
        <p:nvSpPr>
          <p:cNvPr id="3" name="Subtitle 2">
            <a:extLst>
              <a:ext uri="{FF2B5EF4-FFF2-40B4-BE49-F238E27FC236}">
                <a16:creationId xmlns:a16="http://schemas.microsoft.com/office/drawing/2014/main" id="{35F5A389-F344-4D82-8C44-2FF10E42A35A}"/>
              </a:ext>
            </a:extLst>
          </p:cNvPr>
          <p:cNvSpPr>
            <a:spLocks noGrp="1"/>
          </p:cNvSpPr>
          <p:nvPr>
            <p:ph type="subTitle" idx="1"/>
          </p:nvPr>
        </p:nvSpPr>
        <p:spPr>
          <a:xfrm>
            <a:off x="1524000" y="3602037"/>
            <a:ext cx="9144000" cy="2318471"/>
          </a:xfrm>
        </p:spPr>
        <p:txBody>
          <a:bodyPr>
            <a:normAutofit lnSpcReduction="10000"/>
          </a:bodyPr>
          <a:lstStyle/>
          <a:p>
            <a:endParaRPr lang="en-US" sz="3600" dirty="0"/>
          </a:p>
          <a:p>
            <a:r>
              <a:rPr lang="en-US" sz="3600" dirty="0"/>
              <a:t>(2030 Old North Gate Road)</a:t>
            </a:r>
          </a:p>
          <a:p>
            <a:endParaRPr lang="en-US" sz="3600" dirty="0"/>
          </a:p>
          <a:p>
            <a:r>
              <a:rPr lang="en-US" sz="3600" dirty="0"/>
              <a:t>MS-19-008</a:t>
            </a:r>
          </a:p>
        </p:txBody>
      </p:sp>
    </p:spTree>
    <p:extLst>
      <p:ext uri="{BB962C8B-B14F-4D97-AF65-F5344CB8AC3E}">
        <p14:creationId xmlns:p14="http://schemas.microsoft.com/office/powerpoint/2010/main" val="289662902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5016758"/>
          </a:xfrm>
          <a:prstGeom prst="rect">
            <a:avLst/>
          </a:prstGeom>
          <a:noFill/>
        </p:spPr>
        <p:txBody>
          <a:bodyPr wrap="square" rtlCol="0">
            <a:spAutoFit/>
          </a:bodyPr>
          <a:lstStyle/>
          <a:p>
            <a:pPr marL="742950" indent="-742950">
              <a:buAutoNum type="arabicPeriod"/>
            </a:pPr>
            <a:r>
              <a:rPr lang="en-US" sz="3200" i="1" dirty="0"/>
              <a:t>The subdivision is in conformance with the goals, objectives, and policies of the Master Plan.</a:t>
            </a:r>
          </a:p>
          <a:p>
            <a:endParaRPr lang="en-US" sz="3200" i="1" dirty="0"/>
          </a:p>
          <a:p>
            <a:r>
              <a:rPr lang="en-US" sz="3200" i="1" dirty="0"/>
              <a:t>Policy Plan 1. 6.1.3 - Encourage new development which is contiguous and compatible with previously developed areas in terms of factors such as density, land use and access.” </a:t>
            </a:r>
          </a:p>
          <a:p>
            <a:endParaRPr lang="en-US" sz="3200" i="1" dirty="0"/>
          </a:p>
          <a:p>
            <a:r>
              <a:rPr lang="en-US" sz="3200" i="1" dirty="0"/>
              <a:t>Policy Plan 6.1.3 - Encourage new development which is contiguous and compatible with previously developed areas in terms of factors such as density, land use and access.</a:t>
            </a:r>
            <a:endParaRPr lang="en-US" sz="3200" dirty="0"/>
          </a:p>
        </p:txBody>
      </p:sp>
    </p:spTree>
    <p:extLst>
      <p:ext uri="{BB962C8B-B14F-4D97-AF65-F5344CB8AC3E}">
        <p14:creationId xmlns:p14="http://schemas.microsoft.com/office/powerpoint/2010/main" val="14722063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2062103"/>
          </a:xfrm>
          <a:prstGeom prst="rect">
            <a:avLst/>
          </a:prstGeom>
          <a:noFill/>
        </p:spPr>
        <p:txBody>
          <a:bodyPr wrap="square" rtlCol="0">
            <a:spAutoFit/>
          </a:bodyPr>
          <a:lstStyle/>
          <a:p>
            <a:r>
              <a:rPr lang="en-US" sz="3200" i="1" dirty="0"/>
              <a:t>Tri-Lakes Comprehensive Plan (2000) – the site is located within the Smith Creek sub-area.  The area desires that the rural residential development pattern be continued, with a preferred density of one dwelling unit per five acres. </a:t>
            </a:r>
          </a:p>
        </p:txBody>
      </p:sp>
    </p:spTree>
    <p:extLst>
      <p:ext uri="{BB962C8B-B14F-4D97-AF65-F5344CB8AC3E}">
        <p14:creationId xmlns:p14="http://schemas.microsoft.com/office/powerpoint/2010/main" val="41350926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3046988"/>
          </a:xfrm>
          <a:prstGeom prst="rect">
            <a:avLst/>
          </a:prstGeom>
          <a:noFill/>
        </p:spPr>
        <p:txBody>
          <a:bodyPr wrap="square" rtlCol="0">
            <a:spAutoFit/>
          </a:bodyPr>
          <a:lstStyle/>
          <a:p>
            <a:r>
              <a:rPr lang="en-US" sz="3200" i="1" dirty="0"/>
              <a:t>2. The subdivision is in substantial conformance with the approved preliminary plan.</a:t>
            </a:r>
            <a:endParaRPr lang="en-US" sz="3200" dirty="0"/>
          </a:p>
          <a:p>
            <a:endParaRPr lang="en-US" sz="3200" dirty="0"/>
          </a:p>
          <a:p>
            <a:r>
              <a:rPr lang="en-US" sz="3200" dirty="0"/>
              <a:t>Minor Subdivision does not require Preliminary Plan approval.  The subdivision will be developed in accordance with the currently proposed land use applications.</a:t>
            </a:r>
          </a:p>
        </p:txBody>
      </p:sp>
    </p:spTree>
    <p:extLst>
      <p:ext uri="{BB962C8B-B14F-4D97-AF65-F5344CB8AC3E}">
        <p14:creationId xmlns:p14="http://schemas.microsoft.com/office/powerpoint/2010/main" val="334091937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5509200"/>
          </a:xfrm>
          <a:prstGeom prst="rect">
            <a:avLst/>
          </a:prstGeom>
          <a:noFill/>
        </p:spPr>
        <p:txBody>
          <a:bodyPr wrap="square" rtlCol="0">
            <a:spAutoFit/>
          </a:bodyPr>
          <a:lstStyle/>
          <a:p>
            <a:r>
              <a:rPr lang="en-US" sz="3200" i="1" dirty="0"/>
              <a:t>3. The subdivision is consistent with the subdivision design standards and regulations and meets all planning, engineering, and surveying requirements of the County for maps, data, surveys, analyses, studies, reports, plans, designs, documents, and other supporting materials.</a:t>
            </a:r>
            <a:endParaRPr lang="en-US" sz="3200" dirty="0"/>
          </a:p>
          <a:p>
            <a:endParaRPr lang="en-US" sz="3200" dirty="0"/>
          </a:p>
          <a:p>
            <a:r>
              <a:rPr lang="en-US" sz="3200" dirty="0"/>
              <a:t>The plat is prepared in accordance with applicable subdivision design standards.  A request for Administrative Relieve, in accordance with the Land Development Code, is submitted to allow up to a 20% reduction in lot area due to previous Right -of-Way expansion for widening of Old North Gate Road.</a:t>
            </a:r>
          </a:p>
        </p:txBody>
      </p:sp>
    </p:spTree>
    <p:extLst>
      <p:ext uri="{BB962C8B-B14F-4D97-AF65-F5344CB8AC3E}">
        <p14:creationId xmlns:p14="http://schemas.microsoft.com/office/powerpoint/2010/main" val="61579721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5016758"/>
          </a:xfrm>
          <a:prstGeom prst="rect">
            <a:avLst/>
          </a:prstGeom>
          <a:noFill/>
        </p:spPr>
        <p:txBody>
          <a:bodyPr wrap="square" rtlCol="0">
            <a:spAutoFit/>
          </a:bodyPr>
          <a:lstStyle/>
          <a:p>
            <a:r>
              <a:rPr lang="en-US" sz="3200" i="1" dirty="0"/>
              <a:t>4. A sufficient water supply has been acquired in terms of quantity, quality, and dependability for the type of subdivision proposed, as determined in accordance with the standards set forth in the water supply standards [C.R.S. §30-28-133(6)(a)] and the requirements of Chapter 8 of this Code.</a:t>
            </a:r>
          </a:p>
          <a:p>
            <a:endParaRPr lang="en-US" sz="3200" i="1" dirty="0"/>
          </a:p>
          <a:p>
            <a:r>
              <a:rPr lang="en-US" sz="3200" i="1" dirty="0"/>
              <a:t>Water service to be provided by individual on site wells operated under a State approved Water Augmentation Plan.  The site is NOT ELIGIBLE for annexation to the City of Colorado Springs and therefore NOT ELIGIBLE for provision of City services.</a:t>
            </a:r>
            <a:endParaRPr lang="en-US" sz="3200" dirty="0"/>
          </a:p>
        </p:txBody>
      </p:sp>
    </p:spTree>
    <p:extLst>
      <p:ext uri="{BB962C8B-B14F-4D97-AF65-F5344CB8AC3E}">
        <p14:creationId xmlns:p14="http://schemas.microsoft.com/office/powerpoint/2010/main" val="36817913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5016758"/>
          </a:xfrm>
          <a:prstGeom prst="rect">
            <a:avLst/>
          </a:prstGeom>
          <a:noFill/>
        </p:spPr>
        <p:txBody>
          <a:bodyPr wrap="square" rtlCol="0">
            <a:spAutoFit/>
          </a:bodyPr>
          <a:lstStyle/>
          <a:p>
            <a:r>
              <a:rPr lang="en-US" sz="3200" i="1" dirty="0"/>
              <a:t>5. A public sewage disposal system has been established and, if other methods of sewage disposal are proposed, the system complies with State and local laws and regulations, [C.R.S. §30-28-133(6)(b)] and the requirements of Chapter 8 of this Code.</a:t>
            </a:r>
          </a:p>
          <a:p>
            <a:endParaRPr lang="en-US" sz="3200" dirty="0"/>
          </a:p>
          <a:p>
            <a:r>
              <a:rPr lang="en-US" sz="3200" dirty="0"/>
              <a:t>Wastewater will be treated via individual on site septic systems designed, constructed and operated under State and County Health Department rules and regulations. The site is NOT ELIGIBLE for annexation to the City of Colorado Springs and therefore NOT ELIGIBLE for provision of City services.</a:t>
            </a:r>
          </a:p>
        </p:txBody>
      </p:sp>
    </p:spTree>
    <p:extLst>
      <p:ext uri="{BB962C8B-B14F-4D97-AF65-F5344CB8AC3E}">
        <p14:creationId xmlns:p14="http://schemas.microsoft.com/office/powerpoint/2010/main" val="11786941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4031873"/>
          </a:xfrm>
          <a:prstGeom prst="rect">
            <a:avLst/>
          </a:prstGeom>
          <a:noFill/>
        </p:spPr>
        <p:txBody>
          <a:bodyPr wrap="square" rtlCol="0">
            <a:spAutoFit/>
          </a:bodyPr>
          <a:lstStyle/>
          <a:p>
            <a:r>
              <a:rPr lang="en-US" sz="3200" i="1" dirty="0"/>
              <a:t>6. All areas of the proposed subdivision which may involve soil or topographical conditions presenting hazards or requiring special precautions have been identified and that the proposed subdivision is compatible with such conditions [C.R.S. §30-28-133(6)(c)].</a:t>
            </a:r>
            <a:endParaRPr lang="en-US" sz="3200" dirty="0"/>
          </a:p>
          <a:p>
            <a:endParaRPr lang="en-US" sz="3200" dirty="0"/>
          </a:p>
          <a:p>
            <a:r>
              <a:rPr lang="en-US" sz="3200" dirty="0"/>
              <a:t>A soils report has been prepared for the site and the owner will comply with the recommendations of the report.</a:t>
            </a:r>
          </a:p>
        </p:txBody>
      </p:sp>
    </p:spTree>
    <p:extLst>
      <p:ext uri="{BB962C8B-B14F-4D97-AF65-F5344CB8AC3E}">
        <p14:creationId xmlns:p14="http://schemas.microsoft.com/office/powerpoint/2010/main" val="261626390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4031873"/>
          </a:xfrm>
          <a:prstGeom prst="rect">
            <a:avLst/>
          </a:prstGeom>
          <a:noFill/>
        </p:spPr>
        <p:txBody>
          <a:bodyPr wrap="square" rtlCol="0">
            <a:spAutoFit/>
          </a:bodyPr>
          <a:lstStyle/>
          <a:p>
            <a:r>
              <a:rPr lang="en-US" sz="3200" i="1" dirty="0"/>
              <a:t>7. Adequate drainage improvements are proposed that comply with State Statute [C.R.S. §30-28-133(3)(c)(VIII)] and the requirements of this Code and the ECM.</a:t>
            </a:r>
          </a:p>
          <a:p>
            <a:endParaRPr lang="en-US" sz="3200" i="1" dirty="0"/>
          </a:p>
          <a:p>
            <a:r>
              <a:rPr lang="en-US" sz="3200" i="1" dirty="0"/>
              <a:t>The proposed Minor Subdivision is consistent with the submitted Final Drainage Report.  There are not Drainage facilities needed or proposed with this development.  The owner will comply with the requirements of the drainage report. </a:t>
            </a:r>
            <a:endParaRPr lang="en-US" sz="3200" dirty="0"/>
          </a:p>
        </p:txBody>
      </p:sp>
    </p:spTree>
    <p:extLst>
      <p:ext uri="{BB962C8B-B14F-4D97-AF65-F5344CB8AC3E}">
        <p14:creationId xmlns:p14="http://schemas.microsoft.com/office/powerpoint/2010/main" val="264454937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5509200"/>
          </a:xfrm>
          <a:prstGeom prst="rect">
            <a:avLst/>
          </a:prstGeom>
          <a:noFill/>
        </p:spPr>
        <p:txBody>
          <a:bodyPr wrap="square" rtlCol="0">
            <a:spAutoFit/>
          </a:bodyPr>
          <a:lstStyle/>
          <a:p>
            <a:r>
              <a:rPr lang="en-US" sz="3200" i="1" dirty="0"/>
              <a:t>8. Legal and physical access is provided to all parcels by public rights-of-way or recorded easement, acceptable to the County in compliance with this Code and the ECM.</a:t>
            </a:r>
            <a:endParaRPr lang="en-US" sz="3200" dirty="0"/>
          </a:p>
          <a:p>
            <a:endParaRPr lang="en-US" sz="3200" dirty="0"/>
          </a:p>
          <a:p>
            <a:r>
              <a:rPr lang="en-US" sz="3200" dirty="0"/>
              <a:t>Both lots will utilize the existing driveway access onto Old North Gate Road.  An access easement for the new lot is provided on the Minor Subdivision Plat. A request for Waiver of subdivisions regulations in accordance with the Land Development Code has been submitted to allow Lot 2 to not abut a public right-of-way, but instead gain access by ingress/egress easement through Lot 1. </a:t>
            </a:r>
          </a:p>
        </p:txBody>
      </p:sp>
    </p:spTree>
    <p:extLst>
      <p:ext uri="{BB962C8B-B14F-4D97-AF65-F5344CB8AC3E}">
        <p14:creationId xmlns:p14="http://schemas.microsoft.com/office/powerpoint/2010/main" val="243569960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5509200"/>
          </a:xfrm>
          <a:prstGeom prst="rect">
            <a:avLst/>
          </a:prstGeom>
          <a:noFill/>
        </p:spPr>
        <p:txBody>
          <a:bodyPr wrap="square" rtlCol="0">
            <a:spAutoFit/>
          </a:bodyPr>
          <a:lstStyle/>
          <a:p>
            <a:r>
              <a:rPr lang="en-US" sz="3200" i="1" dirty="0"/>
              <a:t>9. Necessary services, including police and fire protection, recreation, utilities, and transportation systems, are or will be made available to serve the proposed subdivision.</a:t>
            </a:r>
          </a:p>
          <a:p>
            <a:endParaRPr lang="en-US" sz="3200" i="1" dirty="0"/>
          </a:p>
          <a:p>
            <a:r>
              <a:rPr lang="en-US" sz="3200" dirty="0"/>
              <a:t>Police Protection - El Paso County Sheriff's Office.</a:t>
            </a:r>
          </a:p>
          <a:p>
            <a:r>
              <a:rPr lang="en-US" sz="3200" dirty="0"/>
              <a:t>Fire Protection - Donald Wescott Fire Protection District</a:t>
            </a:r>
          </a:p>
          <a:p>
            <a:r>
              <a:rPr lang="en-US" sz="3200" dirty="0"/>
              <a:t>Electric -  Mountain View Electric Association</a:t>
            </a:r>
          </a:p>
          <a:p>
            <a:r>
              <a:rPr lang="en-US" sz="3200" dirty="0"/>
              <a:t>Natural Gas -  </a:t>
            </a:r>
            <a:r>
              <a:rPr lang="en-US" sz="3200" dirty="0" err="1"/>
              <a:t>Blackhills</a:t>
            </a:r>
            <a:r>
              <a:rPr lang="en-US" sz="3200" dirty="0"/>
              <a:t> Energy Corporation</a:t>
            </a:r>
          </a:p>
          <a:p>
            <a:r>
              <a:rPr lang="en-US" sz="3200" dirty="0"/>
              <a:t>Telephone – </a:t>
            </a:r>
            <a:r>
              <a:rPr lang="en-US" sz="3200" dirty="0" err="1"/>
              <a:t>Centurylink</a:t>
            </a:r>
            <a:endParaRPr lang="en-US" sz="3200" dirty="0"/>
          </a:p>
          <a:p>
            <a:r>
              <a:rPr lang="en-US" sz="3200" dirty="0"/>
              <a:t>Schools - Academy School District 20</a:t>
            </a:r>
          </a:p>
          <a:p>
            <a:r>
              <a:rPr lang="en-US" sz="3200" dirty="0"/>
              <a:t>Transportation - existing adjacent roadway system. </a:t>
            </a:r>
          </a:p>
        </p:txBody>
      </p:sp>
    </p:spTree>
    <p:extLst>
      <p:ext uri="{BB962C8B-B14F-4D97-AF65-F5344CB8AC3E}">
        <p14:creationId xmlns:p14="http://schemas.microsoft.com/office/powerpoint/2010/main" val="4880534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1803779" y="928048"/>
            <a:ext cx="8584442" cy="5632311"/>
          </a:xfrm>
          <a:prstGeom prst="rect">
            <a:avLst/>
          </a:prstGeom>
          <a:noFill/>
        </p:spPr>
        <p:txBody>
          <a:bodyPr wrap="square" rtlCol="0">
            <a:spAutoFit/>
          </a:bodyPr>
          <a:lstStyle/>
          <a:p>
            <a:pPr algn="ctr"/>
            <a:r>
              <a:rPr lang="en-US" sz="4000" dirty="0"/>
              <a:t>Requesting Minor Subdivision Plat approval to establish a two-lot Rural Residential Subdivision in the RR-5 Zone</a:t>
            </a:r>
          </a:p>
          <a:p>
            <a:pPr algn="ctr"/>
            <a:endParaRPr lang="en-US" sz="4000" dirty="0"/>
          </a:p>
          <a:p>
            <a:pPr algn="ctr"/>
            <a:r>
              <a:rPr lang="en-US" sz="4000" dirty="0"/>
              <a:t>Lot 1 – 4.62 +/- Acres</a:t>
            </a:r>
          </a:p>
          <a:p>
            <a:pPr algn="ctr"/>
            <a:r>
              <a:rPr lang="en-US" sz="4000" dirty="0"/>
              <a:t>Lot 2 – 5.00 +/- Acres</a:t>
            </a:r>
          </a:p>
          <a:p>
            <a:pPr algn="ctr"/>
            <a:endParaRPr lang="en-US" sz="4000" dirty="0"/>
          </a:p>
          <a:p>
            <a:pPr algn="ctr"/>
            <a:r>
              <a:rPr lang="en-US" sz="4000" dirty="0"/>
              <a:t>Administrative Relief to allow Lot 1 to be 4.62 Acres is approved.</a:t>
            </a:r>
          </a:p>
        </p:txBody>
      </p:sp>
    </p:spTree>
    <p:extLst>
      <p:ext uri="{BB962C8B-B14F-4D97-AF65-F5344CB8AC3E}">
        <p14:creationId xmlns:p14="http://schemas.microsoft.com/office/powerpoint/2010/main" val="171090938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5016758"/>
          </a:xfrm>
          <a:prstGeom prst="rect">
            <a:avLst/>
          </a:prstGeom>
          <a:noFill/>
        </p:spPr>
        <p:txBody>
          <a:bodyPr wrap="square" rtlCol="0">
            <a:spAutoFit/>
          </a:bodyPr>
          <a:lstStyle/>
          <a:p>
            <a:r>
              <a:rPr lang="en-US" sz="3200" i="1" dirty="0"/>
              <a:t>10. The Minor Subdivision plans provide evidence to show that the proposed methods for fire protection comply with Chapter 6 of this Code.</a:t>
            </a:r>
            <a:endParaRPr lang="en-US" sz="3200" dirty="0"/>
          </a:p>
          <a:p>
            <a:endParaRPr lang="en-US" sz="3200" dirty="0"/>
          </a:p>
          <a:p>
            <a:r>
              <a:rPr lang="en-US" sz="3200" dirty="0"/>
              <a:t>Wolff Run Estates is located within the Donald Wescott Fire Protection District which is providing fire protection for the site and the surrounding area.  The District has agreed to serve this subdivision.  Building permits for each structure shall be in accordance with the requirements of the Fire District as administered by the Pikes Peak Regional Building Department.</a:t>
            </a:r>
          </a:p>
        </p:txBody>
      </p:sp>
    </p:spTree>
    <p:extLst>
      <p:ext uri="{BB962C8B-B14F-4D97-AF65-F5344CB8AC3E}">
        <p14:creationId xmlns:p14="http://schemas.microsoft.com/office/powerpoint/2010/main" val="368860634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4524315"/>
          </a:xfrm>
          <a:prstGeom prst="rect">
            <a:avLst/>
          </a:prstGeom>
          <a:noFill/>
        </p:spPr>
        <p:txBody>
          <a:bodyPr wrap="square" rtlCol="0">
            <a:spAutoFit/>
          </a:bodyPr>
          <a:lstStyle/>
          <a:p>
            <a:r>
              <a:rPr lang="en-US" sz="3200" i="1" dirty="0"/>
              <a:t>11. Off-site impacts were evaluated and related off-site improvements are roughly proportional and will mitigate the impacts of the subdivision in accordance with applicable requirements of Chapter 8.</a:t>
            </a:r>
            <a:endParaRPr lang="en-US" sz="3200" dirty="0"/>
          </a:p>
          <a:p>
            <a:endParaRPr lang="en-US" sz="3200" dirty="0"/>
          </a:p>
          <a:p>
            <a:r>
              <a:rPr lang="en-US" sz="3200" dirty="0"/>
              <a:t>All Offsite impacts are determined to be insignificant with the addition of one residence to the site already containing one residence.  The owner will be responsible for paying park, school, drainage and Traffic Impact fees.</a:t>
            </a:r>
          </a:p>
        </p:txBody>
      </p:sp>
    </p:spTree>
    <p:extLst>
      <p:ext uri="{BB962C8B-B14F-4D97-AF65-F5344CB8AC3E}">
        <p14:creationId xmlns:p14="http://schemas.microsoft.com/office/powerpoint/2010/main" val="155318518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4524315"/>
          </a:xfrm>
          <a:prstGeom prst="rect">
            <a:avLst/>
          </a:prstGeom>
          <a:noFill/>
        </p:spPr>
        <p:txBody>
          <a:bodyPr wrap="square" rtlCol="0">
            <a:spAutoFit/>
          </a:bodyPr>
          <a:lstStyle/>
          <a:p>
            <a:r>
              <a:rPr lang="en-US" sz="3200" i="1" dirty="0"/>
              <a:t>12. Adequate public facilities or infrastructure, or cash-in-lieu, for impacts reasonably related to the proposed subdivision have been constructed or are financially guaranteed through the SIA so the impacts of the subdivision will be adequately mitigated.</a:t>
            </a:r>
          </a:p>
          <a:p>
            <a:endParaRPr lang="en-US" sz="3200" dirty="0"/>
          </a:p>
          <a:p>
            <a:r>
              <a:rPr lang="en-US" sz="3200" dirty="0"/>
              <a:t>There are no public facilities or infrastructure required or proposed for this subdivision.  The platting of the site will include the collection of the applicable School Fees, Park Fees, Drainage Fees and Traffic Impact fees due for this project. </a:t>
            </a:r>
          </a:p>
        </p:txBody>
      </p:sp>
    </p:spTree>
    <p:extLst>
      <p:ext uri="{BB962C8B-B14F-4D97-AF65-F5344CB8AC3E}">
        <p14:creationId xmlns:p14="http://schemas.microsoft.com/office/powerpoint/2010/main" val="113314722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3046988"/>
          </a:xfrm>
          <a:prstGeom prst="rect">
            <a:avLst/>
          </a:prstGeom>
          <a:noFill/>
        </p:spPr>
        <p:txBody>
          <a:bodyPr wrap="square" rtlCol="0">
            <a:spAutoFit/>
          </a:bodyPr>
          <a:lstStyle/>
          <a:p>
            <a:r>
              <a:rPr lang="en-US" sz="3200" i="1" dirty="0"/>
              <a:t>13. The subdivision meets other applicable sections of Chapter 6 and 8.</a:t>
            </a:r>
          </a:p>
          <a:p>
            <a:endParaRPr lang="en-US" sz="3200" dirty="0"/>
          </a:p>
          <a:p>
            <a:r>
              <a:rPr lang="en-US" sz="3200" dirty="0"/>
              <a:t>Contingent upon approval of the requests for Administrative Relief and waiver, The subdivision meets the requirements of the Land Development Code. </a:t>
            </a:r>
          </a:p>
        </p:txBody>
      </p:sp>
    </p:spTree>
    <p:extLst>
      <p:ext uri="{BB962C8B-B14F-4D97-AF65-F5344CB8AC3E}">
        <p14:creationId xmlns:p14="http://schemas.microsoft.com/office/powerpoint/2010/main" val="247443867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665018" y="674400"/>
            <a:ext cx="10861964" cy="3539430"/>
          </a:xfrm>
          <a:prstGeom prst="rect">
            <a:avLst/>
          </a:prstGeom>
          <a:noFill/>
        </p:spPr>
        <p:txBody>
          <a:bodyPr wrap="square" rtlCol="0">
            <a:spAutoFit/>
          </a:bodyPr>
          <a:lstStyle/>
          <a:p>
            <a:r>
              <a:rPr lang="en-US" sz="3200" i="1" dirty="0"/>
              <a:t>14. The extraction of any known commercial mining deposit shall not be impeded by this subdivision [C.R.S. §§34-1-302(1), et seq.]. </a:t>
            </a:r>
            <a:endParaRPr lang="en-US" sz="3200" dirty="0"/>
          </a:p>
          <a:p>
            <a:endParaRPr lang="en-US" sz="3200" dirty="0"/>
          </a:p>
          <a:p>
            <a:r>
              <a:rPr lang="en-US" sz="3200" dirty="0"/>
              <a:t> No separate mineral estate owners were found for this  property and mineral extraction operations will not be undertaken by the project owners. </a:t>
            </a:r>
          </a:p>
        </p:txBody>
      </p:sp>
    </p:spTree>
    <p:extLst>
      <p:ext uri="{BB962C8B-B14F-4D97-AF65-F5344CB8AC3E}">
        <p14:creationId xmlns:p14="http://schemas.microsoft.com/office/powerpoint/2010/main" val="21461132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B95926-8478-4EA5-89A4-8433FD6E5C15}"/>
              </a:ext>
            </a:extLst>
          </p:cNvPr>
          <p:cNvPicPr>
            <a:picLocks noChangeAspect="1"/>
          </p:cNvPicPr>
          <p:nvPr/>
        </p:nvPicPr>
        <p:blipFill rotWithShape="1">
          <a:blip r:embed="rId2">
            <a:extLst>
              <a:ext uri="{28A0092B-C50C-407E-A947-70E740481C1C}">
                <a14:useLocalDpi xmlns:a14="http://schemas.microsoft.com/office/drawing/2010/main" val="0"/>
              </a:ext>
            </a:extLst>
          </a:blip>
          <a:srcRect l="26136" t="26323" r="27620" b="29451"/>
          <a:stretch/>
        </p:blipFill>
        <p:spPr>
          <a:xfrm>
            <a:off x="648629" y="165070"/>
            <a:ext cx="10894741" cy="65278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5996579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B95926-8478-4EA5-89A4-8433FD6E5C15}"/>
              </a:ext>
            </a:extLst>
          </p:cNvPr>
          <p:cNvPicPr>
            <a:picLocks noChangeAspect="1"/>
          </p:cNvPicPr>
          <p:nvPr/>
        </p:nvPicPr>
        <p:blipFill rotWithShape="1">
          <a:blip r:embed="rId2">
            <a:extLst>
              <a:ext uri="{28A0092B-C50C-407E-A947-70E740481C1C}">
                <a14:useLocalDpi xmlns:a14="http://schemas.microsoft.com/office/drawing/2010/main" val="0"/>
              </a:ext>
            </a:extLst>
          </a:blip>
          <a:srcRect r="24871"/>
          <a:stretch/>
        </p:blipFill>
        <p:spPr>
          <a:xfrm>
            <a:off x="865151" y="151956"/>
            <a:ext cx="7859749" cy="65540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3F5099B3-EE16-405D-964B-6D6325DD3559}"/>
              </a:ext>
            </a:extLst>
          </p:cNvPr>
          <p:cNvSpPr txBox="1"/>
          <p:nvPr/>
        </p:nvSpPr>
        <p:spPr>
          <a:xfrm>
            <a:off x="8924925" y="247650"/>
            <a:ext cx="3048000" cy="4708981"/>
          </a:xfrm>
          <a:prstGeom prst="rect">
            <a:avLst/>
          </a:prstGeom>
          <a:noFill/>
        </p:spPr>
        <p:txBody>
          <a:bodyPr wrap="square" rtlCol="0">
            <a:spAutoFit/>
          </a:bodyPr>
          <a:lstStyle/>
          <a:p>
            <a:pPr marL="342900" indent="-342900">
              <a:buFontTx/>
              <a:buChar char="-"/>
            </a:pPr>
            <a:r>
              <a:rPr lang="en-US" sz="2000" dirty="0"/>
              <a:t>Access from Old North Gate Road</a:t>
            </a:r>
          </a:p>
          <a:p>
            <a:endParaRPr lang="en-US" sz="2000" dirty="0"/>
          </a:p>
          <a:p>
            <a:pPr marL="342900" indent="-342900">
              <a:buFontTx/>
              <a:buChar char="-"/>
            </a:pPr>
            <a:r>
              <a:rPr lang="en-US" sz="2000" dirty="0"/>
              <a:t>Urban Density Development on the South</a:t>
            </a:r>
          </a:p>
          <a:p>
            <a:endParaRPr lang="en-US" sz="2000" dirty="0"/>
          </a:p>
          <a:p>
            <a:pPr marL="342900" indent="-342900">
              <a:buFontTx/>
              <a:buChar char="-"/>
            </a:pPr>
            <a:r>
              <a:rPr lang="en-US" sz="2000" dirty="0"/>
              <a:t>Low Density Rural Residential on North, West &amp; East</a:t>
            </a:r>
          </a:p>
          <a:p>
            <a:pPr marL="342900" indent="-342900">
              <a:buFontTx/>
              <a:buChar char="-"/>
            </a:pPr>
            <a:endParaRPr lang="en-US" sz="2000" dirty="0"/>
          </a:p>
          <a:p>
            <a:pPr marL="342900" indent="-342900">
              <a:buFontTx/>
              <a:buChar char="-"/>
            </a:pPr>
            <a:r>
              <a:rPr lang="en-US" sz="2000" dirty="0"/>
              <a:t>Existing Residence in the Southern Area</a:t>
            </a:r>
          </a:p>
          <a:p>
            <a:endParaRPr lang="en-US" sz="4000" dirty="0"/>
          </a:p>
        </p:txBody>
      </p:sp>
    </p:spTree>
    <p:extLst>
      <p:ext uri="{BB962C8B-B14F-4D97-AF65-F5344CB8AC3E}">
        <p14:creationId xmlns:p14="http://schemas.microsoft.com/office/powerpoint/2010/main" val="40970289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B95926-8478-4EA5-89A4-8433FD6E5C15}"/>
              </a:ext>
            </a:extLst>
          </p:cNvPr>
          <p:cNvPicPr>
            <a:picLocks noChangeAspect="1"/>
          </p:cNvPicPr>
          <p:nvPr/>
        </p:nvPicPr>
        <p:blipFill rotWithShape="1">
          <a:blip r:embed="rId2">
            <a:extLst>
              <a:ext uri="{28A0092B-C50C-407E-A947-70E740481C1C}">
                <a14:useLocalDpi xmlns:a14="http://schemas.microsoft.com/office/drawing/2010/main" val="0"/>
              </a:ext>
            </a:extLst>
          </a:blip>
          <a:srcRect l="26136" t="26323" r="27620" b="29451"/>
          <a:stretch/>
        </p:blipFill>
        <p:spPr>
          <a:xfrm>
            <a:off x="648629" y="165070"/>
            <a:ext cx="10894741" cy="65278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0302820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6B25FDB-896F-4B79-9310-8190E746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3" y="356839"/>
            <a:ext cx="5804374" cy="6144322"/>
          </a:xfrm>
          <a:prstGeom prst="rect">
            <a:avLst/>
          </a:prstGeom>
        </p:spPr>
      </p:pic>
      <p:sp>
        <p:nvSpPr>
          <p:cNvPr id="4" name="TextBox 3">
            <a:extLst>
              <a:ext uri="{FF2B5EF4-FFF2-40B4-BE49-F238E27FC236}">
                <a16:creationId xmlns:a16="http://schemas.microsoft.com/office/drawing/2014/main" id="{597CE4E2-2B22-49D9-9468-B793EE8A456A}"/>
              </a:ext>
            </a:extLst>
          </p:cNvPr>
          <p:cNvSpPr txBox="1"/>
          <p:nvPr/>
        </p:nvSpPr>
        <p:spPr>
          <a:xfrm>
            <a:off x="7343775" y="356839"/>
            <a:ext cx="4054712" cy="6001643"/>
          </a:xfrm>
          <a:prstGeom prst="rect">
            <a:avLst/>
          </a:prstGeom>
          <a:noFill/>
        </p:spPr>
        <p:txBody>
          <a:bodyPr wrap="square" rtlCol="0">
            <a:spAutoFit/>
          </a:bodyPr>
          <a:lstStyle/>
          <a:p>
            <a:pPr marL="342900" indent="-342900">
              <a:buFontTx/>
              <a:buChar char="-"/>
            </a:pPr>
            <a:r>
              <a:rPr lang="en-US" sz="2400" dirty="0"/>
              <a:t>Two Lots</a:t>
            </a:r>
          </a:p>
          <a:p>
            <a:endParaRPr lang="en-US" sz="2400" dirty="0"/>
          </a:p>
          <a:p>
            <a:pPr marL="342900" indent="-342900">
              <a:buFontTx/>
              <a:buChar char="-"/>
            </a:pPr>
            <a:r>
              <a:rPr lang="en-US" sz="2400" dirty="0"/>
              <a:t>Dedication of Additional Right-Of-Way for Old North Gate Road</a:t>
            </a:r>
          </a:p>
          <a:p>
            <a:endParaRPr lang="en-US" sz="2400" dirty="0"/>
          </a:p>
          <a:p>
            <a:pPr marL="342900" indent="-342900">
              <a:buFontTx/>
              <a:buChar char="-"/>
            </a:pPr>
            <a:r>
              <a:rPr lang="en-US" sz="2400" dirty="0"/>
              <a:t>Right-Of-Way Reservation for Potential Future Expansion of Old North Gate Road</a:t>
            </a:r>
          </a:p>
          <a:p>
            <a:pPr marL="342900" indent="-342900">
              <a:buFontTx/>
              <a:buChar char="-"/>
            </a:pPr>
            <a:r>
              <a:rPr lang="en-US" sz="2400" dirty="0"/>
              <a:t>No Build Area for Potentially Shallow Ground Water in Lot 1</a:t>
            </a:r>
          </a:p>
          <a:p>
            <a:pPr marL="342900" indent="-342900">
              <a:buFontTx/>
              <a:buChar char="-"/>
            </a:pPr>
            <a:endParaRPr lang="en-US" sz="2400" dirty="0"/>
          </a:p>
          <a:p>
            <a:pPr marL="342900" indent="-342900">
              <a:buFontTx/>
              <a:buChar char="-"/>
            </a:pPr>
            <a:r>
              <a:rPr lang="en-US" sz="2400" dirty="0"/>
              <a:t>30 ft Wide Access Easement Though Lot 1 for Lot 2</a:t>
            </a:r>
          </a:p>
        </p:txBody>
      </p:sp>
    </p:spTree>
    <p:extLst>
      <p:ext uri="{BB962C8B-B14F-4D97-AF65-F5344CB8AC3E}">
        <p14:creationId xmlns:p14="http://schemas.microsoft.com/office/powerpoint/2010/main" val="3323816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1803779" y="198375"/>
            <a:ext cx="8584442" cy="2554545"/>
          </a:xfrm>
          <a:prstGeom prst="rect">
            <a:avLst/>
          </a:prstGeom>
          <a:noFill/>
        </p:spPr>
        <p:txBody>
          <a:bodyPr wrap="square" rtlCol="0">
            <a:spAutoFit/>
          </a:bodyPr>
          <a:lstStyle/>
          <a:p>
            <a:pPr algn="ctr"/>
            <a:r>
              <a:rPr lang="en-US" sz="4000" dirty="0"/>
              <a:t>Also requesting a Waiver of Minimum Lot Frontage for Lot 2 to allow a common driveway by way of a 30 ft wide access easement through Lot 1</a:t>
            </a:r>
          </a:p>
        </p:txBody>
      </p:sp>
      <p:pic>
        <p:nvPicPr>
          <p:cNvPr id="3" name="Picture 2">
            <a:extLst>
              <a:ext uri="{FF2B5EF4-FFF2-40B4-BE49-F238E27FC236}">
                <a16:creationId xmlns:a16="http://schemas.microsoft.com/office/drawing/2014/main" id="{036A7EBD-6CC4-44EC-87C3-615BC6AA8F3C}"/>
              </a:ext>
            </a:extLst>
          </p:cNvPr>
          <p:cNvPicPr>
            <a:picLocks noChangeAspect="1"/>
          </p:cNvPicPr>
          <p:nvPr/>
        </p:nvPicPr>
        <p:blipFill rotWithShape="1">
          <a:blip r:embed="rId2">
            <a:extLst>
              <a:ext uri="{28A0092B-C50C-407E-A947-70E740481C1C}">
                <a14:useLocalDpi xmlns:a14="http://schemas.microsoft.com/office/drawing/2010/main" val="0"/>
              </a:ext>
            </a:extLst>
          </a:blip>
          <a:srcRect t="45285" b="6935"/>
          <a:stretch/>
        </p:blipFill>
        <p:spPr>
          <a:xfrm>
            <a:off x="2142183" y="2752920"/>
            <a:ext cx="7907633" cy="3999573"/>
          </a:xfrm>
          <a:prstGeom prst="rect">
            <a:avLst/>
          </a:prstGeom>
        </p:spPr>
      </p:pic>
    </p:spTree>
    <p:extLst>
      <p:ext uri="{BB962C8B-B14F-4D97-AF65-F5344CB8AC3E}">
        <p14:creationId xmlns:p14="http://schemas.microsoft.com/office/powerpoint/2010/main" val="41973077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9CD51E-F222-4E52-9586-62E7E361215B}"/>
              </a:ext>
            </a:extLst>
          </p:cNvPr>
          <p:cNvSpPr txBox="1"/>
          <p:nvPr/>
        </p:nvSpPr>
        <p:spPr>
          <a:xfrm>
            <a:off x="1084679" y="990600"/>
            <a:ext cx="9845663" cy="5139869"/>
          </a:xfrm>
          <a:prstGeom prst="rect">
            <a:avLst/>
          </a:prstGeom>
          <a:noFill/>
        </p:spPr>
        <p:txBody>
          <a:bodyPr wrap="square" rtlCol="0">
            <a:spAutoFit/>
          </a:bodyPr>
          <a:lstStyle/>
          <a:p>
            <a:pPr algn="ctr"/>
            <a:r>
              <a:rPr lang="en-US" sz="4800" b="1" dirty="0"/>
              <a:t>Wolff Run Estates</a:t>
            </a:r>
          </a:p>
          <a:p>
            <a:pPr algn="ctr"/>
            <a:endParaRPr lang="en-US" sz="4000" b="1" dirty="0"/>
          </a:p>
          <a:p>
            <a:pPr algn="ctr"/>
            <a:r>
              <a:rPr lang="en-US" sz="4000" b="1" dirty="0"/>
              <a:t>Meets Approval Criteria for Minor Plats</a:t>
            </a:r>
          </a:p>
          <a:p>
            <a:pPr algn="ctr"/>
            <a:endParaRPr lang="en-US" sz="4000" b="1" dirty="0"/>
          </a:p>
          <a:p>
            <a:pPr algn="ctr"/>
            <a:r>
              <a:rPr lang="en-US" sz="4000" b="1" dirty="0"/>
              <a:t>Compatible with Surrounding Land Uses</a:t>
            </a:r>
          </a:p>
          <a:p>
            <a:pPr algn="ctr"/>
            <a:endParaRPr lang="en-US" sz="4000" b="1" dirty="0"/>
          </a:p>
          <a:p>
            <a:pPr algn="ctr"/>
            <a:r>
              <a:rPr lang="en-US" sz="4000" b="1" dirty="0"/>
              <a:t>Efficiently Utilizes Existing Infrastructure and Resources</a:t>
            </a:r>
            <a:endParaRPr lang="en-US" sz="4000" dirty="0"/>
          </a:p>
        </p:txBody>
      </p:sp>
    </p:spTree>
    <p:extLst>
      <p:ext uri="{BB962C8B-B14F-4D97-AF65-F5344CB8AC3E}">
        <p14:creationId xmlns:p14="http://schemas.microsoft.com/office/powerpoint/2010/main" val="18816020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6B25FDB-896F-4B79-9310-8190E746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813" y="356839"/>
            <a:ext cx="5804374" cy="6144322"/>
          </a:xfrm>
          <a:prstGeom prst="rect">
            <a:avLst/>
          </a:prstGeom>
        </p:spPr>
      </p:pic>
    </p:spTree>
    <p:extLst>
      <p:ext uri="{BB962C8B-B14F-4D97-AF65-F5344CB8AC3E}">
        <p14:creationId xmlns:p14="http://schemas.microsoft.com/office/powerpoint/2010/main" val="30826334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B95926-8478-4EA5-89A4-8433FD6E5C15}"/>
              </a:ext>
            </a:extLst>
          </p:cNvPr>
          <p:cNvPicPr>
            <a:picLocks noChangeAspect="1"/>
          </p:cNvPicPr>
          <p:nvPr/>
        </p:nvPicPr>
        <p:blipFill rotWithShape="1">
          <a:blip r:embed="rId2">
            <a:extLst>
              <a:ext uri="{28A0092B-C50C-407E-A947-70E740481C1C}">
                <a14:useLocalDpi xmlns:a14="http://schemas.microsoft.com/office/drawing/2010/main" val="0"/>
              </a:ext>
            </a:extLst>
          </a:blip>
          <a:srcRect l="26136" t="26323" r="27620" b="29451"/>
          <a:stretch/>
        </p:blipFill>
        <p:spPr>
          <a:xfrm>
            <a:off x="648629" y="165070"/>
            <a:ext cx="10894741" cy="65278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79851697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1288</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Wolff Run Estates  Minor Subdivision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Hadden Heights No. 2  Vacation &amp; Replat </dc:title>
  <dc:creator>David Gorman</dc:creator>
  <cp:lastModifiedBy>David Gorman</cp:lastModifiedBy>
  <cp:revision>23</cp:revision>
  <dcterms:created xsi:type="dcterms:W3CDTF">2019-10-14T22:09:41Z</dcterms:created>
  <dcterms:modified xsi:type="dcterms:W3CDTF">2020-02-25T15:24:40Z</dcterms:modified>
</cp:coreProperties>
</file>