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57" r:id="rId3"/>
    <p:sldId id="295" r:id="rId4"/>
    <p:sldId id="296" r:id="rId5"/>
    <p:sldId id="294" r:id="rId6"/>
    <p:sldId id="297" r:id="rId7"/>
    <p:sldId id="290" r:id="rId8"/>
    <p:sldId id="292" r:id="rId9"/>
    <p:sldId id="278" r:id="rId10"/>
    <p:sldId id="293" r:id="rId11"/>
  </p:sldIdLst>
  <p:sldSz cx="9144000" cy="6858000" type="screen4x3"/>
  <p:notesSz cx="69977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010" autoAdjust="0"/>
  </p:normalViewPr>
  <p:slideViewPr>
    <p:cSldViewPr>
      <p:cViewPr varScale="1">
        <p:scale>
          <a:sx n="114" d="100"/>
          <a:sy n="114" d="100"/>
        </p:scale>
        <p:origin x="150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35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35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D51FE994-539D-4EB2-A4C2-E72AE38FA158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3725"/>
            <a:ext cx="5598160" cy="4171950"/>
          </a:xfrm>
          <a:prstGeom prst="rect">
            <a:avLst/>
          </a:prstGeom>
        </p:spPr>
        <p:txBody>
          <a:bodyPr vert="horz" lIns="92953" tIns="46477" rIns="92953" bIns="4647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32337" cy="4635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05841"/>
            <a:ext cx="3032337" cy="4635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A699F2EB-2812-4D4C-959E-AA84062FDA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4C873E5-5590-4B3B-BEF0-34328E013882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73E5-5590-4B3B-BEF0-34328E013882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73E5-5590-4B3B-BEF0-34328E013882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73E5-5590-4B3B-BEF0-34328E013882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73E5-5590-4B3B-BEF0-34328E013882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73E5-5590-4B3B-BEF0-34328E013882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C873E5-5590-4B3B-BEF0-34328E013882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4C873E5-5590-4B3B-BEF0-34328E013882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73E5-5590-4B3B-BEF0-34328E013882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73E5-5590-4B3B-BEF0-34328E013882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73E5-5590-4B3B-BEF0-34328E013882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4C873E5-5590-4B3B-BEF0-34328E013882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590800"/>
            <a:ext cx="84582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2020 Presidential Primary Election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267200"/>
            <a:ext cx="5486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+mj-lt"/>
              </a:rPr>
              <a:t>Chuck Broerman</a:t>
            </a:r>
          </a:p>
          <a:p>
            <a:r>
              <a:rPr lang="en-US" dirty="0">
                <a:solidFill>
                  <a:schemeClr val="tx1"/>
                </a:solidFill>
                <a:latin typeface="+mj-lt"/>
              </a:rPr>
              <a:t>El Paso County Clerk and Recorder</a:t>
            </a:r>
          </a:p>
        </p:txBody>
      </p:sp>
      <p:pic>
        <p:nvPicPr>
          <p:cNvPr id="4" name="Picture 3" descr="CAR Logo Transpar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76200"/>
            <a:ext cx="2785403" cy="243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59436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February 25,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066800"/>
          </a:xfrm>
        </p:spPr>
        <p:txBody>
          <a:bodyPr/>
          <a:lstStyle/>
          <a:p>
            <a:r>
              <a:rPr lang="en-US" dirty="0"/>
              <a:t>Ballot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391,548 Ballots Sent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Democratic Voters	20.53%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Republican Voters	36.35%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Unaffiliated Voters	39.77%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No minor party presidential primary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Expected Turnout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35% Turnout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Mail Ballot – 146471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In Person – 6103</a:t>
            </a:r>
          </a:p>
          <a:p>
            <a:pPr marL="146304" lvl="0" indent="0">
              <a:buClr>
                <a:srgbClr val="9BBB59"/>
              </a:buClr>
              <a:buNone/>
            </a:pP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603504" lvl="0" indent="-457200">
              <a:buClr>
                <a:srgbClr val="9BBB59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Turnout</a:t>
            </a:r>
          </a:p>
          <a:p>
            <a:pPr marL="896112" lvl="1" indent="-457200">
              <a:buClr>
                <a:srgbClr val="9BBB59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To date 22.4%</a:t>
            </a:r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  <a:p>
            <a:pPr lvl="1"/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lvl="1">
              <a:buNone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None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8B195-C341-41A1-8D36-2FD13C782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en-US" dirty="0"/>
              <a:t>Important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C47FD-ABAB-4D79-8BE5-8EC3799A2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2511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Unaffiliated voters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Received two ballots</a:t>
            </a:r>
          </a:p>
          <a:p>
            <a:pPr lvl="2"/>
            <a:r>
              <a:rPr lang="en-US" dirty="0">
                <a:solidFill>
                  <a:schemeClr val="tx2"/>
                </a:solidFill>
              </a:rPr>
              <a:t>Can only return one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Drop off your ballot only at this point</a:t>
            </a:r>
          </a:p>
          <a:p>
            <a:endParaRPr lang="en-US" dirty="0"/>
          </a:p>
          <a:p>
            <a:r>
              <a:rPr lang="en-US" dirty="0"/>
              <a:t>17-year-olds can vote if they will be 18 by November General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Election</a:t>
            </a:r>
          </a:p>
          <a:p>
            <a:endParaRPr lang="en-US" dirty="0"/>
          </a:p>
          <a:p>
            <a:r>
              <a:rPr lang="en-US" dirty="0"/>
              <a:t>Candidate withdrawals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John K. Delaney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Michael Bennet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831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CFA5C-D483-475A-9789-A503F3F1A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Ballots returned-Statewide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58B1B-13C8-42F8-953A-5F66F9689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Total Returned 613,386</a:t>
            </a:r>
          </a:p>
          <a:p>
            <a:r>
              <a:rPr lang="en-US" dirty="0"/>
              <a:t>Republican-261,781      42.6%</a:t>
            </a:r>
          </a:p>
          <a:p>
            <a:r>
              <a:rPr lang="en-US" dirty="0"/>
              <a:t>Democratic-176,051      28.7%</a:t>
            </a:r>
          </a:p>
          <a:p>
            <a:r>
              <a:rPr lang="en-US" dirty="0"/>
              <a:t>Unaffiliated-175,548	    28.7%  </a:t>
            </a:r>
          </a:p>
        </p:txBody>
      </p:sp>
    </p:spTree>
    <p:extLst>
      <p:ext uri="{BB962C8B-B14F-4D97-AF65-F5344CB8AC3E}">
        <p14:creationId xmlns:p14="http://schemas.microsoft.com/office/powerpoint/2010/main" val="1131751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066800"/>
          </a:xfrm>
        </p:spPr>
        <p:txBody>
          <a:bodyPr/>
          <a:lstStyle/>
          <a:p>
            <a:r>
              <a:rPr lang="en-US" dirty="0"/>
              <a:t>Ballots Returned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92500"/>
          </a:bodyPr>
          <a:lstStyle/>
          <a:p>
            <a:r>
              <a:rPr lang="en-US" sz="3000" dirty="0">
                <a:latin typeface="Arial" pitchFamily="34" charset="0"/>
                <a:cs typeface="Arial" pitchFamily="34" charset="0"/>
              </a:rPr>
              <a:t>87,701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ballots</a:t>
            </a:r>
          </a:p>
          <a:p>
            <a:pPr lvl="2"/>
            <a:r>
              <a:rPr lang="en-US" sz="3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leading the state in returns (as of 2/24/2020)</a:t>
            </a:r>
          </a:p>
          <a:p>
            <a:pPr lvl="1">
              <a:buNone/>
            </a:pPr>
            <a:endParaRPr lang="en-US" sz="3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Breakdown by party</a:t>
            </a:r>
          </a:p>
          <a:p>
            <a:pPr lvl="2"/>
            <a:r>
              <a:rPr lang="en-US" sz="3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Republican Party – 47,677</a:t>
            </a:r>
          </a:p>
          <a:p>
            <a:pPr lvl="2"/>
            <a:r>
              <a:rPr lang="en-US" sz="3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Democratic Party – 16,537</a:t>
            </a:r>
            <a:endParaRPr lang="en-US" sz="3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sz="3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Unaffiliated – 23,487</a:t>
            </a:r>
          </a:p>
          <a:p>
            <a:pPr lvl="1"/>
            <a:endParaRPr lang="en-US" sz="3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February 24, was deadline to return via mail. Must use a secure 24-7 ballot drop box. </a:t>
            </a:r>
          </a:p>
          <a:p>
            <a:pPr lvl="2"/>
            <a:r>
              <a:rPr lang="en-US" sz="3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34 locations throughout the county</a:t>
            </a:r>
          </a:p>
          <a:p>
            <a:pPr lvl="1">
              <a:buNone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None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06F64-4737-469C-845E-11490A334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Voter Service and Polling Center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3D99E-9996-4F43-865C-463CF49ED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Centennial Hall-15</a:t>
            </a:r>
          </a:p>
          <a:p>
            <a:r>
              <a:rPr lang="en-US" dirty="0"/>
              <a:t>Fort Carson-4</a:t>
            </a:r>
          </a:p>
          <a:p>
            <a:r>
              <a:rPr lang="en-US" dirty="0"/>
              <a:t>Citizens Service Center-31</a:t>
            </a:r>
          </a:p>
          <a:p>
            <a:r>
              <a:rPr lang="en-US" dirty="0"/>
              <a:t>Union Town Center-18</a:t>
            </a:r>
          </a:p>
          <a:p>
            <a:r>
              <a:rPr lang="en-US" dirty="0"/>
              <a:t>Power’s-19</a:t>
            </a:r>
          </a:p>
          <a:p>
            <a:r>
              <a:rPr lang="en-US" dirty="0"/>
              <a:t>UCCS-2</a:t>
            </a:r>
          </a:p>
        </p:txBody>
      </p:sp>
    </p:spTree>
    <p:extLst>
      <p:ext uri="{BB962C8B-B14F-4D97-AF65-F5344CB8AC3E}">
        <p14:creationId xmlns:p14="http://schemas.microsoft.com/office/powerpoint/2010/main" val="1511207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Common Mistakes This 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sz="3600" b="1" dirty="0">
                <a:latin typeface="Arial" pitchFamily="34" charset="0"/>
                <a:cs typeface="Arial" pitchFamily="34" charset="0"/>
              </a:rPr>
              <a:t>You must sign your own ballot envelope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3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Verify your name and address before signing on the back of your ballot envelope.</a:t>
            </a:r>
          </a:p>
          <a:p>
            <a:pPr lvl="1"/>
            <a:r>
              <a:rPr lang="en-US" sz="3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If you sign the incorrect envelope (such as your spouse’s), please draw a line through your signature and have the correct voter sign above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r>
              <a:rPr lang="en-US" sz="3600" b="1" dirty="0">
                <a:latin typeface="Arial" pitchFamily="34" charset="0"/>
                <a:cs typeface="Arial" pitchFamily="34" charset="0"/>
              </a:rPr>
              <a:t>I.D. Required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3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If your ballot instructions state you must return an I.D., you have to include a copy of an acceptable form of I.D. (acceptable forms listed in your voter instructions) to ensure your ballot is counted in a timely manner. </a:t>
            </a:r>
          </a:p>
          <a:p>
            <a:pPr lvl="0"/>
            <a:r>
              <a:rPr lang="en-US" sz="3600" b="1" dirty="0">
                <a:latin typeface="Arial" pitchFamily="34" charset="0"/>
                <a:cs typeface="Arial" pitchFamily="34" charset="0"/>
              </a:rPr>
              <a:t>Change your mind on a candidate or question/issue?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3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Clearly state your intentions by drawing a line through the incorrect selection and darken the oval of the correct one and circle your choice.</a:t>
            </a:r>
          </a:p>
          <a:p>
            <a:pPr lvl="0"/>
            <a:r>
              <a:rPr lang="en-US" sz="3600" b="1" dirty="0">
                <a:latin typeface="Arial" pitchFamily="34" charset="0"/>
                <a:cs typeface="Arial" pitchFamily="34" charset="0"/>
              </a:rPr>
              <a:t>Identifying Marks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3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Please do not sign or initial your voted ballot, even when making a correction.  This ensures voter anonymity.  Your signature should only be on the outside of your ballot envelope.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346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9 New Secure 24-Hour Ballot Drop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Boot Barn Hall at Bourbon Brothers</a:t>
            </a:r>
          </a:p>
          <a:p>
            <a:r>
              <a:rPr lang="en-US" dirty="0"/>
              <a:t>Colorado Springs Senior Center</a:t>
            </a:r>
          </a:p>
          <a:p>
            <a:r>
              <a:rPr lang="en-US" dirty="0"/>
              <a:t>Cottonwood Creek Recreational Center</a:t>
            </a:r>
            <a:endParaRPr lang="en-US" strike="sngStrike" dirty="0"/>
          </a:p>
          <a:p>
            <a:r>
              <a:rPr lang="en-US" dirty="0"/>
              <a:t>Leon Young Sports Complex</a:t>
            </a:r>
          </a:p>
          <a:p>
            <a:r>
              <a:rPr lang="en-US" dirty="0"/>
              <a:t>Rocky Mountain Calvary </a:t>
            </a:r>
          </a:p>
          <a:p>
            <a:r>
              <a:rPr lang="en-US" dirty="0"/>
              <a:t>Vista Grande Baptist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Church</a:t>
            </a:r>
          </a:p>
          <a:p>
            <a:r>
              <a:rPr lang="en-US" dirty="0"/>
              <a:t>Wilson Ranch Pool</a:t>
            </a:r>
          </a:p>
          <a:p>
            <a:r>
              <a:rPr lang="en-US" dirty="0"/>
              <a:t>Citadel Mall </a:t>
            </a:r>
          </a:p>
          <a:p>
            <a:r>
              <a:rPr lang="en-US" dirty="0"/>
              <a:t>School District 3 Federal Credit Union</a:t>
            </a:r>
          </a:p>
        </p:txBody>
      </p:sp>
    </p:spTree>
    <p:extLst>
      <p:ext uri="{BB962C8B-B14F-4D97-AF65-F5344CB8AC3E}">
        <p14:creationId xmlns:p14="http://schemas.microsoft.com/office/powerpoint/2010/main" val="941328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Presidential Primary Election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5112"/>
          </a:xfrm>
        </p:spPr>
        <p:txBody>
          <a:bodyPr/>
          <a:lstStyle/>
          <a:p>
            <a:pPr marL="109728" indent="0">
              <a:buNone/>
            </a:pPr>
            <a:endParaRPr lang="en-US" dirty="0"/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Election Day, March 3-Ballot due by 7:00 pm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Call 575-VOTE  (8683)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Epcvotes.com</a:t>
            </a:r>
          </a:p>
        </p:txBody>
      </p:sp>
    </p:spTree>
    <p:extLst>
      <p:ext uri="{BB962C8B-B14F-4D97-AF65-F5344CB8AC3E}">
        <p14:creationId xmlns:p14="http://schemas.microsoft.com/office/powerpoint/2010/main" val="14483248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25952</TotalTime>
  <Words>370</Words>
  <Application>Microsoft Office PowerPoint</Application>
  <PresentationFormat>On-screen Show (4:3)</PresentationFormat>
  <Paragraphs>89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Georgia</vt:lpstr>
      <vt:lpstr>Trebuchet MS</vt:lpstr>
      <vt:lpstr>Wingdings 2</vt:lpstr>
      <vt:lpstr>Urban</vt:lpstr>
      <vt:lpstr>2020 Presidential Primary Election Update</vt:lpstr>
      <vt:lpstr>Ballot Update</vt:lpstr>
      <vt:lpstr>Important Information</vt:lpstr>
      <vt:lpstr>Ballots returned-Statewide</vt:lpstr>
      <vt:lpstr>Ballots Returned </vt:lpstr>
      <vt:lpstr>Voter Service and Polling Center</vt:lpstr>
      <vt:lpstr>Common Mistakes This Election</vt:lpstr>
      <vt:lpstr>9 New Secure 24-Hour Ballot Drop Boxes</vt:lpstr>
      <vt:lpstr>Presidential Primary Election 2020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Primary Update</dc:title>
  <dc:creator>carbroerman</dc:creator>
  <cp:lastModifiedBy>Chuck Broerman</cp:lastModifiedBy>
  <cp:revision>240</cp:revision>
  <cp:lastPrinted>2018-06-14T13:26:15Z</cp:lastPrinted>
  <dcterms:created xsi:type="dcterms:W3CDTF">2016-06-20T23:00:18Z</dcterms:created>
  <dcterms:modified xsi:type="dcterms:W3CDTF">2020-02-25T13:57:20Z</dcterms:modified>
</cp:coreProperties>
</file>