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7"/>
  </p:notesMasterIdLst>
  <p:sldIdLst>
    <p:sldId id="256" r:id="rId3"/>
    <p:sldId id="262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83" r:id="rId14"/>
    <p:sldId id="284" r:id="rId15"/>
    <p:sldId id="273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114" d="100"/>
          <a:sy n="114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EA54C05-0AB0-4BA6-9D74-E637085ABCCF}" type="datetime1">
              <a:rPr lang="en-US" smtClean="0"/>
              <a:t>2/12/2020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6B1-E66F-4AF5-A686-28A71CE9ECCE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E63-1111-4A79-B21C-C17A28BC6777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3D80-F21E-4AF1-BBE1-D625B3E7C89F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994-9442-4959-AC05-13C14907AD82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1AD5-F0E8-4DE1-8821-C7AAF4534064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2A36-E925-48ED-AA0E-91C3EA86AC04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DE-4FD3-455B-8B1B-F0D251305028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FDD9-A278-42F7-865A-8F0BACA805F8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C863D39-B7DF-428F-A134-AD0ED9E414F2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3355-2916-4047-9A86-EBB1F3D4C4A3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B9B8-6B3D-4D9B-B5C2-D773E7CFA8E0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B425-0075-439E-B5B9-ED2240BBC432}" type="datetime1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9CD-9699-45A7-868D-AF609C5A86E9}" type="datetime1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585-812B-4EC6-AC37-768647BB5E38}" type="datetime1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BE4-6E8C-4CEA-99B4-54BB6247AC10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DD4F-925E-49A7-AF8B-F018E2885009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458E85-A4C9-4F3A-ADE7-5791BD548F33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Utilities%20%20!R2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gi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file:///\\finshares\fin\Bud_Data\Sales%20and%20Use%20Tax\Financial%20Worksessions\2019\2019%20Sales%20Tax%20by%20NAICS.xlsx!Other%20Services%20(except%20Pub%20Adm!R2C21:R15C4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Construction!R2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gif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Prof,%20Scient,%20Tech%20Services!R2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gif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19\2019%20Sales%20Tax%20by%20NAICS.xlsx!YTD%202019%20(Budget%20for%20EPC)!R6C2:R36C6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19\2019%20Sales%20Tax%20by%20NAICS.xlsx!Retail!R2C23:R15C4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19\2019%20Sales%20Tax%20by%20NAICS.xlsx!Food%20Services!R2C21:R15C4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19\2019%20Sales%20Tax%20by%20NAICS.xlsx!Information%20(Mags,%20News%20Paper)!R2C21:R15C4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shares\fin\Bud_Data\Sales%20and%20Use%20Tax\Financial%20Worksessions\2019\2019%20Sales%20Tax%20by%20NAICS.xlsx!Wholesale%20Trade!R2C21:R16C4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19\2019%20Sales%20Tax%20by%20NAICS.xlsx!Accommodation!R2C21:R15C4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file:///\\finshares\fin\Bud_Data\Sales%20and%20Use%20Tax\Financial%20Worksessions\2019\2019%20Sales%20Tax%20by%20NAICS.xlsx!Real%20Estate,%20Rental,%20Leasing!R2C21:R15C4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Manufacturing!R2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gi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19200" y="1086448"/>
            <a:ext cx="6947127" cy="1447800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endParaRPr lang="en-US" sz="4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838762" cy="1693334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20, 2020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 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085580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Worksheet" r:id="rId3" imgW="6438836" imgH="2609750" progId="Excel.Sheet.12">
                  <p:link updateAutomatic="1"/>
                </p:oleObj>
              </mc:Choice>
              <mc:Fallback>
                <p:oleObj name="Worksheet" r:id="rId3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1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(Except Public Administration)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250700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813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436898"/>
              </p:ext>
            </p:extLst>
          </p:nvPr>
        </p:nvGraphicFramePr>
        <p:xfrm>
          <a:off x="1066800" y="2514600"/>
          <a:ext cx="7391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Worksheet" r:id="rId3" imgW="6438836" imgH="2609750" progId="Excel.Sheet.12">
                  <p:link updateAutomatic="1"/>
                </p:oleObj>
              </mc:Choice>
              <mc:Fallback>
                <p:oleObj name="Worksheet" r:id="rId3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7391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7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 Scientific, and Tech Services Historical Comparison</a:t>
            </a:r>
            <a:b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4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74537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Worksheet" r:id="rId3" imgW="6438836" imgH="2609750" progId="Excel.Sheet.12">
                  <p:link updateAutomatic="1"/>
                </p:oleObj>
              </mc:Choice>
              <mc:Fallback>
                <p:oleObj name="Worksheet" r:id="rId3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Budget by Industry</a:t>
            </a:r>
            <a:endParaRPr 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49889"/>
              </p:ext>
            </p:extLst>
          </p:nvPr>
        </p:nvGraphicFramePr>
        <p:xfrm>
          <a:off x="2514600" y="2057400"/>
          <a:ext cx="46767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Worksheet" r:id="rId5" imgW="4676887" imgH="5715043" progId="Excel.Sheet.12">
                  <p:link updateAutomatic="1"/>
                </p:oleObj>
              </mc:Choice>
              <mc:Fallback>
                <p:oleObj name="Worksheet" r:id="rId5" imgW="4676887" imgH="571504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2057400"/>
                        <a:ext cx="4676775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26151"/>
              </p:ext>
            </p:extLst>
          </p:nvPr>
        </p:nvGraphicFramePr>
        <p:xfrm>
          <a:off x="1066800" y="2514600"/>
          <a:ext cx="7391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7391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1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12237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16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(Magazines, Newspapers, Etc.)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611338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03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Wholesale Trade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833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34645"/>
              </p:ext>
            </p:extLst>
          </p:nvPr>
        </p:nvGraphicFramePr>
        <p:xfrm>
          <a:off x="990600" y="2514600"/>
          <a:ext cx="7467599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Worksheet" r:id="rId4" imgW="6438836" imgH="2781328" progId="Excel.Sheet.12">
                  <p:link updateAutomatic="1"/>
                </p:oleObj>
              </mc:Choice>
              <mc:Fallback>
                <p:oleObj name="Worksheet" r:id="rId4" imgW="6438836" imgH="27813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599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28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47086"/>
              </p:ext>
            </p:extLst>
          </p:nvPr>
        </p:nvGraphicFramePr>
        <p:xfrm>
          <a:off x="1066800" y="2514600"/>
          <a:ext cx="7391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7391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95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Estate and Rental Leasing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072431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Worksheet" r:id="rId4" imgW="6438836" imgH="2609750" progId="Excel.Sheet.12">
                  <p:link updateAutomatic="1"/>
                </p:oleObj>
              </mc:Choice>
              <mc:Fallback>
                <p:oleObj name="Worksheet" r:id="rId4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94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2019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558755"/>
              </p:ext>
            </p:extLst>
          </p:nvPr>
        </p:nvGraphicFramePr>
        <p:xfrm>
          <a:off x="990600" y="2514600"/>
          <a:ext cx="74676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Worksheet" r:id="rId3" imgW="6438836" imgH="2609750" progId="Excel.Sheet.12">
                  <p:link updateAutomatic="1"/>
                </p:oleObj>
              </mc:Choice>
              <mc:Fallback>
                <p:oleObj name="Worksheet" r:id="rId3" imgW="643883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514600"/>
                        <a:ext cx="74676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5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On-screen Show (4:3)</PresentationFormat>
  <Paragraphs>34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Corbel</vt:lpstr>
      <vt:lpstr>Times New Roman</vt:lpstr>
      <vt:lpstr>Parallax</vt:lpstr>
      <vt:lpstr>file:///\\finshares\fin\Bud_Data\Sales%20and%20Use%20Tax\Financial%20Worksessions\2019\2019%20Sales%20Tax%20by%20NAICS.xlsx!YTD%202019%20(Budget%20for%20EPC)!R6C2:R36C6</vt:lpstr>
      <vt:lpstr>file:///\\finshares\fin\Bud_Data\Sales%20and%20Use%20Tax\Financial%20Worksessions\2019\2019%20Sales%20Tax%20by%20NAICS.xlsx!Retail!R2C23:R15C49</vt:lpstr>
      <vt:lpstr>file:///\\finshares\fin\Bud_Data\Sales%20and%20Use%20Tax\Financial%20Worksessions\2019\2019%20Sales%20Tax%20by%20NAICS.xlsx!Food%20Services!R2C21:R15C47</vt:lpstr>
      <vt:lpstr>file:///\\finshares\fin\Bud_Data\Sales%20and%20Use%20Tax\Financial%20Worksessions\2019\2019%20Sales%20Tax%20by%20NAICS.xlsx!Information%20(Mags,%20News%20Paper)!R2C21:R15C47</vt:lpstr>
      <vt:lpstr>file:///\\finshares\fin\Bud_Data\Sales%20and%20Use%20Tax\Financial%20Worksessions\2019\2019%20Sales%20Tax%20by%20NAICS.xlsx!Wholesale%20Trade!R2C21:R16C47</vt:lpstr>
      <vt:lpstr>file:///\\finshares\fin\Bud_Data\Sales%20and%20Use%20Tax\Financial%20Worksessions\2019\2019%20Sales%20Tax%20by%20NAICS.xlsx!Accommodation!R2C21:R15C47</vt:lpstr>
      <vt:lpstr>file:///\\finshares\fin\Bud_Data\Sales%20and%20Use%20Tax\Financial%20Worksessions\2019\2019%20Sales%20Tax%20by%20NAICS.xlsx!Real%20Estate,%20Rental,%20Leasing!R2C21:R15C47</vt:lpstr>
      <vt:lpstr>file:///\\finshares\fin\Bud_Data\Sales%20and%20Use%20Tax\Financial%20Worksessions\2019\2019%20Sales%20Tax%20by%20NAICS.xlsx!Manufacturing!R2C21:R15C47</vt:lpstr>
      <vt:lpstr>file:///\\finshares\fin\Bud_Data\Sales%20and%20Use%20Tax\Financial%20Worksessions\2019\2019%20Sales%20Tax%20by%20NAICS.xlsx!Utilities%20%20!R2C21:R15C47</vt:lpstr>
      <vt:lpstr>file:///\\finshares\fin\Bud_Data\Sales%20and%20Use%20Tax\Financial%20Worksessions\2019\2019%20Sales%20Tax%20by%20NAICS.xlsx!Other%20Services%20(except%20Pub%20Adm!R2C21:R15C47</vt:lpstr>
      <vt:lpstr>file:///\\finshares\fin\Bud_Data\Sales%20and%20Use%20Tax\Financial%20Worksessions\2019\2019%20Sales%20Tax%20by%20NAICS.xlsx!Construction!R2C21:R15C47</vt:lpstr>
      <vt:lpstr>file:///\\finshares\fin\Bud_Data\Sales%20and%20Use%20Tax\Financial%20Worksessions\2019\2019%20Sales%20Tax%20by%20NAICS.xlsx!Prof,%20Scient,%20Tech%20Services!R2C21:R15C47</vt:lpstr>
      <vt:lpstr>December 2019 Sales and Use Tax</vt:lpstr>
      <vt:lpstr>Sales &amp; Use Tax Collections 2019 Budget by Industry</vt:lpstr>
      <vt:lpstr>Retail Historical Comparison December 2019</vt:lpstr>
      <vt:lpstr>Food Services Historical Comparison December 2019</vt:lpstr>
      <vt:lpstr>Information  (Magazines, Newspapers, Etc.) Historical Comparison December 2019</vt:lpstr>
      <vt:lpstr>Wholesale Trade Historical Comparison  December 2019</vt:lpstr>
      <vt:lpstr>Accommodations Historical Comparison December 2019</vt:lpstr>
      <vt:lpstr>Real Estate and Rental Leasing Historical Comparison December 2019</vt:lpstr>
      <vt:lpstr>Manufacturing Historical Comparison December 2019</vt:lpstr>
      <vt:lpstr>Utilities Historical Comparison December 2019</vt:lpstr>
      <vt:lpstr>Other Services (Except Public Administration) Historical Comparison December 2019</vt:lpstr>
      <vt:lpstr>Construction Historical Comparison December 2019</vt:lpstr>
      <vt:lpstr> Professional, Scientific, and Tech Services Historical Comparison December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2020-02-12T23:46:58Z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