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handoutMasterIdLst>
    <p:handoutMasterId r:id="rId30"/>
  </p:handoutMasterIdLst>
  <p:sldIdLst>
    <p:sldId id="256" r:id="rId2"/>
    <p:sldId id="257" r:id="rId3"/>
    <p:sldId id="294" r:id="rId4"/>
    <p:sldId id="293" r:id="rId5"/>
    <p:sldId id="295" r:id="rId6"/>
    <p:sldId id="296" r:id="rId7"/>
    <p:sldId id="297" r:id="rId8"/>
    <p:sldId id="298" r:id="rId9"/>
    <p:sldId id="299" r:id="rId10"/>
    <p:sldId id="300" r:id="rId11"/>
    <p:sldId id="289" r:id="rId12"/>
    <p:sldId id="275" r:id="rId13"/>
    <p:sldId id="260" r:id="rId14"/>
    <p:sldId id="262" r:id="rId15"/>
    <p:sldId id="282" r:id="rId16"/>
    <p:sldId id="291" r:id="rId17"/>
    <p:sldId id="292" r:id="rId18"/>
    <p:sldId id="302" r:id="rId19"/>
    <p:sldId id="308" r:id="rId20"/>
    <p:sldId id="287" r:id="rId21"/>
    <p:sldId id="305" r:id="rId22"/>
    <p:sldId id="306" r:id="rId23"/>
    <p:sldId id="307" r:id="rId24"/>
    <p:sldId id="278" r:id="rId25"/>
    <p:sldId id="303" r:id="rId26"/>
    <p:sldId id="283" r:id="rId27"/>
    <p:sldId id="290" r:id="rId28"/>
    <p:sldId id="304"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660"/>
  </p:normalViewPr>
  <p:slideViewPr>
    <p:cSldViewPr snapToGrid="0">
      <p:cViewPr varScale="1">
        <p:scale>
          <a:sx n="67" d="100"/>
          <a:sy n="67" d="100"/>
        </p:scale>
        <p:origin x="9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1B24729E-8E83-4515-B982-8A0346D2189D}" type="datetimeFigureOut">
              <a:rPr lang="en-US" smtClean="0"/>
              <a:t>2/25/2020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D4B1569C-879E-4E14-93F1-62ED33C5F49B}" type="slidenum">
              <a:rPr lang="en-US" smtClean="0"/>
              <a:t>‹#›</a:t>
            </a:fld>
            <a:endParaRPr lang="en-US" dirty="0"/>
          </a:p>
        </p:txBody>
      </p:sp>
    </p:spTree>
    <p:extLst>
      <p:ext uri="{BB962C8B-B14F-4D97-AF65-F5344CB8AC3E}">
        <p14:creationId xmlns:p14="http://schemas.microsoft.com/office/powerpoint/2010/main" val="26117017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97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1395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9843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8513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27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5855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525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7587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2/25/2020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1687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2/25/2020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9569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0896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2/25/2020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4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758952"/>
            <a:ext cx="10666730" cy="3566160"/>
          </a:xfrm>
        </p:spPr>
        <p:txBody>
          <a:bodyPr>
            <a:normAutofit/>
          </a:bodyPr>
          <a:lstStyle/>
          <a:p>
            <a:r>
              <a:rPr lang="en-US" sz="5400" dirty="0"/>
              <a:t>MS-19-008</a:t>
            </a:r>
            <a:br>
              <a:rPr lang="en-US" sz="5400" dirty="0"/>
            </a:br>
            <a:r>
              <a:rPr lang="en-US" sz="5400" dirty="0"/>
              <a:t>Wolf Run Estates</a:t>
            </a:r>
            <a:br>
              <a:rPr lang="en-US" sz="5400" dirty="0"/>
            </a:br>
            <a:r>
              <a:rPr lang="en-US" sz="5400" dirty="0"/>
              <a:t>Minor Subdivision</a:t>
            </a:r>
          </a:p>
        </p:txBody>
      </p:sp>
      <p:sp>
        <p:nvSpPr>
          <p:cNvPr id="3" name="Subtitle 2"/>
          <p:cNvSpPr>
            <a:spLocks noGrp="1"/>
          </p:cNvSpPr>
          <p:nvPr>
            <p:ph type="subTitle" idx="1"/>
          </p:nvPr>
        </p:nvSpPr>
        <p:spPr>
          <a:xfrm>
            <a:off x="1100051" y="4844240"/>
            <a:ext cx="10058400" cy="1143000"/>
          </a:xfrm>
        </p:spPr>
        <p:txBody>
          <a:bodyPr>
            <a:normAutofit fontScale="85000" lnSpcReduction="20000"/>
          </a:bodyPr>
          <a:lstStyle/>
          <a:p>
            <a:r>
              <a:rPr lang="en-US" dirty="0"/>
              <a:t>Lindsay Darden, Planner II</a:t>
            </a:r>
          </a:p>
          <a:p>
            <a:r>
              <a:rPr lang="en-US" dirty="0"/>
              <a:t>Daniel Torres, PE Engineer II</a:t>
            </a:r>
          </a:p>
          <a:p>
            <a:r>
              <a:rPr lang="en-US" dirty="0"/>
              <a:t>Elizabeth </a:t>
            </a:r>
            <a:r>
              <a:rPr lang="en-US" dirty="0" err="1"/>
              <a:t>NijKamp</a:t>
            </a:r>
            <a:r>
              <a:rPr lang="en-US" dirty="0"/>
              <a:t> Engineer Review Manager </a:t>
            </a:r>
          </a:p>
        </p:txBody>
      </p:sp>
      <p:pic>
        <p:nvPicPr>
          <p:cNvPr id="5" name="Picture 4">
            <a:extLst>
              <a:ext uri="{FF2B5EF4-FFF2-40B4-BE49-F238E27FC236}">
                <a16:creationId xmlns:a16="http://schemas.microsoft.com/office/drawing/2014/main" id="{86447318-CFEE-4FB9-80F2-D19EAED0C176}"/>
              </a:ext>
            </a:extLst>
          </p:cNvPr>
          <p:cNvPicPr>
            <a:picLocks noChangeAspect="1"/>
          </p:cNvPicPr>
          <p:nvPr/>
        </p:nvPicPr>
        <p:blipFill rotWithShape="1">
          <a:blip r:embed="rId2"/>
          <a:srcRect t="16920" r="1520" b="10764"/>
          <a:stretch/>
        </p:blipFill>
        <p:spPr>
          <a:xfrm>
            <a:off x="5765165" y="1032685"/>
            <a:ext cx="5791200" cy="3189450"/>
          </a:xfrm>
          <a:prstGeom prst="rect">
            <a:avLst/>
          </a:prstGeom>
        </p:spPr>
      </p:pic>
    </p:spTree>
    <p:extLst>
      <p:ext uri="{BB962C8B-B14F-4D97-AF65-F5344CB8AC3E}">
        <p14:creationId xmlns:p14="http://schemas.microsoft.com/office/powerpoint/2010/main" val="286450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Final Plat Review Criteria</a:t>
            </a:r>
          </a:p>
        </p:txBody>
      </p:sp>
      <p:sp>
        <p:nvSpPr>
          <p:cNvPr id="6" name="Content Placeholder 5"/>
          <p:cNvSpPr>
            <a:spLocks noGrp="1"/>
          </p:cNvSpPr>
          <p:nvPr>
            <p:ph idx="1"/>
          </p:nvPr>
        </p:nvSpPr>
        <p:spPr>
          <a:xfrm>
            <a:off x="985651" y="1845733"/>
            <a:ext cx="11103430" cy="4424437"/>
          </a:xfrm>
        </p:spPr>
        <p:txBody>
          <a:bodyPr>
            <a:noAutofit/>
          </a:bodyPr>
          <a:lstStyle/>
          <a:p>
            <a:r>
              <a:rPr lang="en-US" sz="2250" dirty="0"/>
              <a:t>“The final plans provide evidence to show that the proposed methods for fire protections comply with Chapter 6 of this Code;”</a:t>
            </a:r>
          </a:p>
          <a:p>
            <a:pPr marL="0" indent="0">
              <a:buNone/>
            </a:pPr>
            <a:r>
              <a:rPr lang="en-US" sz="2250" dirty="0"/>
              <a:t>“Off-site impacts were evaluated and related off-site improvements are roughly proportional and will mitigate the impacts of the subdivision in accordance with applicable requirements of Chapter 8;”</a:t>
            </a:r>
          </a:p>
          <a:p>
            <a:pPr marL="0" indent="0">
              <a:buNone/>
            </a:pPr>
            <a:r>
              <a:rPr lang="en-US" sz="2250" dirty="0"/>
              <a:t>“Adequate public facilities or infrastructure, or cash-in-lieu, for impacts reasonably related to the proposed subdivision have been constructed or are financially guaranteed through the SIA so the impacts of the subdivision will be adequately mitigated;”</a:t>
            </a:r>
          </a:p>
          <a:p>
            <a:pPr marL="0" indent="0">
              <a:buNone/>
            </a:pPr>
            <a:r>
              <a:rPr lang="en-US" sz="2250" dirty="0"/>
              <a:t>“The subdivision meets other applicable sections of Chapters 6 and 8;”</a:t>
            </a:r>
          </a:p>
          <a:p>
            <a:pPr marL="0" indent="0">
              <a:buNone/>
            </a:pPr>
            <a:r>
              <a:rPr lang="en-US" sz="2250" dirty="0"/>
              <a:t>“The extraction of any known commercial mining deposit shall not be impeded by this subdivision [C.R.S. § § 34-1-302(1), et seq.]</a:t>
            </a:r>
          </a:p>
          <a:p>
            <a:pPr marL="0" indent="0">
              <a:buNone/>
            </a:pPr>
            <a:endParaRPr lang="en-US" sz="2250" dirty="0"/>
          </a:p>
          <a:p>
            <a:pPr marL="0" indent="0">
              <a:buNone/>
            </a:pPr>
            <a:endParaRPr lang="en-US" sz="2250" dirty="0"/>
          </a:p>
          <a:p>
            <a:pPr marL="0" indent="0">
              <a:buNone/>
            </a:pPr>
            <a:endParaRPr lang="en-US" sz="2250" dirty="0"/>
          </a:p>
          <a:p>
            <a:pPr marL="0" indent="0">
              <a:buNone/>
            </a:pPr>
            <a:endParaRPr lang="en-US" sz="2250" dirty="0"/>
          </a:p>
          <a:p>
            <a:pPr marL="0" indent="0">
              <a:buNone/>
            </a:pPr>
            <a:endParaRPr lang="en-US" sz="2250" dirty="0"/>
          </a:p>
          <a:p>
            <a:pPr marL="0" indent="0">
              <a:buNone/>
            </a:pPr>
            <a:endParaRPr lang="en-US" sz="2250" dirty="0"/>
          </a:p>
          <a:p>
            <a:endParaRPr lang="en-US" sz="2400" dirty="0"/>
          </a:p>
          <a:p>
            <a:pPr marL="749808" lvl="1" indent="-457200">
              <a:buFont typeface="+mj-lt"/>
              <a:buAutoNum type="arabicParenR" startAt="2"/>
            </a:pPr>
            <a:endParaRPr lang="en-US" sz="2000" dirty="0"/>
          </a:p>
        </p:txBody>
      </p:sp>
    </p:spTree>
    <p:extLst>
      <p:ext uri="{BB962C8B-B14F-4D97-AF65-F5344CB8AC3E}">
        <p14:creationId xmlns:p14="http://schemas.microsoft.com/office/powerpoint/2010/main" val="415650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Request</a:t>
            </a:r>
          </a:p>
        </p:txBody>
      </p:sp>
      <p:sp>
        <p:nvSpPr>
          <p:cNvPr id="6" name="Content Placeholder 5"/>
          <p:cNvSpPr>
            <a:spLocks noGrp="1"/>
          </p:cNvSpPr>
          <p:nvPr>
            <p:ph sz="half" idx="1"/>
          </p:nvPr>
        </p:nvSpPr>
        <p:spPr>
          <a:xfrm>
            <a:off x="357352" y="1986455"/>
            <a:ext cx="6159062" cy="4272953"/>
          </a:xfrm>
        </p:spPr>
        <p:txBody>
          <a:bodyPr>
            <a:normAutofit/>
          </a:bodyPr>
          <a:lstStyle/>
          <a:p>
            <a:r>
              <a:rPr lang="en-US" sz="2350" dirty="0"/>
              <a:t>A request by Gregory and Tanya Wolff for approval of a two lot minor subdivision with an associated waiver request to the 30’ minimum required lot frontage for access along a public road that is required by the Code. </a:t>
            </a:r>
          </a:p>
          <a:p>
            <a:endParaRPr lang="en-US" sz="2350" dirty="0"/>
          </a:p>
          <a:p>
            <a:r>
              <a:rPr lang="en-US" sz="2350" dirty="0"/>
              <a:t>On February 4, 2020, the El Paso County Planning Commission recommended approval of this request (5-0 vote in favor).</a:t>
            </a:r>
          </a:p>
        </p:txBody>
      </p:sp>
      <p:pic>
        <p:nvPicPr>
          <p:cNvPr id="7" name="Picture 6">
            <a:extLst>
              <a:ext uri="{FF2B5EF4-FFF2-40B4-BE49-F238E27FC236}">
                <a16:creationId xmlns:a16="http://schemas.microsoft.com/office/drawing/2014/main" id="{02775DDC-3C6C-47AD-83D7-8F659EBE39D9}"/>
              </a:ext>
            </a:extLst>
          </p:cNvPr>
          <p:cNvPicPr>
            <a:picLocks noChangeAspect="1"/>
          </p:cNvPicPr>
          <p:nvPr/>
        </p:nvPicPr>
        <p:blipFill>
          <a:blip r:embed="rId2"/>
          <a:stretch>
            <a:fillRect/>
          </a:stretch>
        </p:blipFill>
        <p:spPr>
          <a:xfrm>
            <a:off x="6679957" y="286603"/>
            <a:ext cx="4131752" cy="6280538"/>
          </a:xfrm>
          <a:prstGeom prst="rect">
            <a:avLst/>
          </a:prstGeom>
          <a:ln>
            <a:solidFill>
              <a:schemeClr val="tx1"/>
            </a:solidFill>
          </a:ln>
        </p:spPr>
      </p:pic>
    </p:spTree>
    <p:extLst>
      <p:ext uri="{BB962C8B-B14F-4D97-AF65-F5344CB8AC3E}">
        <p14:creationId xmlns:p14="http://schemas.microsoft.com/office/powerpoint/2010/main" val="234108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Property Owner</a:t>
            </a:r>
          </a:p>
        </p:txBody>
      </p:sp>
      <p:sp>
        <p:nvSpPr>
          <p:cNvPr id="2" name="Content Placeholder 1"/>
          <p:cNvSpPr>
            <a:spLocks noGrp="1"/>
          </p:cNvSpPr>
          <p:nvPr>
            <p:ph idx="1"/>
          </p:nvPr>
        </p:nvSpPr>
        <p:spPr/>
        <p:txBody>
          <a:bodyPr/>
          <a:lstStyle/>
          <a:p>
            <a:r>
              <a:rPr lang="en-US" sz="2400" dirty="0"/>
              <a:t>Property Owner/Applicant: Gregory and Tanya Wolff</a:t>
            </a:r>
          </a:p>
          <a:p>
            <a:r>
              <a:rPr lang="en-US" sz="2400" dirty="0"/>
              <a:t>Applicant’s Representative: David Gorman of M.V.E., Inc.</a:t>
            </a:r>
          </a:p>
          <a:p>
            <a:endParaRPr lang="en-US" dirty="0"/>
          </a:p>
          <a:p>
            <a:endParaRPr lang="en-US" dirty="0"/>
          </a:p>
        </p:txBody>
      </p:sp>
    </p:spTree>
    <p:extLst>
      <p:ext uri="{BB962C8B-B14F-4D97-AF65-F5344CB8AC3E}">
        <p14:creationId xmlns:p14="http://schemas.microsoft.com/office/powerpoint/2010/main" val="93981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E15E7A-995F-4783-940F-C4975B00900F}"/>
              </a:ext>
            </a:extLst>
          </p:cNvPr>
          <p:cNvPicPr>
            <a:picLocks noChangeAspect="1"/>
          </p:cNvPicPr>
          <p:nvPr/>
        </p:nvPicPr>
        <p:blipFill>
          <a:blip r:embed="rId2"/>
          <a:stretch>
            <a:fillRect/>
          </a:stretch>
        </p:blipFill>
        <p:spPr>
          <a:xfrm>
            <a:off x="4009405" y="549496"/>
            <a:ext cx="7773022" cy="5987938"/>
          </a:xfrm>
          <a:prstGeom prst="rect">
            <a:avLst/>
          </a:prstGeom>
        </p:spPr>
      </p:pic>
      <p:sp>
        <p:nvSpPr>
          <p:cNvPr id="2" name="Title 1"/>
          <p:cNvSpPr>
            <a:spLocks noGrp="1"/>
          </p:cNvSpPr>
          <p:nvPr>
            <p:ph type="title"/>
          </p:nvPr>
        </p:nvSpPr>
        <p:spPr>
          <a:xfrm>
            <a:off x="804334" y="724010"/>
            <a:ext cx="10338858" cy="815687"/>
          </a:xfrm>
        </p:spPr>
        <p:txBody>
          <a:bodyPr/>
          <a:lstStyle/>
          <a:p>
            <a:r>
              <a:rPr lang="en-US" dirty="0"/>
              <a:t>Vicinity Map</a:t>
            </a:r>
          </a:p>
        </p:txBody>
      </p:sp>
      <p:sp>
        <p:nvSpPr>
          <p:cNvPr id="32" name="TextBox 31"/>
          <p:cNvSpPr txBox="1"/>
          <p:nvPr/>
        </p:nvSpPr>
        <p:spPr>
          <a:xfrm>
            <a:off x="6915251" y="2844225"/>
            <a:ext cx="1469571" cy="584775"/>
          </a:xfrm>
          <a:prstGeom prst="rect">
            <a:avLst/>
          </a:prstGeom>
          <a:noFill/>
        </p:spPr>
        <p:txBody>
          <a:bodyPr wrap="square" rtlCol="0">
            <a:spAutoFit/>
          </a:bodyPr>
          <a:lstStyle/>
          <a:p>
            <a:r>
              <a:rPr lang="en-US" sz="3200" b="1" dirty="0">
                <a:ln w="6350">
                  <a:noFill/>
                </a:ln>
                <a:solidFill>
                  <a:schemeClr val="bg1"/>
                </a:solidFill>
                <a:effectLst>
                  <a:outerShdw blurRad="50800" dist="50800" dir="5400000" algn="ctr" rotWithShape="0">
                    <a:schemeClr val="tx1"/>
                  </a:outerShdw>
                </a:effectLst>
              </a:rPr>
              <a:t>Site</a:t>
            </a:r>
          </a:p>
        </p:txBody>
      </p:sp>
      <p:sp>
        <p:nvSpPr>
          <p:cNvPr id="13" name="Rectangle 12"/>
          <p:cNvSpPr/>
          <p:nvPr/>
        </p:nvSpPr>
        <p:spPr>
          <a:xfrm>
            <a:off x="431835" y="2068893"/>
            <a:ext cx="3640632" cy="2169825"/>
          </a:xfrm>
          <a:prstGeom prst="rect">
            <a:avLst/>
          </a:prstGeom>
        </p:spPr>
        <p:txBody>
          <a:bodyPr wrap="square">
            <a:spAutoFit/>
          </a:bodyPr>
          <a:lstStyle/>
          <a:p>
            <a:endParaRPr lang="en-US" sz="2000" dirty="0"/>
          </a:p>
          <a:p>
            <a:r>
              <a:rPr lang="en-US" sz="2300" dirty="0"/>
              <a:t>The property is located approximately 364 feet east of the intersection of Old North Gate and Silverton Roads</a:t>
            </a:r>
          </a:p>
        </p:txBody>
      </p:sp>
      <p:sp>
        <p:nvSpPr>
          <p:cNvPr id="6" name="Arc 5">
            <a:extLst>
              <a:ext uri="{FF2B5EF4-FFF2-40B4-BE49-F238E27FC236}">
                <a16:creationId xmlns:a16="http://schemas.microsoft.com/office/drawing/2014/main" id="{52710FC3-E8F4-4B98-8F39-B17FACF06318}"/>
              </a:ext>
            </a:extLst>
          </p:cNvPr>
          <p:cNvSpPr/>
          <p:nvPr/>
        </p:nvSpPr>
        <p:spPr>
          <a:xfrm>
            <a:off x="6822219" y="5367130"/>
            <a:ext cx="914400" cy="914400"/>
          </a:xfrm>
          <a:prstGeom prst="arc">
            <a:avLst>
              <a:gd name="adj1" fmla="val 16200000"/>
              <a:gd name="adj2" fmla="val 165435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Shape 6">
            <a:extLst>
              <a:ext uri="{FF2B5EF4-FFF2-40B4-BE49-F238E27FC236}">
                <a16:creationId xmlns:a16="http://schemas.microsoft.com/office/drawing/2014/main" id="{BB45A558-1288-40B5-9E45-3A91380BCF3C}"/>
              </a:ext>
            </a:extLst>
          </p:cNvPr>
          <p:cNvSpPr/>
          <p:nvPr/>
        </p:nvSpPr>
        <p:spPr>
          <a:xfrm>
            <a:off x="6687047" y="930303"/>
            <a:ext cx="1184744" cy="4436827"/>
          </a:xfrm>
          <a:custGeom>
            <a:avLst/>
            <a:gdLst>
              <a:gd name="connsiteX0" fmla="*/ 143123 w 1184744"/>
              <a:gd name="connsiteY0" fmla="*/ 4436827 h 4436827"/>
              <a:gd name="connsiteX1" fmla="*/ 310101 w 1184744"/>
              <a:gd name="connsiteY1" fmla="*/ 4357314 h 4436827"/>
              <a:gd name="connsiteX2" fmla="*/ 485030 w 1184744"/>
              <a:gd name="connsiteY2" fmla="*/ 4269850 h 4436827"/>
              <a:gd name="connsiteX3" fmla="*/ 628153 w 1184744"/>
              <a:gd name="connsiteY3" fmla="*/ 4222142 h 4436827"/>
              <a:gd name="connsiteX4" fmla="*/ 731520 w 1184744"/>
              <a:gd name="connsiteY4" fmla="*/ 4190337 h 4436827"/>
              <a:gd name="connsiteX5" fmla="*/ 906449 w 1184744"/>
              <a:gd name="connsiteY5" fmla="*/ 4150580 h 4436827"/>
              <a:gd name="connsiteX6" fmla="*/ 1073426 w 1184744"/>
              <a:gd name="connsiteY6" fmla="*/ 4142629 h 4436827"/>
              <a:gd name="connsiteX7" fmla="*/ 1184744 w 1184744"/>
              <a:gd name="connsiteY7" fmla="*/ 4118775 h 4436827"/>
              <a:gd name="connsiteX8" fmla="*/ 1105231 w 1184744"/>
              <a:gd name="connsiteY8" fmla="*/ 0 h 4436827"/>
              <a:gd name="connsiteX9" fmla="*/ 0 w 1184744"/>
              <a:gd name="connsiteY9" fmla="*/ 15902 h 4436827"/>
              <a:gd name="connsiteX10" fmla="*/ 143123 w 1184744"/>
              <a:gd name="connsiteY10" fmla="*/ 4436827 h 443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4744" h="4436827">
                <a:moveTo>
                  <a:pt x="143123" y="4436827"/>
                </a:moveTo>
                <a:lnTo>
                  <a:pt x="310101" y="4357314"/>
                </a:lnTo>
                <a:lnTo>
                  <a:pt x="485030" y="4269850"/>
                </a:lnTo>
                <a:lnTo>
                  <a:pt x="628153" y="4222142"/>
                </a:lnTo>
                <a:lnTo>
                  <a:pt x="731520" y="4190337"/>
                </a:lnTo>
                <a:lnTo>
                  <a:pt x="906449" y="4150580"/>
                </a:lnTo>
                <a:lnTo>
                  <a:pt x="1073426" y="4142629"/>
                </a:lnTo>
                <a:lnTo>
                  <a:pt x="1184744" y="4118775"/>
                </a:lnTo>
                <a:lnTo>
                  <a:pt x="1105231" y="0"/>
                </a:lnTo>
                <a:lnTo>
                  <a:pt x="0" y="15902"/>
                </a:lnTo>
                <a:lnTo>
                  <a:pt x="143123" y="4436827"/>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05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3370"/>
          </a:xfrm>
        </p:spPr>
        <p:txBody>
          <a:bodyPr/>
          <a:lstStyle/>
          <a:p>
            <a:r>
              <a:rPr lang="en-US" dirty="0"/>
              <a:t>Background and Existing Conditions</a:t>
            </a:r>
          </a:p>
        </p:txBody>
      </p:sp>
      <p:sp>
        <p:nvSpPr>
          <p:cNvPr id="3" name="Content Placeholder 2"/>
          <p:cNvSpPr>
            <a:spLocks noGrp="1"/>
          </p:cNvSpPr>
          <p:nvPr>
            <p:ph idx="1"/>
          </p:nvPr>
        </p:nvSpPr>
        <p:spPr>
          <a:xfrm>
            <a:off x="420144" y="1905000"/>
            <a:ext cx="4809081" cy="4438650"/>
          </a:xfrm>
        </p:spPr>
        <p:txBody>
          <a:bodyPr>
            <a:normAutofit/>
          </a:bodyPr>
          <a:lstStyle/>
          <a:p>
            <a:pPr marL="0" indent="0">
              <a:buNone/>
            </a:pPr>
            <a:r>
              <a:rPr lang="en-US" sz="2200" dirty="0"/>
              <a:t>The subject property was initially zoned on January 4, 1955 and, due to nomenclature changes in the zoning districts over the years is within the RR-5 (Residential Rural) zoning district. </a:t>
            </a:r>
          </a:p>
          <a:p>
            <a:pPr marL="0" indent="0">
              <a:buNone/>
            </a:pPr>
            <a:endParaRPr lang="en-US" sz="2200" dirty="0"/>
          </a:p>
          <a:p>
            <a:pPr marL="0" indent="0">
              <a:buNone/>
            </a:pPr>
            <a:r>
              <a:rPr lang="en-US" sz="2200" dirty="0"/>
              <a:t>The 9.68-acre property has an existing single-family residence, garage, and barn, which are anticipated to remain on the proposed 4.62 acre lot adjacent to Old North Gate Road (Lot 1) until such time as the lot is sold and redeveloped.</a:t>
            </a:r>
          </a:p>
          <a:p>
            <a:endParaRPr lang="en-US" dirty="0"/>
          </a:p>
        </p:txBody>
      </p:sp>
      <p:pic>
        <p:nvPicPr>
          <p:cNvPr id="4" name="Picture 3">
            <a:extLst>
              <a:ext uri="{FF2B5EF4-FFF2-40B4-BE49-F238E27FC236}">
                <a16:creationId xmlns:a16="http://schemas.microsoft.com/office/drawing/2014/main" id="{D4471938-3A10-487A-B5A1-20EB1013A53C}"/>
              </a:ext>
            </a:extLst>
          </p:cNvPr>
          <p:cNvPicPr>
            <a:picLocks noChangeAspect="1"/>
          </p:cNvPicPr>
          <p:nvPr/>
        </p:nvPicPr>
        <p:blipFill rotWithShape="1">
          <a:blip r:embed="rId2"/>
          <a:srcRect t="12043" b="9821"/>
          <a:stretch/>
        </p:blipFill>
        <p:spPr>
          <a:xfrm>
            <a:off x="5486402" y="2196895"/>
            <a:ext cx="6285454" cy="3683410"/>
          </a:xfrm>
          <a:prstGeom prst="rect">
            <a:avLst/>
          </a:prstGeom>
        </p:spPr>
      </p:pic>
    </p:spTree>
    <p:extLst>
      <p:ext uri="{BB962C8B-B14F-4D97-AF65-F5344CB8AC3E}">
        <p14:creationId xmlns:p14="http://schemas.microsoft.com/office/powerpoint/2010/main" val="110671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E2E038-8318-40C9-A02D-754ABE9AF4CD}"/>
              </a:ext>
            </a:extLst>
          </p:cNvPr>
          <p:cNvPicPr>
            <a:picLocks noChangeAspect="1"/>
          </p:cNvPicPr>
          <p:nvPr/>
        </p:nvPicPr>
        <p:blipFill>
          <a:blip r:embed="rId2"/>
          <a:stretch>
            <a:fillRect/>
          </a:stretch>
        </p:blipFill>
        <p:spPr>
          <a:xfrm>
            <a:off x="4146205" y="893679"/>
            <a:ext cx="7438656" cy="5794322"/>
          </a:xfrm>
          <a:prstGeom prst="rect">
            <a:avLst/>
          </a:prstGeom>
        </p:spPr>
      </p:pic>
      <p:sp>
        <p:nvSpPr>
          <p:cNvPr id="2" name="Title 1"/>
          <p:cNvSpPr>
            <a:spLocks noGrp="1"/>
          </p:cNvSpPr>
          <p:nvPr>
            <p:ph type="title"/>
          </p:nvPr>
        </p:nvSpPr>
        <p:spPr>
          <a:xfrm>
            <a:off x="787400" y="760649"/>
            <a:ext cx="10338858" cy="815687"/>
          </a:xfrm>
        </p:spPr>
        <p:txBody>
          <a:bodyPr/>
          <a:lstStyle/>
          <a:p>
            <a:r>
              <a:rPr lang="en-US" dirty="0"/>
              <a:t>Zoning</a:t>
            </a:r>
          </a:p>
        </p:txBody>
      </p:sp>
      <p:sp>
        <p:nvSpPr>
          <p:cNvPr id="32" name="TextBox 31"/>
          <p:cNvSpPr txBox="1"/>
          <p:nvPr/>
        </p:nvSpPr>
        <p:spPr>
          <a:xfrm>
            <a:off x="6472349" y="4116011"/>
            <a:ext cx="1469571" cy="584775"/>
          </a:xfrm>
          <a:prstGeom prst="rect">
            <a:avLst/>
          </a:prstGeom>
          <a:noFill/>
        </p:spPr>
        <p:txBody>
          <a:bodyPr wrap="square" rtlCol="0">
            <a:spAutoFit/>
          </a:bodyPr>
          <a:lstStyle/>
          <a:p>
            <a:r>
              <a:rPr lang="en-US" sz="3200" b="1" dirty="0">
                <a:ln w="6350">
                  <a:noFill/>
                </a:ln>
                <a:solidFill>
                  <a:schemeClr val="bg1"/>
                </a:solidFill>
                <a:effectLst>
                  <a:outerShdw blurRad="50800" dist="50800" dir="5400000" algn="ctr" rotWithShape="0">
                    <a:schemeClr val="tx1"/>
                  </a:outerShdw>
                </a:effectLst>
              </a:rPr>
              <a:t>Site</a:t>
            </a:r>
          </a:p>
        </p:txBody>
      </p:sp>
      <p:sp>
        <p:nvSpPr>
          <p:cNvPr id="13" name="Rectangle 12"/>
          <p:cNvSpPr/>
          <p:nvPr/>
        </p:nvSpPr>
        <p:spPr>
          <a:xfrm>
            <a:off x="431835" y="1882626"/>
            <a:ext cx="3640632" cy="4154984"/>
          </a:xfrm>
          <a:prstGeom prst="rect">
            <a:avLst/>
          </a:prstGeom>
        </p:spPr>
        <p:txBody>
          <a:bodyPr wrap="square">
            <a:spAutoFit/>
          </a:bodyPr>
          <a:lstStyle/>
          <a:p>
            <a:r>
              <a:rPr lang="en-US" sz="2200" dirty="0"/>
              <a:t>The property is zoned RR-5 (Residential Rural). </a:t>
            </a:r>
          </a:p>
          <a:p>
            <a:endParaRPr lang="en-US" sz="2200" dirty="0"/>
          </a:p>
          <a:p>
            <a:r>
              <a:rPr lang="en-US" sz="2200" dirty="0"/>
              <a:t>The parcel is adjacent to property zoned RR-5 (Residential Rural) to the North, East, and West. </a:t>
            </a:r>
          </a:p>
          <a:p>
            <a:endParaRPr lang="en-US" sz="2200" dirty="0"/>
          </a:p>
          <a:p>
            <a:r>
              <a:rPr lang="en-US" sz="2200" dirty="0"/>
              <a:t>To the South are smaller single-family residential parcels within the City of Colorado Springs. </a:t>
            </a:r>
          </a:p>
        </p:txBody>
      </p:sp>
      <p:sp>
        <p:nvSpPr>
          <p:cNvPr id="7" name="Freeform: Shape 6">
            <a:extLst>
              <a:ext uri="{FF2B5EF4-FFF2-40B4-BE49-F238E27FC236}">
                <a16:creationId xmlns:a16="http://schemas.microsoft.com/office/drawing/2014/main" id="{95C50392-FC2B-437F-939E-50FA14BF0ABC}"/>
              </a:ext>
            </a:extLst>
          </p:cNvPr>
          <p:cNvSpPr/>
          <p:nvPr/>
        </p:nvSpPr>
        <p:spPr>
          <a:xfrm>
            <a:off x="7290262" y="2402378"/>
            <a:ext cx="573578" cy="2086495"/>
          </a:xfrm>
          <a:custGeom>
            <a:avLst/>
            <a:gdLst>
              <a:gd name="connsiteX0" fmla="*/ 0 w 573578"/>
              <a:gd name="connsiteY0" fmla="*/ 8313 h 2086495"/>
              <a:gd name="connsiteX1" fmla="*/ 523702 w 573578"/>
              <a:gd name="connsiteY1" fmla="*/ 0 h 2086495"/>
              <a:gd name="connsiteX2" fmla="*/ 573578 w 573578"/>
              <a:gd name="connsiteY2" fmla="*/ 1953491 h 2086495"/>
              <a:gd name="connsiteX3" fmla="*/ 415636 w 573578"/>
              <a:gd name="connsiteY3" fmla="*/ 1953491 h 2086495"/>
              <a:gd name="connsiteX4" fmla="*/ 274320 w 573578"/>
              <a:gd name="connsiteY4" fmla="*/ 2011680 h 2086495"/>
              <a:gd name="connsiteX5" fmla="*/ 157942 w 573578"/>
              <a:gd name="connsiteY5" fmla="*/ 2061557 h 2086495"/>
              <a:gd name="connsiteX6" fmla="*/ 74814 w 573578"/>
              <a:gd name="connsiteY6" fmla="*/ 2086495 h 2086495"/>
              <a:gd name="connsiteX7" fmla="*/ 0 w 573578"/>
              <a:gd name="connsiteY7" fmla="*/ 8313 h 208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578" h="2086495">
                <a:moveTo>
                  <a:pt x="0" y="8313"/>
                </a:moveTo>
                <a:lnTo>
                  <a:pt x="523702" y="0"/>
                </a:lnTo>
                <a:lnTo>
                  <a:pt x="573578" y="1953491"/>
                </a:lnTo>
                <a:lnTo>
                  <a:pt x="415636" y="1953491"/>
                </a:lnTo>
                <a:lnTo>
                  <a:pt x="274320" y="2011680"/>
                </a:lnTo>
                <a:lnTo>
                  <a:pt x="157942" y="2061557"/>
                </a:lnTo>
                <a:lnTo>
                  <a:pt x="74814" y="2086495"/>
                </a:lnTo>
                <a:lnTo>
                  <a:pt x="0" y="8313"/>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cxnSpLocks/>
          </p:cNvCxnSpPr>
          <p:nvPr/>
        </p:nvCxnSpPr>
        <p:spPr>
          <a:xfrm flipV="1">
            <a:off x="7207135" y="3804418"/>
            <a:ext cx="423949" cy="623186"/>
          </a:xfrm>
          <a:prstGeom prst="straightConnector1">
            <a:avLst/>
          </a:prstGeom>
          <a:ln w="19050">
            <a:solidFill>
              <a:schemeClr val="bg1">
                <a:alpha val="82000"/>
              </a:schemeClr>
            </a:solidFill>
            <a:tailEnd type="arrow" w="med" len="lg"/>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53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9601"/>
            <a:ext cx="10405533" cy="842375"/>
          </a:xfrm>
        </p:spPr>
        <p:txBody>
          <a:bodyPr>
            <a:normAutofit/>
          </a:bodyPr>
          <a:lstStyle/>
          <a:p>
            <a:r>
              <a:rPr lang="en-US" dirty="0"/>
              <a:t>Drainage And Erosion</a:t>
            </a:r>
          </a:p>
        </p:txBody>
      </p:sp>
      <p:sp>
        <p:nvSpPr>
          <p:cNvPr id="14" name="Rectangle 13"/>
          <p:cNvSpPr/>
          <p:nvPr/>
        </p:nvSpPr>
        <p:spPr>
          <a:xfrm>
            <a:off x="1007546" y="1953585"/>
            <a:ext cx="10798387" cy="3170099"/>
          </a:xfrm>
          <a:prstGeom prst="rect">
            <a:avLst/>
          </a:prstGeom>
        </p:spPr>
        <p:txBody>
          <a:bodyPr wrap="square">
            <a:spAutoFit/>
          </a:bodyPr>
          <a:lstStyle/>
          <a:p>
            <a:r>
              <a:rPr lang="en-US" sz="2000" dirty="0"/>
              <a:t>The property is located within the Smith Creek (FOMO4000) and Monument Branch (FOMO3800) drainage basins. These drainage basins are studied and have drainage fees. All fees shall be due at time of final plat recordation. </a:t>
            </a:r>
          </a:p>
          <a:p>
            <a:r>
              <a:rPr lang="en-US" sz="2000" dirty="0"/>
              <a:t> </a:t>
            </a:r>
          </a:p>
          <a:p>
            <a:r>
              <a:rPr lang="en-US" sz="2000" dirty="0"/>
              <a:t>A permanent water quality facility is not required per Appendix I of the El Paso County Engineering Criteria Manual (2019). </a:t>
            </a:r>
          </a:p>
          <a:p>
            <a:endParaRPr lang="en-US" sz="2000" dirty="0"/>
          </a:p>
          <a:p>
            <a:r>
              <a:rPr lang="en-US" sz="2000" dirty="0"/>
              <a:t>Furthermore, on-site detention was not required due to the minimal increase in impervious surface created by the additional residential lot. Per the associated drainage letter, the proposed minor subdivision will have no adverse impacts to the adjacent downstream lots.</a:t>
            </a:r>
          </a:p>
        </p:txBody>
      </p:sp>
    </p:spTree>
    <p:extLst>
      <p:ext uri="{BB962C8B-B14F-4D97-AF65-F5344CB8AC3E}">
        <p14:creationId xmlns:p14="http://schemas.microsoft.com/office/powerpoint/2010/main" val="29679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9601"/>
            <a:ext cx="10405533" cy="842375"/>
          </a:xfrm>
        </p:spPr>
        <p:txBody>
          <a:bodyPr>
            <a:normAutofit/>
          </a:bodyPr>
          <a:lstStyle/>
          <a:p>
            <a:r>
              <a:rPr lang="en-US" dirty="0"/>
              <a:t>Transportation</a:t>
            </a:r>
          </a:p>
        </p:txBody>
      </p:sp>
      <p:sp>
        <p:nvSpPr>
          <p:cNvPr id="14" name="Rectangle 13"/>
          <p:cNvSpPr/>
          <p:nvPr/>
        </p:nvSpPr>
        <p:spPr>
          <a:xfrm>
            <a:off x="1066800" y="2001086"/>
            <a:ext cx="6727371" cy="3477875"/>
          </a:xfrm>
          <a:prstGeom prst="rect">
            <a:avLst/>
          </a:prstGeom>
        </p:spPr>
        <p:txBody>
          <a:bodyPr wrap="square">
            <a:spAutoFit/>
          </a:bodyPr>
          <a:lstStyle/>
          <a:p>
            <a:r>
              <a:rPr lang="en-US" sz="2000" dirty="0"/>
              <a:t>The property is accessed via Old Northgate Road which is an existing public local road. A traffic impact study was not required as the proposed minor subdivision is not expected to generate 100 daily vehicle trips more than the property would be expected to generate currently. </a:t>
            </a:r>
          </a:p>
          <a:p>
            <a:r>
              <a:rPr lang="en-US" sz="2000" dirty="0"/>
              <a:t> </a:t>
            </a:r>
          </a:p>
          <a:p>
            <a:r>
              <a:rPr lang="en-US" sz="2000" dirty="0"/>
              <a:t>The subdivision is subject to the El Paso County Road Impact Fee Program.</a:t>
            </a:r>
          </a:p>
          <a:p>
            <a:endParaRPr lang="en-US" sz="2000" dirty="0"/>
          </a:p>
          <a:p>
            <a:r>
              <a:rPr lang="en-US" sz="2000" dirty="0"/>
              <a:t>The applicant will dedicate additional right-of-way along Old Northgate Rd. </a:t>
            </a:r>
          </a:p>
        </p:txBody>
      </p:sp>
      <p:pic>
        <p:nvPicPr>
          <p:cNvPr id="4" name="Picture 3">
            <a:extLst>
              <a:ext uri="{FF2B5EF4-FFF2-40B4-BE49-F238E27FC236}">
                <a16:creationId xmlns:a16="http://schemas.microsoft.com/office/drawing/2014/main" id="{9EA50271-3A3F-4C92-BE5F-6BA70D20EE19}"/>
              </a:ext>
            </a:extLst>
          </p:cNvPr>
          <p:cNvPicPr>
            <a:picLocks noChangeAspect="1"/>
          </p:cNvPicPr>
          <p:nvPr/>
        </p:nvPicPr>
        <p:blipFill rotWithShape="1">
          <a:blip r:embed="rId2"/>
          <a:srcRect t="5701" b="3841"/>
          <a:stretch/>
        </p:blipFill>
        <p:spPr>
          <a:xfrm>
            <a:off x="7794170" y="222190"/>
            <a:ext cx="4131752" cy="5681289"/>
          </a:xfrm>
          <a:prstGeom prst="rect">
            <a:avLst/>
          </a:prstGeom>
          <a:ln>
            <a:solidFill>
              <a:schemeClr val="tx1"/>
            </a:solidFill>
          </a:ln>
        </p:spPr>
      </p:pic>
      <p:sp>
        <p:nvSpPr>
          <p:cNvPr id="5" name="TextBox 4">
            <a:extLst>
              <a:ext uri="{FF2B5EF4-FFF2-40B4-BE49-F238E27FC236}">
                <a16:creationId xmlns:a16="http://schemas.microsoft.com/office/drawing/2014/main" id="{39B5F427-2508-49E4-BFFF-826CCB27C5AB}"/>
              </a:ext>
            </a:extLst>
          </p:cNvPr>
          <p:cNvSpPr txBox="1"/>
          <p:nvPr/>
        </p:nvSpPr>
        <p:spPr>
          <a:xfrm>
            <a:off x="10597828" y="3967353"/>
            <a:ext cx="1227426" cy="830997"/>
          </a:xfrm>
          <a:prstGeom prst="rect">
            <a:avLst/>
          </a:prstGeom>
          <a:solidFill>
            <a:schemeClr val="bg1"/>
          </a:solidFill>
          <a:ln>
            <a:solidFill>
              <a:schemeClr val="tx1"/>
            </a:solidFill>
          </a:ln>
        </p:spPr>
        <p:txBody>
          <a:bodyPr wrap="square" rtlCol="0">
            <a:spAutoFit/>
          </a:bodyPr>
          <a:lstStyle/>
          <a:p>
            <a:r>
              <a:rPr lang="en-US" sz="1200" dirty="0"/>
              <a:t>10’ Right-of-Way Dedication along Old North Gate Road</a:t>
            </a:r>
          </a:p>
        </p:txBody>
      </p:sp>
      <p:sp>
        <p:nvSpPr>
          <p:cNvPr id="6" name="Freeform: Shape 5">
            <a:extLst>
              <a:ext uri="{FF2B5EF4-FFF2-40B4-BE49-F238E27FC236}">
                <a16:creationId xmlns:a16="http://schemas.microsoft.com/office/drawing/2014/main" id="{D750C88A-3A69-4C08-BB69-46CE2F6ED759}"/>
              </a:ext>
            </a:extLst>
          </p:cNvPr>
          <p:cNvSpPr/>
          <p:nvPr/>
        </p:nvSpPr>
        <p:spPr>
          <a:xfrm>
            <a:off x="9270610" y="4989385"/>
            <a:ext cx="1178873" cy="371387"/>
          </a:xfrm>
          <a:custGeom>
            <a:avLst/>
            <a:gdLst>
              <a:gd name="connsiteX0" fmla="*/ 1178873 w 1178873"/>
              <a:gd name="connsiteY0" fmla="*/ 47830 h 371387"/>
              <a:gd name="connsiteX1" fmla="*/ 1035382 w 1178873"/>
              <a:gd name="connsiteY1" fmla="*/ 36576 h 371387"/>
              <a:gd name="connsiteX2" fmla="*/ 863756 w 1178873"/>
              <a:gd name="connsiteY2" fmla="*/ 56271 h 371387"/>
              <a:gd name="connsiteX3" fmla="*/ 720266 w 1178873"/>
              <a:gd name="connsiteY3" fmla="*/ 78779 h 371387"/>
              <a:gd name="connsiteX4" fmla="*/ 571148 w 1178873"/>
              <a:gd name="connsiteY4" fmla="*/ 123796 h 371387"/>
              <a:gd name="connsiteX5" fmla="*/ 427658 w 1178873"/>
              <a:gd name="connsiteY5" fmla="*/ 174439 h 371387"/>
              <a:gd name="connsiteX6" fmla="*/ 284168 w 1178873"/>
              <a:gd name="connsiteY6" fmla="*/ 239151 h 371387"/>
              <a:gd name="connsiteX7" fmla="*/ 143491 w 1178873"/>
              <a:gd name="connsiteY7" fmla="*/ 306676 h 371387"/>
              <a:gd name="connsiteX8" fmla="*/ 0 w 1178873"/>
              <a:gd name="connsiteY8" fmla="*/ 371387 h 371387"/>
              <a:gd name="connsiteX9" fmla="*/ 0 w 1178873"/>
              <a:gd name="connsiteY9" fmla="*/ 331998 h 371387"/>
              <a:gd name="connsiteX10" fmla="*/ 132236 w 1178873"/>
              <a:gd name="connsiteY10" fmla="*/ 270100 h 371387"/>
              <a:gd name="connsiteX11" fmla="*/ 256032 w 1178873"/>
              <a:gd name="connsiteY11" fmla="*/ 211015 h 371387"/>
              <a:gd name="connsiteX12" fmla="*/ 348879 w 1178873"/>
              <a:gd name="connsiteY12" fmla="*/ 168812 h 371387"/>
              <a:gd name="connsiteX13" fmla="*/ 495183 w 1178873"/>
              <a:gd name="connsiteY13" fmla="*/ 112542 h 371387"/>
              <a:gd name="connsiteX14" fmla="*/ 641487 w 1178873"/>
              <a:gd name="connsiteY14" fmla="*/ 67525 h 371387"/>
              <a:gd name="connsiteX15" fmla="*/ 748401 w 1178873"/>
              <a:gd name="connsiteY15" fmla="*/ 45017 h 371387"/>
              <a:gd name="connsiteX16" fmla="*/ 852502 w 1178873"/>
              <a:gd name="connsiteY16" fmla="*/ 25322 h 371387"/>
              <a:gd name="connsiteX17" fmla="*/ 950976 w 1178873"/>
              <a:gd name="connsiteY17" fmla="*/ 14068 h 371387"/>
              <a:gd name="connsiteX18" fmla="*/ 1119788 w 1178873"/>
              <a:gd name="connsiteY18" fmla="*/ 8441 h 371387"/>
              <a:gd name="connsiteX19" fmla="*/ 1150737 w 1178873"/>
              <a:gd name="connsiteY19" fmla="*/ 0 h 371387"/>
              <a:gd name="connsiteX20" fmla="*/ 1178873 w 1178873"/>
              <a:gd name="connsiteY20" fmla="*/ 47830 h 37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8873" h="371387">
                <a:moveTo>
                  <a:pt x="1178873" y="47830"/>
                </a:moveTo>
                <a:lnTo>
                  <a:pt x="1035382" y="36576"/>
                </a:lnTo>
                <a:lnTo>
                  <a:pt x="863756" y="56271"/>
                </a:lnTo>
                <a:lnTo>
                  <a:pt x="720266" y="78779"/>
                </a:lnTo>
                <a:lnTo>
                  <a:pt x="571148" y="123796"/>
                </a:lnTo>
                <a:lnTo>
                  <a:pt x="427658" y="174439"/>
                </a:lnTo>
                <a:lnTo>
                  <a:pt x="284168" y="239151"/>
                </a:lnTo>
                <a:lnTo>
                  <a:pt x="143491" y="306676"/>
                </a:lnTo>
                <a:lnTo>
                  <a:pt x="0" y="371387"/>
                </a:lnTo>
                <a:lnTo>
                  <a:pt x="0" y="331998"/>
                </a:lnTo>
                <a:lnTo>
                  <a:pt x="132236" y="270100"/>
                </a:lnTo>
                <a:lnTo>
                  <a:pt x="256032" y="211015"/>
                </a:lnTo>
                <a:lnTo>
                  <a:pt x="348879" y="168812"/>
                </a:lnTo>
                <a:lnTo>
                  <a:pt x="495183" y="112542"/>
                </a:lnTo>
                <a:lnTo>
                  <a:pt x="641487" y="67525"/>
                </a:lnTo>
                <a:lnTo>
                  <a:pt x="748401" y="45017"/>
                </a:lnTo>
                <a:lnTo>
                  <a:pt x="852502" y="25322"/>
                </a:lnTo>
                <a:lnTo>
                  <a:pt x="950976" y="14068"/>
                </a:lnTo>
                <a:lnTo>
                  <a:pt x="1119788" y="8441"/>
                </a:lnTo>
                <a:lnTo>
                  <a:pt x="1150737" y="0"/>
                </a:lnTo>
                <a:lnTo>
                  <a:pt x="1178873" y="4783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cxnSp>
        <p:nvCxnSpPr>
          <p:cNvPr id="7" name="Straight Arrow Connector 6">
            <a:extLst>
              <a:ext uri="{FF2B5EF4-FFF2-40B4-BE49-F238E27FC236}">
                <a16:creationId xmlns:a16="http://schemas.microsoft.com/office/drawing/2014/main" id="{A2473A3B-4869-4E44-BACB-60EE03423828}"/>
              </a:ext>
            </a:extLst>
          </p:cNvPr>
          <p:cNvCxnSpPr>
            <a:cxnSpLocks/>
            <a:stCxn id="5" idx="1"/>
            <a:endCxn id="6" idx="1"/>
          </p:cNvCxnSpPr>
          <p:nvPr/>
        </p:nvCxnSpPr>
        <p:spPr>
          <a:xfrm flipH="1">
            <a:off x="10305992" y="4382852"/>
            <a:ext cx="291836" cy="643109"/>
          </a:xfrm>
          <a:prstGeom prst="straightConnector1">
            <a:avLst/>
          </a:prstGeom>
          <a:ln>
            <a:headEnd w="lg"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6433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9601"/>
            <a:ext cx="10405533" cy="842375"/>
          </a:xfrm>
        </p:spPr>
        <p:txBody>
          <a:bodyPr>
            <a:normAutofit/>
          </a:bodyPr>
          <a:lstStyle/>
          <a:p>
            <a:r>
              <a:rPr lang="en-US" dirty="0"/>
              <a:t>Hazards</a:t>
            </a:r>
          </a:p>
        </p:txBody>
      </p:sp>
      <p:sp>
        <p:nvSpPr>
          <p:cNvPr id="14" name="Rectangle 13"/>
          <p:cNvSpPr/>
          <p:nvPr/>
        </p:nvSpPr>
        <p:spPr>
          <a:xfrm>
            <a:off x="1066799" y="1839161"/>
            <a:ext cx="5320317" cy="3508653"/>
          </a:xfrm>
          <a:prstGeom prst="rect">
            <a:avLst/>
          </a:prstGeom>
        </p:spPr>
        <p:txBody>
          <a:bodyPr wrap="square">
            <a:spAutoFit/>
          </a:bodyPr>
          <a:lstStyle/>
          <a:p>
            <a:endParaRPr lang="en-US" sz="2300" dirty="0"/>
          </a:p>
          <a:p>
            <a:r>
              <a:rPr lang="en-US" sz="2200" dirty="0"/>
              <a:t>The soils and geology report indicated an area on Lot 1 where there is potential for shallow groundwater. </a:t>
            </a:r>
          </a:p>
          <a:p>
            <a:endParaRPr lang="en-US" sz="2200" dirty="0"/>
          </a:p>
          <a:p>
            <a:r>
              <a:rPr lang="en-US" sz="2200" dirty="0"/>
              <a:t>The report indicated that construction in this area should be avoided and would not be suitable for onsite wastewater treatment system (septic system). </a:t>
            </a:r>
          </a:p>
          <a:p>
            <a:r>
              <a:rPr lang="en-US" sz="2300" dirty="0"/>
              <a:t> </a:t>
            </a:r>
          </a:p>
        </p:txBody>
      </p:sp>
      <p:pic>
        <p:nvPicPr>
          <p:cNvPr id="4" name="Picture 3">
            <a:extLst>
              <a:ext uri="{FF2B5EF4-FFF2-40B4-BE49-F238E27FC236}">
                <a16:creationId xmlns:a16="http://schemas.microsoft.com/office/drawing/2014/main" id="{E1418BFF-CD5C-4B37-92F1-6963F40BBDFB}"/>
              </a:ext>
            </a:extLst>
          </p:cNvPr>
          <p:cNvPicPr>
            <a:picLocks noChangeAspect="1"/>
          </p:cNvPicPr>
          <p:nvPr/>
        </p:nvPicPr>
        <p:blipFill>
          <a:blip r:embed="rId2"/>
          <a:stretch>
            <a:fillRect/>
          </a:stretch>
        </p:blipFill>
        <p:spPr>
          <a:xfrm>
            <a:off x="6727582" y="286603"/>
            <a:ext cx="4131752" cy="6280538"/>
          </a:xfrm>
          <a:prstGeom prst="rect">
            <a:avLst/>
          </a:prstGeom>
          <a:ln>
            <a:solidFill>
              <a:schemeClr val="tx1"/>
            </a:solidFill>
          </a:ln>
        </p:spPr>
      </p:pic>
      <p:sp>
        <p:nvSpPr>
          <p:cNvPr id="8" name="TextBox 7">
            <a:extLst>
              <a:ext uri="{FF2B5EF4-FFF2-40B4-BE49-F238E27FC236}">
                <a16:creationId xmlns:a16="http://schemas.microsoft.com/office/drawing/2014/main" id="{683CE7BE-92A7-4376-8551-3C24683588F9}"/>
              </a:ext>
            </a:extLst>
          </p:cNvPr>
          <p:cNvSpPr txBox="1"/>
          <p:nvPr/>
        </p:nvSpPr>
        <p:spPr>
          <a:xfrm>
            <a:off x="9953625" y="3172396"/>
            <a:ext cx="1246174" cy="584775"/>
          </a:xfrm>
          <a:prstGeom prst="rect">
            <a:avLst/>
          </a:prstGeom>
          <a:solidFill>
            <a:schemeClr val="bg1"/>
          </a:solidFill>
        </p:spPr>
        <p:txBody>
          <a:bodyPr wrap="square" rtlCol="0">
            <a:spAutoFit/>
          </a:bodyPr>
          <a:lstStyle/>
          <a:p>
            <a:r>
              <a:rPr lang="en-US" sz="1600" dirty="0"/>
              <a:t>No Build Area</a:t>
            </a:r>
          </a:p>
        </p:txBody>
      </p:sp>
      <p:cxnSp>
        <p:nvCxnSpPr>
          <p:cNvPr id="10" name="Straight Arrow Connector 9">
            <a:extLst>
              <a:ext uri="{FF2B5EF4-FFF2-40B4-BE49-F238E27FC236}">
                <a16:creationId xmlns:a16="http://schemas.microsoft.com/office/drawing/2014/main" id="{B88DAC5B-81D5-4FC8-B104-C909A59F0E6B}"/>
              </a:ext>
            </a:extLst>
          </p:cNvPr>
          <p:cNvCxnSpPr>
            <a:cxnSpLocks/>
          </p:cNvCxnSpPr>
          <p:nvPr/>
        </p:nvCxnSpPr>
        <p:spPr>
          <a:xfrm flipH="1">
            <a:off x="9267825" y="3426872"/>
            <a:ext cx="685800" cy="478379"/>
          </a:xfrm>
          <a:prstGeom prst="straightConnector1">
            <a:avLst/>
          </a:prstGeom>
          <a:ln>
            <a:headEnd w="lg" len="med"/>
            <a:tailEnd type="triangle"/>
          </a:ln>
        </p:spPr>
        <p:style>
          <a:lnRef idx="2">
            <a:schemeClr val="dk1"/>
          </a:lnRef>
          <a:fillRef idx="0">
            <a:schemeClr val="dk1"/>
          </a:fillRef>
          <a:effectRef idx="1">
            <a:schemeClr val="dk1"/>
          </a:effectRef>
          <a:fontRef idx="minor">
            <a:schemeClr val="tx1"/>
          </a:fontRef>
        </p:style>
      </p:cxnSp>
      <p:sp>
        <p:nvSpPr>
          <p:cNvPr id="15" name="Freeform: Shape 14">
            <a:extLst>
              <a:ext uri="{FF2B5EF4-FFF2-40B4-BE49-F238E27FC236}">
                <a16:creationId xmlns:a16="http://schemas.microsoft.com/office/drawing/2014/main" id="{465D20C1-D963-472E-8D82-C128C93FED91}"/>
              </a:ext>
            </a:extLst>
          </p:cNvPr>
          <p:cNvSpPr/>
          <p:nvPr/>
        </p:nvSpPr>
        <p:spPr>
          <a:xfrm>
            <a:off x="9039225" y="3771900"/>
            <a:ext cx="295275" cy="428625"/>
          </a:xfrm>
          <a:custGeom>
            <a:avLst/>
            <a:gdLst>
              <a:gd name="connsiteX0" fmla="*/ 285750 w 295275"/>
              <a:gd name="connsiteY0" fmla="*/ 0 h 428625"/>
              <a:gd name="connsiteX1" fmla="*/ 295275 w 295275"/>
              <a:gd name="connsiteY1" fmla="*/ 285750 h 428625"/>
              <a:gd name="connsiteX2" fmla="*/ 152400 w 295275"/>
              <a:gd name="connsiteY2" fmla="*/ 428625 h 428625"/>
              <a:gd name="connsiteX3" fmla="*/ 9525 w 295275"/>
              <a:gd name="connsiteY3" fmla="*/ 419100 h 428625"/>
              <a:gd name="connsiteX4" fmla="*/ 0 w 295275"/>
              <a:gd name="connsiteY4" fmla="*/ 209550 h 428625"/>
              <a:gd name="connsiteX5" fmla="*/ 285750 w 295275"/>
              <a:gd name="connsiteY5"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75" h="428625">
                <a:moveTo>
                  <a:pt x="285750" y="0"/>
                </a:moveTo>
                <a:lnTo>
                  <a:pt x="295275" y="285750"/>
                </a:lnTo>
                <a:lnTo>
                  <a:pt x="152400" y="428625"/>
                </a:lnTo>
                <a:lnTo>
                  <a:pt x="9525" y="419100"/>
                </a:lnTo>
                <a:lnTo>
                  <a:pt x="0" y="209550"/>
                </a:lnTo>
                <a:lnTo>
                  <a:pt x="285750" y="0"/>
                </a:lnTo>
                <a:close/>
              </a:path>
            </a:pathLst>
          </a:custGeom>
          <a:solidFill>
            <a:srgbClr val="FFFF00">
              <a:alpha val="5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30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9601"/>
            <a:ext cx="10405533" cy="842375"/>
          </a:xfrm>
        </p:spPr>
        <p:txBody>
          <a:bodyPr>
            <a:normAutofit/>
          </a:bodyPr>
          <a:lstStyle/>
          <a:p>
            <a:r>
              <a:rPr lang="en-US" dirty="0"/>
              <a:t>Waivers</a:t>
            </a:r>
          </a:p>
        </p:txBody>
      </p:sp>
      <p:sp>
        <p:nvSpPr>
          <p:cNvPr id="14" name="Rectangle 13"/>
          <p:cNvSpPr/>
          <p:nvPr/>
        </p:nvSpPr>
        <p:spPr>
          <a:xfrm>
            <a:off x="1066800" y="1839161"/>
            <a:ext cx="4686300" cy="3985706"/>
          </a:xfrm>
          <a:prstGeom prst="rect">
            <a:avLst/>
          </a:prstGeom>
        </p:spPr>
        <p:txBody>
          <a:bodyPr wrap="square">
            <a:spAutoFit/>
          </a:bodyPr>
          <a:lstStyle/>
          <a:p>
            <a:endParaRPr lang="en-US" sz="2300" dirty="0"/>
          </a:p>
          <a:p>
            <a:r>
              <a:rPr lang="en-US" sz="2300" dirty="0"/>
              <a:t>The Code requires that each lot have a minimum of 30 feet of frontage along a public roadway. </a:t>
            </a:r>
          </a:p>
          <a:p>
            <a:endParaRPr lang="en-US" sz="2300" dirty="0"/>
          </a:p>
          <a:p>
            <a:r>
              <a:rPr lang="en-US" sz="2300" dirty="0"/>
              <a:t>The applicant is requesting a waiver to that requirement for Lot 2 and instead proposes a 30 foot wide common access easement to serve both lots. </a:t>
            </a:r>
          </a:p>
          <a:p>
            <a:r>
              <a:rPr lang="en-US" sz="2300" dirty="0"/>
              <a:t> </a:t>
            </a:r>
          </a:p>
        </p:txBody>
      </p:sp>
      <p:pic>
        <p:nvPicPr>
          <p:cNvPr id="4" name="Picture 3">
            <a:extLst>
              <a:ext uri="{FF2B5EF4-FFF2-40B4-BE49-F238E27FC236}">
                <a16:creationId xmlns:a16="http://schemas.microsoft.com/office/drawing/2014/main" id="{E1418BFF-CD5C-4B37-92F1-6963F40BBDFB}"/>
              </a:ext>
            </a:extLst>
          </p:cNvPr>
          <p:cNvPicPr>
            <a:picLocks noChangeAspect="1"/>
          </p:cNvPicPr>
          <p:nvPr/>
        </p:nvPicPr>
        <p:blipFill>
          <a:blip r:embed="rId2"/>
          <a:stretch>
            <a:fillRect/>
          </a:stretch>
        </p:blipFill>
        <p:spPr>
          <a:xfrm>
            <a:off x="6679957" y="286603"/>
            <a:ext cx="4131752" cy="6280538"/>
          </a:xfrm>
          <a:prstGeom prst="rect">
            <a:avLst/>
          </a:prstGeom>
          <a:ln>
            <a:solidFill>
              <a:schemeClr val="tx1"/>
            </a:solidFill>
          </a:ln>
        </p:spPr>
      </p:pic>
      <p:sp>
        <p:nvSpPr>
          <p:cNvPr id="8" name="TextBox 7">
            <a:extLst>
              <a:ext uri="{FF2B5EF4-FFF2-40B4-BE49-F238E27FC236}">
                <a16:creationId xmlns:a16="http://schemas.microsoft.com/office/drawing/2014/main" id="{683CE7BE-92A7-4376-8551-3C24683588F9}"/>
              </a:ext>
            </a:extLst>
          </p:cNvPr>
          <p:cNvSpPr txBox="1"/>
          <p:nvPr/>
        </p:nvSpPr>
        <p:spPr>
          <a:xfrm>
            <a:off x="6269051" y="4110369"/>
            <a:ext cx="1771380" cy="830997"/>
          </a:xfrm>
          <a:prstGeom prst="rect">
            <a:avLst/>
          </a:prstGeom>
          <a:solidFill>
            <a:schemeClr val="bg1"/>
          </a:solidFill>
        </p:spPr>
        <p:txBody>
          <a:bodyPr wrap="square" rtlCol="0">
            <a:spAutoFit/>
          </a:bodyPr>
          <a:lstStyle/>
          <a:p>
            <a:r>
              <a:rPr lang="en-US" sz="1600" dirty="0"/>
              <a:t>Proposed 30’ wide common access easement</a:t>
            </a:r>
          </a:p>
        </p:txBody>
      </p:sp>
      <p:cxnSp>
        <p:nvCxnSpPr>
          <p:cNvPr id="10" name="Straight Arrow Connector 9">
            <a:extLst>
              <a:ext uri="{FF2B5EF4-FFF2-40B4-BE49-F238E27FC236}">
                <a16:creationId xmlns:a16="http://schemas.microsoft.com/office/drawing/2014/main" id="{B88DAC5B-81D5-4FC8-B104-C909A59F0E6B}"/>
              </a:ext>
            </a:extLst>
          </p:cNvPr>
          <p:cNvCxnSpPr>
            <a:cxnSpLocks/>
          </p:cNvCxnSpPr>
          <p:nvPr/>
        </p:nvCxnSpPr>
        <p:spPr>
          <a:xfrm>
            <a:off x="7629525" y="4690115"/>
            <a:ext cx="571500" cy="529585"/>
          </a:xfrm>
          <a:prstGeom prst="straightConnector1">
            <a:avLst/>
          </a:prstGeom>
          <a:ln>
            <a:headEnd w="lg" len="med"/>
            <a:tailEnd type="triangle"/>
          </a:ln>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440985D5-B954-4FC8-AF60-5A44BED73317}"/>
              </a:ext>
            </a:extLst>
          </p:cNvPr>
          <p:cNvSpPr/>
          <p:nvPr/>
        </p:nvSpPr>
        <p:spPr>
          <a:xfrm>
            <a:off x="8162925" y="3305175"/>
            <a:ext cx="114300" cy="2352675"/>
          </a:xfrm>
          <a:custGeom>
            <a:avLst/>
            <a:gdLst>
              <a:gd name="connsiteX0" fmla="*/ 0 w 114300"/>
              <a:gd name="connsiteY0" fmla="*/ 9525 h 2352675"/>
              <a:gd name="connsiteX1" fmla="*/ 57150 w 114300"/>
              <a:gd name="connsiteY1" fmla="*/ 0 h 2352675"/>
              <a:gd name="connsiteX2" fmla="*/ 114300 w 114300"/>
              <a:gd name="connsiteY2" fmla="*/ 2333625 h 2352675"/>
              <a:gd name="connsiteX3" fmla="*/ 38100 w 114300"/>
              <a:gd name="connsiteY3" fmla="*/ 2352675 h 2352675"/>
              <a:gd name="connsiteX4" fmla="*/ 0 w 114300"/>
              <a:gd name="connsiteY4" fmla="*/ 9525 h 235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352675">
                <a:moveTo>
                  <a:pt x="0" y="9525"/>
                </a:moveTo>
                <a:lnTo>
                  <a:pt x="57150" y="0"/>
                </a:lnTo>
                <a:lnTo>
                  <a:pt x="114300" y="2333625"/>
                </a:lnTo>
                <a:lnTo>
                  <a:pt x="38100" y="2352675"/>
                </a:lnTo>
                <a:lnTo>
                  <a:pt x="0" y="9525"/>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58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Criteria</a:t>
            </a:r>
          </a:p>
        </p:txBody>
      </p:sp>
      <p:sp>
        <p:nvSpPr>
          <p:cNvPr id="6" name="Content Placeholder 5"/>
          <p:cNvSpPr>
            <a:spLocks noGrp="1"/>
          </p:cNvSpPr>
          <p:nvPr>
            <p:ph idx="1"/>
          </p:nvPr>
        </p:nvSpPr>
        <p:spPr/>
        <p:txBody>
          <a:bodyPr>
            <a:noAutofit/>
          </a:bodyPr>
          <a:lstStyle/>
          <a:p>
            <a:r>
              <a:rPr lang="en-US" sz="2800" dirty="0"/>
              <a:t>Minor Subdivisions shall be required to conform to all preliminary plat and final plat approval criteria, except to the extent that those requirements are modified by the Land Development Code or the Procedures Manual. </a:t>
            </a:r>
          </a:p>
          <a:p>
            <a:endParaRPr lang="en-US" sz="2400" dirty="0"/>
          </a:p>
          <a:p>
            <a:pPr marL="0" indent="0">
              <a:buNone/>
            </a:pPr>
            <a:endParaRPr lang="en-US" sz="2400" dirty="0"/>
          </a:p>
        </p:txBody>
      </p:sp>
    </p:spTree>
    <p:extLst>
      <p:ext uri="{BB962C8B-B14F-4D97-AF65-F5344CB8AC3E}">
        <p14:creationId xmlns:p14="http://schemas.microsoft.com/office/powerpoint/2010/main" val="194405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3370"/>
          </a:xfrm>
        </p:spPr>
        <p:txBody>
          <a:bodyPr/>
          <a:lstStyle/>
          <a:p>
            <a:r>
              <a:rPr lang="en-US" dirty="0"/>
              <a:t>Land Development Code Analysis</a:t>
            </a:r>
          </a:p>
        </p:txBody>
      </p:sp>
      <p:sp>
        <p:nvSpPr>
          <p:cNvPr id="3" name="Content Placeholder 2"/>
          <p:cNvSpPr>
            <a:spLocks noGrp="1"/>
          </p:cNvSpPr>
          <p:nvPr>
            <p:ph idx="1"/>
          </p:nvPr>
        </p:nvSpPr>
        <p:spPr>
          <a:xfrm>
            <a:off x="1097280" y="1845734"/>
            <a:ext cx="10389870" cy="4023360"/>
          </a:xfrm>
        </p:spPr>
        <p:txBody>
          <a:bodyPr>
            <a:normAutofit/>
          </a:bodyPr>
          <a:lstStyle/>
          <a:p>
            <a:pPr marL="0" indent="0">
              <a:buNone/>
            </a:pPr>
            <a:r>
              <a:rPr lang="en-US" sz="2300" dirty="0"/>
              <a:t>The final plat application meets the final plat submittal requirements, the standards for Divisions of Land in Chapter 7, and the standards for Subdivision in Chapter 8 of the </a:t>
            </a:r>
            <a:r>
              <a:rPr lang="en-US" sz="2300" u="sng" dirty="0"/>
              <a:t>El Paso County Land Development Code</a:t>
            </a:r>
            <a:r>
              <a:rPr lang="en-US" sz="2300" dirty="0"/>
              <a:t> (2019).</a:t>
            </a:r>
          </a:p>
          <a:p>
            <a:pPr marL="0" indent="0">
              <a:buNone/>
            </a:pPr>
            <a:r>
              <a:rPr lang="en-US" sz="2300" dirty="0"/>
              <a:t>The subject parcel meets all of the minimum dimensional requirements of the RR-5 (Residential Rural) zoning district except that Lot 1 does not meet the minimum lot size of five (5) acres. </a:t>
            </a:r>
          </a:p>
          <a:p>
            <a:pPr marL="0" indent="0">
              <a:buNone/>
            </a:pPr>
            <a:r>
              <a:rPr lang="en-US" sz="2300" dirty="0"/>
              <a:t>On October 3, 2019, the Planning and Community Development Director approved administrative relief (ADR-19-014)to allow a lot size of 4.62 acres where 5 acres is the minimum lot size in the RR-5(Residential Rural) zoning district.</a:t>
            </a:r>
          </a:p>
          <a:p>
            <a:endParaRPr lang="en-US" sz="2400" dirty="0"/>
          </a:p>
          <a:p>
            <a:endParaRPr lang="en-US" dirty="0"/>
          </a:p>
        </p:txBody>
      </p:sp>
    </p:spTree>
    <p:extLst>
      <p:ext uri="{BB962C8B-B14F-4D97-AF65-F5344CB8AC3E}">
        <p14:creationId xmlns:p14="http://schemas.microsoft.com/office/powerpoint/2010/main" val="323026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3370"/>
          </a:xfrm>
        </p:spPr>
        <p:txBody>
          <a:bodyPr/>
          <a:lstStyle/>
          <a:p>
            <a:r>
              <a:rPr lang="en-US" dirty="0"/>
              <a:t>Policy Plan Analysis</a:t>
            </a:r>
          </a:p>
        </p:txBody>
      </p:sp>
      <p:sp>
        <p:nvSpPr>
          <p:cNvPr id="3" name="Content Placeholder 2"/>
          <p:cNvSpPr>
            <a:spLocks noGrp="1"/>
          </p:cNvSpPr>
          <p:nvPr>
            <p:ph idx="1"/>
          </p:nvPr>
        </p:nvSpPr>
        <p:spPr>
          <a:xfrm>
            <a:off x="1097280" y="1845734"/>
            <a:ext cx="10058400" cy="4402666"/>
          </a:xfrm>
        </p:spPr>
        <p:txBody>
          <a:bodyPr>
            <a:normAutofit/>
          </a:bodyPr>
          <a:lstStyle/>
          <a:p>
            <a:r>
              <a:rPr lang="en-US" dirty="0">
                <a:solidFill>
                  <a:schemeClr val="tx1"/>
                </a:solidFill>
              </a:rPr>
              <a:t>Policy 6.1.3 - Encourage new development which is contiguous and compatible with previously developed areas in terms of factors such as density, land use, and access.</a:t>
            </a:r>
          </a:p>
          <a:p>
            <a:r>
              <a:rPr lang="en-US" dirty="0">
                <a:solidFill>
                  <a:schemeClr val="tx1"/>
                </a:solidFill>
              </a:rPr>
              <a:t>Policy 6.1.11- Plan and implement land development so that it will be functionally and aesthetically integrated within the context of adjoining properties and uses. </a:t>
            </a:r>
          </a:p>
          <a:p>
            <a:r>
              <a:rPr lang="en-US" dirty="0">
                <a:solidFill>
                  <a:schemeClr val="tx1"/>
                </a:solidFill>
              </a:rPr>
              <a:t>Policy 9.2.2 – Require advance right-of-way reservation and/or dedication for transportation facilities as part of the land development process.</a:t>
            </a:r>
          </a:p>
          <a:p>
            <a:pPr marL="0" indent="0">
              <a:buNone/>
            </a:pPr>
            <a:r>
              <a:rPr lang="en-US" dirty="0"/>
              <a:t>Development on three sides of the subject parcel (west, north, and east) is similar density to the proposal with four to five acre lots and is utilized for single-family residential housing. </a:t>
            </a:r>
          </a:p>
          <a:p>
            <a:pPr marL="0" indent="0">
              <a:buNone/>
            </a:pPr>
            <a:r>
              <a:rPr lang="en-US" dirty="0"/>
              <a:t>South of the parcel is also single-family residential development within the City of Colorado Springs with lot sizes generally ranging from 1/3 acre to 1/2 acre in size.</a:t>
            </a:r>
          </a:p>
          <a:p>
            <a:pPr marL="0" indent="0">
              <a:buNone/>
            </a:pPr>
            <a:r>
              <a:rPr lang="en-US" dirty="0"/>
              <a:t>As previously mentioned, the applicant will be dedicating additional right-of-way along Old North Gate Road. </a:t>
            </a:r>
          </a:p>
          <a:p>
            <a:endParaRPr lang="en-US" dirty="0"/>
          </a:p>
        </p:txBody>
      </p:sp>
    </p:spTree>
    <p:extLst>
      <p:ext uri="{BB962C8B-B14F-4D97-AF65-F5344CB8AC3E}">
        <p14:creationId xmlns:p14="http://schemas.microsoft.com/office/powerpoint/2010/main" val="75233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3370"/>
          </a:xfrm>
        </p:spPr>
        <p:txBody>
          <a:bodyPr/>
          <a:lstStyle/>
          <a:p>
            <a:r>
              <a:rPr lang="en-US" dirty="0"/>
              <a:t>Small Area Plan Analysis</a:t>
            </a:r>
          </a:p>
        </p:txBody>
      </p:sp>
      <p:sp>
        <p:nvSpPr>
          <p:cNvPr id="3" name="Content Placeholder 2"/>
          <p:cNvSpPr>
            <a:spLocks noGrp="1"/>
          </p:cNvSpPr>
          <p:nvPr>
            <p:ph idx="1"/>
          </p:nvPr>
        </p:nvSpPr>
        <p:spPr/>
        <p:txBody>
          <a:bodyPr>
            <a:normAutofit/>
          </a:bodyPr>
          <a:lstStyle/>
          <a:p>
            <a:pPr marL="0" indent="0">
              <a:buNone/>
            </a:pPr>
            <a:r>
              <a:rPr lang="en-US" sz="2200" dirty="0"/>
              <a:t>The property is located within the Smith Creek Sub-Area of the </a:t>
            </a:r>
            <a:r>
              <a:rPr lang="en-US" sz="2200" u="sng" dirty="0"/>
              <a:t>Tri-Lakes Comprehensive Plan</a:t>
            </a:r>
            <a:r>
              <a:rPr lang="en-US" sz="2200" dirty="0"/>
              <a:t> (2000), which recommends that development should remain rural residential with an overall density of one dwelling unit per five acres and should not detract from natural forests, rolling hills, and open character of the area.</a:t>
            </a:r>
          </a:p>
          <a:p>
            <a:pPr marL="0" indent="0">
              <a:buNone/>
            </a:pPr>
            <a:endParaRPr lang="en-US" sz="2200" dirty="0"/>
          </a:p>
          <a:p>
            <a:pPr marL="0" indent="0">
              <a:buNone/>
            </a:pPr>
            <a:r>
              <a:rPr lang="en-US" sz="2200" dirty="0"/>
              <a:t>The RR-5 zoning of the area supports this goal of the Tri-Lakes Comprehensive Plan and the proposal is generally in keeping with the recommended density with one 5 acre lot and one 4.62 acre lot. The lots surrounding the subject parcel in the County range from 4.81 acres to 5.81 acres in size.</a:t>
            </a:r>
          </a:p>
          <a:p>
            <a:endParaRPr lang="en-US" dirty="0"/>
          </a:p>
        </p:txBody>
      </p:sp>
    </p:spTree>
    <p:extLst>
      <p:ext uri="{BB962C8B-B14F-4D97-AF65-F5344CB8AC3E}">
        <p14:creationId xmlns:p14="http://schemas.microsoft.com/office/powerpoint/2010/main" val="94255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3370"/>
          </a:xfrm>
        </p:spPr>
        <p:txBody>
          <a:bodyPr/>
          <a:lstStyle/>
          <a:p>
            <a:r>
              <a:rPr lang="en-US" dirty="0"/>
              <a:t>Water Master Plan Analysis</a:t>
            </a:r>
          </a:p>
        </p:txBody>
      </p:sp>
      <p:sp>
        <p:nvSpPr>
          <p:cNvPr id="3" name="Content Placeholder 2"/>
          <p:cNvSpPr>
            <a:spLocks noGrp="1"/>
          </p:cNvSpPr>
          <p:nvPr>
            <p:ph idx="1"/>
          </p:nvPr>
        </p:nvSpPr>
        <p:spPr>
          <a:xfrm>
            <a:off x="1097280" y="1845733"/>
            <a:ext cx="10058400" cy="4469342"/>
          </a:xfrm>
        </p:spPr>
        <p:txBody>
          <a:bodyPr>
            <a:normAutofit fontScale="55000" lnSpcReduction="20000"/>
          </a:bodyPr>
          <a:lstStyle/>
          <a:p>
            <a:pPr marL="201168" lvl="1" indent="0">
              <a:buNone/>
            </a:pPr>
            <a:r>
              <a:rPr lang="en-US" sz="4000" dirty="0"/>
              <a:t>Goal 1.1 – Ensure an adequate water supply in terms of quantity, dependability and quality for existing and future development.</a:t>
            </a:r>
          </a:p>
          <a:p>
            <a:pPr marL="201168" lvl="1" indent="0">
              <a:buNone/>
            </a:pPr>
            <a:endParaRPr lang="en-US" sz="4000" dirty="0"/>
          </a:p>
          <a:p>
            <a:pPr marL="201168" lvl="1" indent="0">
              <a:buNone/>
            </a:pPr>
            <a:r>
              <a:rPr lang="en-US" sz="4000" dirty="0"/>
              <a:t>Goal 1.2 – Integrate water and land use planning.</a:t>
            </a:r>
          </a:p>
          <a:p>
            <a:pPr marL="201168" lvl="1" indent="0">
              <a:buNone/>
            </a:pPr>
            <a:endParaRPr lang="en-US" sz="3600" dirty="0"/>
          </a:p>
          <a:p>
            <a:r>
              <a:rPr lang="en-US" sz="4000" dirty="0"/>
              <a:t>The property is adjacent to the City of Colorado Springs to the south (directly across Old North Gate Road). The applicant contacted Colorado Springs Utilities (CSU) to determine whether utilities could be extended to the subject site. CSU indicated that this site did not meet the criteria for annexation; therefore, central utilities would not be extended.</a:t>
            </a:r>
          </a:p>
          <a:p>
            <a:r>
              <a:rPr lang="en-US" sz="4000" dirty="0"/>
              <a:t>The State Engineer and the County Attorney’s Office have recommended that the proposed minor subdivision has an adequate water supply in terms of quantity and dependability. The application was submitted prior to the date that the Code was revised to require a finding of water quality. The Code in effect at the time of application allowed for an assumption of water quality for minor subdivisions. </a:t>
            </a:r>
          </a:p>
          <a:p>
            <a:endParaRPr lang="en-US" dirty="0"/>
          </a:p>
        </p:txBody>
      </p:sp>
    </p:spTree>
    <p:extLst>
      <p:ext uri="{BB962C8B-B14F-4D97-AF65-F5344CB8AC3E}">
        <p14:creationId xmlns:p14="http://schemas.microsoft.com/office/powerpoint/2010/main" val="1329548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Approval</a:t>
            </a:r>
          </a:p>
        </p:txBody>
      </p:sp>
      <p:sp>
        <p:nvSpPr>
          <p:cNvPr id="3" name="Content Placeholder 2"/>
          <p:cNvSpPr>
            <a:spLocks noGrp="1"/>
          </p:cNvSpPr>
          <p:nvPr>
            <p:ph idx="1"/>
          </p:nvPr>
        </p:nvSpPr>
        <p:spPr>
          <a:xfrm>
            <a:off x="1097280" y="1845734"/>
            <a:ext cx="10058400" cy="4360756"/>
          </a:xfrm>
        </p:spPr>
        <p:txBody>
          <a:bodyPr>
            <a:normAutofit fontScale="77500" lnSpcReduction="20000"/>
          </a:bodyPr>
          <a:lstStyle/>
          <a:p>
            <a:pPr marL="457200" indent="-457200">
              <a:buFont typeface="+mj-lt"/>
              <a:buAutoNum type="arabicPeriod"/>
            </a:pPr>
            <a:r>
              <a:rPr lang="en-US" dirty="0"/>
              <a:t>All Deed of Trust holders shall ratify the plat.  The applicant shall provide a current title commitment at the time of submittal of the Mylar for recording.</a:t>
            </a:r>
          </a:p>
          <a:p>
            <a:pPr marL="457200" indent="-457200">
              <a:buFont typeface="+mj-lt"/>
              <a:buAutoNum type="arabicPeriod"/>
            </a:pPr>
            <a:r>
              <a:rPr lang="en-US" dirty="0"/>
              <a:t>Colorado statute requires that at the time of the approval of platting, the subdivider provides the certification of the County Treasurer’s Office that all ad valorem taxes applicable to such subdivided land, or years prior to that year in which approval is granted, have been paid. Therefore, this plat is approved by the Board of County Commissioners on the condition that the subdivider or developer must provide to the Planning and Community Development Department, at the time of recording the plat, a certification from the County Treasurer’s Office that all prior years’ taxes have been paid in full.</a:t>
            </a:r>
          </a:p>
          <a:p>
            <a:pPr marL="457200" indent="-457200">
              <a:buFont typeface="+mj-lt"/>
              <a:buAutoNum type="arabicPeriod"/>
            </a:pPr>
            <a:r>
              <a:rPr lang="en-US" dirty="0"/>
              <a:t>Park fees in lieu of land dedication for regional parks (Area 2) in the amount of $912.00 shall be paid at time of plat recordation. No urban park fees are due with this minor subdivision.</a:t>
            </a:r>
          </a:p>
          <a:p>
            <a:pPr marL="457200" indent="-457200">
              <a:buFont typeface="+mj-lt"/>
              <a:buAutoNum type="arabicPeriod"/>
            </a:pPr>
            <a:r>
              <a:rPr lang="en-US" dirty="0"/>
              <a:t>The Applicant shall submit the Mylar to Enumerations for addressing.</a:t>
            </a:r>
          </a:p>
          <a:p>
            <a:pPr marL="457200" indent="-457200">
              <a:buFont typeface="+mj-lt"/>
              <a:buAutoNum type="arabicPeriod"/>
            </a:pPr>
            <a:r>
              <a:rPr lang="en-US" dirty="0"/>
              <a:t>Developer shall comply with federal and state laws, regulations, ordinances, review and permit requirements, and other agency requirements, if any, of applicable agencies including, but not limited to, the Colorado Division of Wildlife, Colorado Department of Transportation, U.S. Army Corps of Engineers and the U.S. Fish and Wildlife Service regarding the Endangered Species Act, particularly as it relates to the Preble's Meadow Jumping Mouse as a listed species.</a:t>
            </a:r>
          </a:p>
          <a:p>
            <a:pPr marL="457200" indent="-457200">
              <a:buFont typeface="+mj-lt"/>
              <a:buAutoNum type="arabicPeriod"/>
            </a:pPr>
            <a:r>
              <a:rPr lang="en-US" dirty="0"/>
              <a:t>Access (driveway) permits will be required for each access to an El Paso County owned and maintained roadway. Access permits are obtained from the El Paso County Planning and Community Development Department.</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62103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Approval</a:t>
            </a:r>
          </a:p>
        </p:txBody>
      </p:sp>
      <p:sp>
        <p:nvSpPr>
          <p:cNvPr id="3" name="Content Placeholder 2"/>
          <p:cNvSpPr>
            <a:spLocks noGrp="1"/>
          </p:cNvSpPr>
          <p:nvPr>
            <p:ph idx="1"/>
          </p:nvPr>
        </p:nvSpPr>
        <p:spPr>
          <a:xfrm>
            <a:off x="1097280" y="1845734"/>
            <a:ext cx="10058400" cy="4360756"/>
          </a:xfrm>
        </p:spPr>
        <p:txBody>
          <a:bodyPr>
            <a:normAutofit fontScale="92500" lnSpcReduction="20000"/>
          </a:bodyPr>
          <a:lstStyle/>
          <a:p>
            <a:pPr marL="457200" indent="-457200">
              <a:buFont typeface="+mj-lt"/>
              <a:buAutoNum type="arabicPeriod" startAt="7"/>
            </a:pPr>
            <a:r>
              <a:rPr lang="en-US" dirty="0"/>
              <a:t>The Subdivider(s) agrees on behalf of him/herself and any developer or builder successors and assignees that Subdivider and/or said successors and assigns shall be required to pay traffic impact fees in accordance with the El Paso County Road Impact Fee Program Resolution (Resolution No. 18-471), or any amendments thereto, at or prior to the time of building permit submittals.  The fee obligation, if not paid at final plat recording, shall be documented on all sales documents and on plat notes to ensure that a title search would find the fee obligation before sale of the property.</a:t>
            </a:r>
          </a:p>
          <a:p>
            <a:pPr marL="457200" indent="-457200">
              <a:buFont typeface="+mj-lt"/>
              <a:buAutoNum type="arabicPeriod" startAt="7"/>
            </a:pPr>
            <a:r>
              <a:rPr lang="en-US" dirty="0"/>
              <a:t>Drainage fees for the Monument Branch basin in the amount of $7,629.93 shall be paid at time of plat recordation.  Drainage and bridge fees for the Smith Creek basin in the amounts of $699.10 and $93.82, respectively, shall be paid at the time of final plat recordation</a:t>
            </a:r>
          </a:p>
          <a:p>
            <a:pPr marL="457200" indent="-457200">
              <a:buFont typeface="+mj-lt"/>
              <a:buAutoNum type="arabicPeriod" startAt="7"/>
            </a:pPr>
            <a:r>
              <a:rPr lang="en-US" dirty="0"/>
              <a:t>Park fees in lieu of land dedication for regional parks (Area 2) in the amount of $912.00 shall be paid at the time of plat recordation. No urban park fees are due with this minor subdivision. </a:t>
            </a:r>
          </a:p>
          <a:p>
            <a:pPr marL="457200" indent="-457200">
              <a:buFont typeface="+mj-lt"/>
              <a:buAutoNum type="arabicPeriod" startAt="7"/>
            </a:pPr>
            <a:r>
              <a:rPr lang="en-US" dirty="0"/>
              <a:t>Fees in lieu of school land dedication in the amount of $612.00 shall be paid to El Paso County for the benefit of Academy School District No. 20 at the time of final plat recording.</a:t>
            </a:r>
          </a:p>
          <a:p>
            <a:pPr marL="457200" indent="-457200">
              <a:buFont typeface="+mj-lt"/>
              <a:buAutoNum type="arabicPeriod" startAt="7"/>
            </a:pPr>
            <a:r>
              <a:rPr lang="en-US" dirty="0"/>
              <a:t>The County Attorney’s Conditions of Compliance shall be adhered to at the appropriate time.</a:t>
            </a:r>
          </a:p>
          <a:p>
            <a:pPr marL="457200" indent="-457200">
              <a:buFont typeface="+mj-lt"/>
              <a:buAutoNum type="arabicPeriod" startAt="7"/>
            </a:pPr>
            <a:r>
              <a:rPr lang="en-US" dirty="0"/>
              <a:t>All driveways shall comply with Appendix D of the adopted 2009 IFC for Fire Department access. </a:t>
            </a:r>
          </a:p>
          <a:p>
            <a:pPr marL="457200" indent="-457200">
              <a:buFont typeface="+mj-lt"/>
              <a:buAutoNum type="arabicPeriod" startAt="7"/>
            </a:pPr>
            <a:endParaRPr lang="en-US" dirty="0"/>
          </a:p>
          <a:p>
            <a:pPr marL="457200" indent="-457200">
              <a:buFont typeface="+mj-lt"/>
              <a:buAutoNum type="arabicPeriod" startAt="7"/>
            </a:pPr>
            <a:endParaRPr lang="en-US" dirty="0"/>
          </a:p>
          <a:p>
            <a:pPr marL="457200" indent="-457200">
              <a:buFont typeface="+mj-lt"/>
              <a:buAutoNum type="arabicPeriod" startAt="7"/>
            </a:pPr>
            <a:endParaRPr lang="en-US" dirty="0"/>
          </a:p>
          <a:p>
            <a:pPr marL="457200" indent="-457200">
              <a:buFont typeface="+mj-lt"/>
              <a:buAutoNum type="arabicPeriod" startAt="7"/>
            </a:pPr>
            <a:endParaRPr lang="en-US" dirty="0"/>
          </a:p>
        </p:txBody>
      </p:sp>
    </p:spTree>
    <p:extLst>
      <p:ext uri="{BB962C8B-B14F-4D97-AF65-F5344CB8AC3E}">
        <p14:creationId xmlns:p14="http://schemas.microsoft.com/office/powerpoint/2010/main" val="3727125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Notations</a:t>
            </a:r>
          </a:p>
        </p:txBody>
      </p:sp>
      <p:sp>
        <p:nvSpPr>
          <p:cNvPr id="3" name="Content Placeholder 2"/>
          <p:cNvSpPr>
            <a:spLocks noGrp="1"/>
          </p:cNvSpPr>
          <p:nvPr>
            <p:ph idx="1"/>
          </p:nvPr>
        </p:nvSpPr>
        <p:spPr>
          <a:xfrm>
            <a:off x="1097280" y="1845734"/>
            <a:ext cx="10058400" cy="4360756"/>
          </a:xfrm>
        </p:spPr>
        <p:txBody>
          <a:bodyPr>
            <a:normAutofit/>
          </a:bodyPr>
          <a:lstStyle/>
          <a:p>
            <a:pPr marL="457200" lvl="0" indent="-457200">
              <a:buFont typeface="+mj-lt"/>
              <a:buAutoNum type="arabicPeriod"/>
            </a:pPr>
            <a:r>
              <a:rPr lang="en-US" dirty="0"/>
              <a:t>Final plats not recorded within 24 months of Board of County Commissioner approval shall be deemed expired, unless an extension is approved.</a:t>
            </a:r>
            <a:endParaRPr lang="en-US" dirty="0">
              <a:effectLst/>
            </a:endParaRPr>
          </a:p>
        </p:txBody>
      </p:sp>
    </p:spTree>
    <p:extLst>
      <p:ext uri="{BB962C8B-B14F-4D97-AF65-F5344CB8AC3E}">
        <p14:creationId xmlns:p14="http://schemas.microsoft.com/office/powerpoint/2010/main" val="3466215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C5B0F7-1A26-487A-AD5F-3195E4EA10BE}"/>
              </a:ext>
            </a:extLst>
          </p:cNvPr>
          <p:cNvPicPr>
            <a:picLocks noChangeAspect="1"/>
          </p:cNvPicPr>
          <p:nvPr/>
        </p:nvPicPr>
        <p:blipFill>
          <a:blip r:embed="rId2"/>
          <a:stretch>
            <a:fillRect/>
          </a:stretch>
        </p:blipFill>
        <p:spPr>
          <a:xfrm>
            <a:off x="4185453" y="266007"/>
            <a:ext cx="7478694" cy="5777346"/>
          </a:xfrm>
          <a:prstGeom prst="rect">
            <a:avLst/>
          </a:prstGeom>
        </p:spPr>
      </p:pic>
      <p:sp>
        <p:nvSpPr>
          <p:cNvPr id="2" name="Title 1"/>
          <p:cNvSpPr>
            <a:spLocks noGrp="1"/>
          </p:cNvSpPr>
          <p:nvPr>
            <p:ph type="title"/>
          </p:nvPr>
        </p:nvSpPr>
        <p:spPr>
          <a:xfrm>
            <a:off x="804334" y="724010"/>
            <a:ext cx="10338858" cy="815687"/>
          </a:xfrm>
        </p:spPr>
        <p:txBody>
          <a:bodyPr/>
          <a:lstStyle/>
          <a:p>
            <a:r>
              <a:rPr lang="en-US" dirty="0"/>
              <a:t>Posting</a:t>
            </a:r>
          </a:p>
        </p:txBody>
      </p:sp>
      <p:sp>
        <p:nvSpPr>
          <p:cNvPr id="32" name="TextBox 31"/>
          <p:cNvSpPr txBox="1"/>
          <p:nvPr/>
        </p:nvSpPr>
        <p:spPr>
          <a:xfrm>
            <a:off x="7123412" y="2451617"/>
            <a:ext cx="1469571" cy="584775"/>
          </a:xfrm>
          <a:prstGeom prst="rect">
            <a:avLst/>
          </a:prstGeom>
          <a:noFill/>
        </p:spPr>
        <p:txBody>
          <a:bodyPr wrap="square" rtlCol="0">
            <a:spAutoFit/>
          </a:bodyPr>
          <a:lstStyle/>
          <a:p>
            <a:r>
              <a:rPr lang="en-US" sz="3200" b="1" dirty="0">
                <a:ln w="6350">
                  <a:noFill/>
                </a:ln>
                <a:solidFill>
                  <a:schemeClr val="bg1"/>
                </a:solidFill>
                <a:effectLst>
                  <a:outerShdw blurRad="50800" dist="50800" dir="5400000" algn="ctr" rotWithShape="0">
                    <a:schemeClr val="tx1"/>
                  </a:outerShdw>
                </a:effectLst>
              </a:rPr>
              <a:t>Site</a:t>
            </a:r>
          </a:p>
        </p:txBody>
      </p:sp>
      <p:sp>
        <p:nvSpPr>
          <p:cNvPr id="13" name="Rectangle 12"/>
          <p:cNvSpPr/>
          <p:nvPr/>
        </p:nvSpPr>
        <p:spPr>
          <a:xfrm>
            <a:off x="220133" y="1906887"/>
            <a:ext cx="3852334" cy="2800767"/>
          </a:xfrm>
          <a:prstGeom prst="rect">
            <a:avLst/>
          </a:prstGeom>
        </p:spPr>
        <p:txBody>
          <a:bodyPr wrap="square">
            <a:spAutoFit/>
          </a:bodyPr>
          <a:lstStyle/>
          <a:p>
            <a:r>
              <a:rPr lang="en-US" sz="2200" dirty="0"/>
              <a:t>Fifteen (15) adjoining property owners were notified on January 15, 2020 for the February 25, 2020 Board of County Commissioners Hearing.</a:t>
            </a:r>
          </a:p>
          <a:p>
            <a:endParaRPr lang="en-US" sz="2200" dirty="0"/>
          </a:p>
          <a:p>
            <a:r>
              <a:rPr lang="en-US" sz="2200" dirty="0"/>
              <a:t>Three property owners oppose the request (Red).</a:t>
            </a:r>
          </a:p>
        </p:txBody>
      </p:sp>
      <p:sp>
        <p:nvSpPr>
          <p:cNvPr id="4" name="5-Point Star 3"/>
          <p:cNvSpPr/>
          <p:nvPr/>
        </p:nvSpPr>
        <p:spPr>
          <a:xfrm>
            <a:off x="6636327" y="1911043"/>
            <a:ext cx="268624" cy="23809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a:spLocks noChangeAspect="1"/>
          </p:cNvSpPr>
          <p:nvPr/>
        </p:nvSpPr>
        <p:spPr>
          <a:xfrm>
            <a:off x="8110541" y="4142661"/>
            <a:ext cx="206328"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5" name="5-Point Star 14"/>
          <p:cNvSpPr/>
          <p:nvPr/>
        </p:nvSpPr>
        <p:spPr>
          <a:xfrm>
            <a:off x="8144097" y="2955448"/>
            <a:ext cx="268624" cy="23809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7154333" y="814647"/>
            <a:ext cx="268624" cy="23809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458671" y="608508"/>
            <a:ext cx="268624" cy="23809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8183043" y="1924479"/>
            <a:ext cx="268624" cy="23809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3">
            <a:extLst>
              <a:ext uri="{FF2B5EF4-FFF2-40B4-BE49-F238E27FC236}">
                <a16:creationId xmlns:a16="http://schemas.microsoft.com/office/drawing/2014/main" id="{D443AD16-3F44-4536-8B07-C3D013F9700D}"/>
              </a:ext>
            </a:extLst>
          </p:cNvPr>
          <p:cNvSpPr/>
          <p:nvPr/>
        </p:nvSpPr>
        <p:spPr>
          <a:xfrm>
            <a:off x="6694362" y="3747372"/>
            <a:ext cx="268624" cy="23809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13">
            <a:extLst>
              <a:ext uri="{FF2B5EF4-FFF2-40B4-BE49-F238E27FC236}">
                <a16:creationId xmlns:a16="http://schemas.microsoft.com/office/drawing/2014/main" id="{BC877570-26C1-45D6-8B12-0B67A77C5A65}"/>
              </a:ext>
            </a:extLst>
          </p:cNvPr>
          <p:cNvSpPr>
            <a:spLocks noChangeAspect="1"/>
          </p:cNvSpPr>
          <p:nvPr/>
        </p:nvSpPr>
        <p:spPr>
          <a:xfrm>
            <a:off x="6622346" y="4708860"/>
            <a:ext cx="206328"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13">
            <a:extLst>
              <a:ext uri="{FF2B5EF4-FFF2-40B4-BE49-F238E27FC236}">
                <a16:creationId xmlns:a16="http://schemas.microsoft.com/office/drawing/2014/main" id="{98B907C1-0643-4864-9FD7-E666C5DC303F}"/>
              </a:ext>
            </a:extLst>
          </p:cNvPr>
          <p:cNvSpPr>
            <a:spLocks noChangeAspect="1"/>
          </p:cNvSpPr>
          <p:nvPr/>
        </p:nvSpPr>
        <p:spPr>
          <a:xfrm>
            <a:off x="7098941" y="4525980"/>
            <a:ext cx="206328"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13">
            <a:extLst>
              <a:ext uri="{FF2B5EF4-FFF2-40B4-BE49-F238E27FC236}">
                <a16:creationId xmlns:a16="http://schemas.microsoft.com/office/drawing/2014/main" id="{4EBFD032-955C-4891-999A-F25AAA8399F9}"/>
              </a:ext>
            </a:extLst>
          </p:cNvPr>
          <p:cNvSpPr>
            <a:spLocks noChangeAspect="1"/>
          </p:cNvSpPr>
          <p:nvPr/>
        </p:nvSpPr>
        <p:spPr>
          <a:xfrm>
            <a:off x="7390572" y="4448432"/>
            <a:ext cx="206328"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13">
            <a:extLst>
              <a:ext uri="{FF2B5EF4-FFF2-40B4-BE49-F238E27FC236}">
                <a16:creationId xmlns:a16="http://schemas.microsoft.com/office/drawing/2014/main" id="{99734496-A520-4038-9D89-A5BD08D59264}"/>
              </a:ext>
            </a:extLst>
          </p:cNvPr>
          <p:cNvSpPr>
            <a:spLocks noChangeAspect="1"/>
          </p:cNvSpPr>
          <p:nvPr/>
        </p:nvSpPr>
        <p:spPr>
          <a:xfrm>
            <a:off x="7651869" y="4434540"/>
            <a:ext cx="206328"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13">
            <a:extLst>
              <a:ext uri="{FF2B5EF4-FFF2-40B4-BE49-F238E27FC236}">
                <a16:creationId xmlns:a16="http://schemas.microsoft.com/office/drawing/2014/main" id="{F1450173-B8C0-4E9D-98BC-3432C35B4876}"/>
              </a:ext>
            </a:extLst>
          </p:cNvPr>
          <p:cNvSpPr>
            <a:spLocks noChangeAspect="1"/>
          </p:cNvSpPr>
          <p:nvPr/>
        </p:nvSpPr>
        <p:spPr>
          <a:xfrm>
            <a:off x="7937769" y="4369855"/>
            <a:ext cx="206328"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13">
            <a:extLst>
              <a:ext uri="{FF2B5EF4-FFF2-40B4-BE49-F238E27FC236}">
                <a16:creationId xmlns:a16="http://schemas.microsoft.com/office/drawing/2014/main" id="{383AAECB-31E7-455A-9DE8-531041554F0A}"/>
              </a:ext>
            </a:extLst>
          </p:cNvPr>
          <p:cNvSpPr>
            <a:spLocks noChangeAspect="1"/>
          </p:cNvSpPr>
          <p:nvPr/>
        </p:nvSpPr>
        <p:spPr>
          <a:xfrm>
            <a:off x="7689713" y="4142661"/>
            <a:ext cx="206328"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13">
            <a:extLst>
              <a:ext uri="{FF2B5EF4-FFF2-40B4-BE49-F238E27FC236}">
                <a16:creationId xmlns:a16="http://schemas.microsoft.com/office/drawing/2014/main" id="{5729154C-5C53-40EF-896B-4A2E647FED76}"/>
              </a:ext>
            </a:extLst>
          </p:cNvPr>
          <p:cNvSpPr>
            <a:spLocks noChangeAspect="1"/>
          </p:cNvSpPr>
          <p:nvPr/>
        </p:nvSpPr>
        <p:spPr>
          <a:xfrm>
            <a:off x="6836120" y="4691466"/>
            <a:ext cx="206328"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3">
            <a:extLst>
              <a:ext uri="{FF2B5EF4-FFF2-40B4-BE49-F238E27FC236}">
                <a16:creationId xmlns:a16="http://schemas.microsoft.com/office/drawing/2014/main" id="{7CCE5484-5AE8-438B-A22E-807CA8A31B5C}"/>
              </a:ext>
            </a:extLst>
          </p:cNvPr>
          <p:cNvSpPr/>
          <p:nvPr/>
        </p:nvSpPr>
        <p:spPr>
          <a:xfrm>
            <a:off x="6626171" y="2717615"/>
            <a:ext cx="268624" cy="23809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70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700" dirty="0"/>
              <a:t>Questions for Staff</a:t>
            </a:r>
          </a:p>
        </p:txBody>
      </p:sp>
      <p:pic>
        <p:nvPicPr>
          <p:cNvPr id="7" name="Picture 6">
            <a:extLst>
              <a:ext uri="{FF2B5EF4-FFF2-40B4-BE49-F238E27FC236}">
                <a16:creationId xmlns:a16="http://schemas.microsoft.com/office/drawing/2014/main" id="{02775DDC-3C6C-47AD-83D7-8F659EBE39D9}"/>
              </a:ext>
            </a:extLst>
          </p:cNvPr>
          <p:cNvPicPr>
            <a:picLocks noChangeAspect="1"/>
          </p:cNvPicPr>
          <p:nvPr/>
        </p:nvPicPr>
        <p:blipFill>
          <a:blip r:embed="rId2"/>
          <a:stretch>
            <a:fillRect/>
          </a:stretch>
        </p:blipFill>
        <p:spPr>
          <a:xfrm>
            <a:off x="6679957" y="286603"/>
            <a:ext cx="4131752" cy="6280538"/>
          </a:xfrm>
          <a:prstGeom prst="rect">
            <a:avLst/>
          </a:prstGeom>
          <a:ln>
            <a:solidFill>
              <a:schemeClr val="tx1"/>
            </a:solidFill>
          </a:ln>
        </p:spPr>
      </p:pic>
    </p:spTree>
    <p:extLst>
      <p:ext uri="{BB962C8B-B14F-4D97-AF65-F5344CB8AC3E}">
        <p14:creationId xmlns:p14="http://schemas.microsoft.com/office/powerpoint/2010/main" val="376451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Preliminary Plan Review Criteria</a:t>
            </a:r>
          </a:p>
        </p:txBody>
      </p:sp>
      <p:sp>
        <p:nvSpPr>
          <p:cNvPr id="6" name="Content Placeholder 5"/>
          <p:cNvSpPr>
            <a:spLocks noGrp="1"/>
          </p:cNvSpPr>
          <p:nvPr>
            <p:ph idx="1"/>
          </p:nvPr>
        </p:nvSpPr>
        <p:spPr>
          <a:xfrm>
            <a:off x="1097280" y="1845734"/>
            <a:ext cx="10058400" cy="4023360"/>
          </a:xfrm>
        </p:spPr>
        <p:txBody>
          <a:bodyPr>
            <a:noAutofit/>
          </a:bodyPr>
          <a:lstStyle/>
          <a:p>
            <a:r>
              <a:rPr lang="en-US" sz="2250" dirty="0"/>
              <a:t>“The proposed subdivision is in general conformance with the goals, objectives, and policies of the Master Plan;”</a:t>
            </a:r>
          </a:p>
          <a:p>
            <a:r>
              <a:rPr lang="en-US" sz="2250" dirty="0"/>
              <a:t>“The subdivision is consistent with the purposes of the El Paso County Land Development Code;”</a:t>
            </a:r>
          </a:p>
          <a:p>
            <a:r>
              <a:rPr lang="en-US" sz="2250" dirty="0"/>
              <a:t>“The subdivision is in conformance with the subdivision design standards and any approved sketch plan”</a:t>
            </a:r>
          </a:p>
          <a:p>
            <a:r>
              <a:rPr lang="en-US" sz="2250" dirty="0"/>
              <a:t>“A sufficient water supply has been acquired in terms of quantity, quality, and dependability for the type of subdivision proposed, as determined in accordance with the standards set forth in the water supply standards [C.R.S § 30-28-133(6)(a)] and the requirements of Chapter 8 of the Code.”</a:t>
            </a:r>
          </a:p>
          <a:p>
            <a:endParaRPr lang="en-US" sz="2250" dirty="0"/>
          </a:p>
        </p:txBody>
      </p:sp>
    </p:spTree>
    <p:extLst>
      <p:ext uri="{BB962C8B-B14F-4D97-AF65-F5344CB8AC3E}">
        <p14:creationId xmlns:p14="http://schemas.microsoft.com/office/powerpoint/2010/main" val="218228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Preliminary Plan Review Criteria</a:t>
            </a:r>
          </a:p>
        </p:txBody>
      </p:sp>
      <p:sp>
        <p:nvSpPr>
          <p:cNvPr id="6" name="Content Placeholder 5"/>
          <p:cNvSpPr>
            <a:spLocks noGrp="1"/>
          </p:cNvSpPr>
          <p:nvPr>
            <p:ph idx="1"/>
          </p:nvPr>
        </p:nvSpPr>
        <p:spPr/>
        <p:txBody>
          <a:bodyPr>
            <a:noAutofit/>
          </a:bodyPr>
          <a:lstStyle/>
          <a:p>
            <a:r>
              <a:rPr lang="en-US" sz="2250" dirty="0"/>
              <a:t>“A public sewage disposal system has been established and, if other methods of sewage disposal are proposed, the system complies with the state and local laws and regulations; [C.R.S. § 30-28-133(6)(b)] and the requirements of Chapter 8 of the Code”</a:t>
            </a:r>
          </a:p>
          <a:p>
            <a:r>
              <a:rPr lang="en-US" sz="2250" dirty="0"/>
              <a:t>“All areas of the proposed subdivision, which  may involve soil or topographical conditions presenting hazards or requiring special precautions, have been identified and the proposed subdivision is compatible with such conditions [C.R.S. § 30-28-133(6)(c)] ;”</a:t>
            </a:r>
          </a:p>
          <a:p>
            <a:r>
              <a:rPr lang="en-US" sz="2250" dirty="0"/>
              <a:t>“Adequate drainage improvements complying with State Law [C.R.S. § 30-28-133(3)(c)(VIII)] and the requirements of the Code and the Engineering Criteria Manual are provided by the design;”</a:t>
            </a:r>
          </a:p>
        </p:txBody>
      </p:sp>
    </p:spTree>
    <p:extLst>
      <p:ext uri="{BB962C8B-B14F-4D97-AF65-F5344CB8AC3E}">
        <p14:creationId xmlns:p14="http://schemas.microsoft.com/office/powerpoint/2010/main" val="327049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Preliminary Plan Review Criteria</a:t>
            </a:r>
          </a:p>
        </p:txBody>
      </p:sp>
      <p:sp>
        <p:nvSpPr>
          <p:cNvPr id="6" name="Content Placeholder 5"/>
          <p:cNvSpPr>
            <a:spLocks noGrp="1"/>
          </p:cNvSpPr>
          <p:nvPr>
            <p:ph idx="1"/>
          </p:nvPr>
        </p:nvSpPr>
        <p:spPr>
          <a:xfrm>
            <a:off x="1097280" y="1845733"/>
            <a:ext cx="10231780" cy="4424437"/>
          </a:xfrm>
        </p:spPr>
        <p:txBody>
          <a:bodyPr>
            <a:noAutofit/>
          </a:bodyPr>
          <a:lstStyle/>
          <a:p>
            <a:r>
              <a:rPr lang="en-US" sz="2250" dirty="0"/>
              <a:t>“The location and design of the public improvements proposed in connection with the subdivision are adequate to serve the needs and mitigate the effects of the development”</a:t>
            </a:r>
          </a:p>
          <a:p>
            <a:r>
              <a:rPr lang="en-US" sz="2250" dirty="0"/>
              <a:t>“Legal and physical access is or will be provided to all parcels by the public rights-of-way or recorded easement, acceptable to the County in compliance with the Code and the ECM;”</a:t>
            </a:r>
          </a:p>
          <a:p>
            <a:r>
              <a:rPr lang="en-US" sz="2250" dirty="0"/>
              <a:t>“Necessary services, including police and fire protection, recreation, </a:t>
            </a:r>
            <a:r>
              <a:rPr lang="en-US" sz="2250" dirty="0" err="1"/>
              <a:t>utiliies</a:t>
            </a:r>
            <a:r>
              <a:rPr lang="en-US" sz="2250" dirty="0"/>
              <a:t>, open space and transportation system, are or will be available to serve the proposed subdivision; </a:t>
            </a:r>
          </a:p>
          <a:p>
            <a:r>
              <a:rPr lang="en-US" sz="2250" dirty="0"/>
              <a:t>“The subdivision provides evidence to show that the proposed methods for fire protection comply with Chapter 6 of the Code; </a:t>
            </a:r>
          </a:p>
        </p:txBody>
      </p:sp>
    </p:spTree>
    <p:extLst>
      <p:ext uri="{BB962C8B-B14F-4D97-AF65-F5344CB8AC3E}">
        <p14:creationId xmlns:p14="http://schemas.microsoft.com/office/powerpoint/2010/main" val="137116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Preliminary Plan Review Criteria</a:t>
            </a:r>
          </a:p>
        </p:txBody>
      </p:sp>
      <p:sp>
        <p:nvSpPr>
          <p:cNvPr id="6" name="Content Placeholder 5"/>
          <p:cNvSpPr>
            <a:spLocks noGrp="1"/>
          </p:cNvSpPr>
          <p:nvPr>
            <p:ph idx="1"/>
          </p:nvPr>
        </p:nvSpPr>
        <p:spPr>
          <a:xfrm>
            <a:off x="985651" y="1845733"/>
            <a:ext cx="10533413" cy="4424437"/>
          </a:xfrm>
        </p:spPr>
        <p:txBody>
          <a:bodyPr>
            <a:noAutofit/>
          </a:bodyPr>
          <a:lstStyle/>
          <a:p>
            <a:pPr marL="0" indent="0">
              <a:buNone/>
            </a:pPr>
            <a:r>
              <a:rPr lang="en-US" sz="2250" dirty="0"/>
              <a:t>“The proposed subdivision has established an adequate level of compatibility by: </a:t>
            </a:r>
          </a:p>
          <a:p>
            <a:pPr marL="749808" lvl="1" indent="-457200">
              <a:buFont typeface="+mj-lt"/>
              <a:buAutoNum type="arabicParenR"/>
            </a:pPr>
            <a:r>
              <a:rPr lang="en-US" sz="1850" dirty="0"/>
              <a:t>Incorporating natural physical features into the design and providing sufficient open spaces considering the type and the intensity of the subdivision;</a:t>
            </a:r>
          </a:p>
          <a:p>
            <a:pPr marL="749808" lvl="1" indent="-457200">
              <a:buFont typeface="+mj-lt"/>
              <a:buAutoNum type="arabicParenR"/>
            </a:pPr>
            <a:r>
              <a:rPr lang="en-US" sz="1850" dirty="0"/>
              <a:t>Incorporating site planning techniques to foster the implementation of the County’s plans, and encourage a land use pattern to support a balanced transportation system including auto, bike and pedestrian traffic, public or mass transit if appropriate, and the cost effective delivery of other services consistent with adopted plans, policies, and regulations of the County; </a:t>
            </a:r>
          </a:p>
          <a:p>
            <a:pPr marL="749808" lvl="1" indent="-457200">
              <a:buFont typeface="+mj-lt"/>
              <a:buAutoNum type="arabicParenR" startAt="3"/>
            </a:pPr>
            <a:r>
              <a:rPr lang="en-US" sz="1850" dirty="0"/>
              <a:t>Incorporating physical design features in the subdivision to provide a transition between the subdivision and adjacent land uses;</a:t>
            </a:r>
          </a:p>
          <a:p>
            <a:pPr marL="749808" lvl="1" indent="-457200">
              <a:buFont typeface="+mj-lt"/>
              <a:buAutoNum type="arabicParenR" startAt="3"/>
            </a:pPr>
            <a:r>
              <a:rPr lang="en-US" sz="1850" dirty="0"/>
              <a:t>Incorporating identified environmentally sensitive areas, including but not limited to, wetlands and wildlife corridors, into the design;</a:t>
            </a:r>
          </a:p>
          <a:p>
            <a:pPr marL="749808" lvl="1" indent="-457200">
              <a:buFont typeface="+mj-lt"/>
              <a:buAutoNum type="arabicParenR" startAt="3"/>
            </a:pPr>
            <a:r>
              <a:rPr lang="en-US" sz="1850" dirty="0"/>
              <a:t>And Incorporating public facilities or infrastructure, or provisions therefore, reasonably related to the proposed subdivision so the proposed subdivision will not negatively impact the levels of service of County services and facilities; and”</a:t>
            </a:r>
          </a:p>
          <a:p>
            <a:pPr marL="749808" lvl="1" indent="-457200">
              <a:buFont typeface="+mj-lt"/>
              <a:buAutoNum type="arabicParenR" startAt="2"/>
            </a:pPr>
            <a:endParaRPr lang="en-US" sz="2000" dirty="0"/>
          </a:p>
        </p:txBody>
      </p:sp>
    </p:spTree>
    <p:extLst>
      <p:ext uri="{BB962C8B-B14F-4D97-AF65-F5344CB8AC3E}">
        <p14:creationId xmlns:p14="http://schemas.microsoft.com/office/powerpoint/2010/main" val="158347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Preliminary Plan Review Criteria</a:t>
            </a:r>
          </a:p>
        </p:txBody>
      </p:sp>
      <p:sp>
        <p:nvSpPr>
          <p:cNvPr id="6" name="Content Placeholder 5"/>
          <p:cNvSpPr>
            <a:spLocks noGrp="1"/>
          </p:cNvSpPr>
          <p:nvPr>
            <p:ph idx="1"/>
          </p:nvPr>
        </p:nvSpPr>
        <p:spPr>
          <a:xfrm>
            <a:off x="985651" y="1845733"/>
            <a:ext cx="10260281" cy="4424437"/>
          </a:xfrm>
        </p:spPr>
        <p:txBody>
          <a:bodyPr>
            <a:noAutofit/>
          </a:bodyPr>
          <a:lstStyle/>
          <a:p>
            <a:pPr marL="0" indent="0">
              <a:buNone/>
            </a:pPr>
            <a:r>
              <a:rPr lang="en-US" sz="2250" dirty="0"/>
              <a:t>“The proposed subdivision meet other applicable sections of Chapter 6 and 8 of the Code. </a:t>
            </a:r>
          </a:p>
          <a:p>
            <a:pPr marL="749808" lvl="1" indent="-457200">
              <a:buFont typeface="+mj-lt"/>
              <a:buAutoNum type="arabicParenR" startAt="2"/>
            </a:pPr>
            <a:endParaRPr lang="en-US" sz="2000" dirty="0"/>
          </a:p>
        </p:txBody>
      </p:sp>
    </p:spTree>
    <p:extLst>
      <p:ext uri="{BB962C8B-B14F-4D97-AF65-F5344CB8AC3E}">
        <p14:creationId xmlns:p14="http://schemas.microsoft.com/office/powerpoint/2010/main" val="365426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Final Plat Review Criteria</a:t>
            </a:r>
          </a:p>
        </p:txBody>
      </p:sp>
      <p:sp>
        <p:nvSpPr>
          <p:cNvPr id="6" name="Content Placeholder 5"/>
          <p:cNvSpPr>
            <a:spLocks noGrp="1"/>
          </p:cNvSpPr>
          <p:nvPr>
            <p:ph idx="1"/>
          </p:nvPr>
        </p:nvSpPr>
        <p:spPr>
          <a:xfrm>
            <a:off x="985651" y="1845733"/>
            <a:ext cx="11103430" cy="4424437"/>
          </a:xfrm>
        </p:spPr>
        <p:txBody>
          <a:bodyPr>
            <a:noAutofit/>
          </a:bodyPr>
          <a:lstStyle/>
          <a:p>
            <a:r>
              <a:rPr lang="en-US" sz="2250" dirty="0"/>
              <a:t>“The proposed subdivision is in general conformance with the goals, objectives, and policies of the Master Plan;”</a:t>
            </a:r>
          </a:p>
          <a:p>
            <a:r>
              <a:rPr lang="en-US" sz="2250" dirty="0"/>
              <a:t>“The subdivision is in general conformance with the preliminary plan;”</a:t>
            </a:r>
          </a:p>
          <a:p>
            <a:r>
              <a:rPr lang="en-US" sz="2250" dirty="0"/>
              <a:t>“The subdivision is consistent with the subdivision design standards and regulations and meets all planning, engineering, and surveying requirements of the County for maps, data, surveys, analyses, studies, reports, plans, designs, documents, and other supporting materials; </a:t>
            </a:r>
          </a:p>
          <a:p>
            <a:r>
              <a:rPr lang="en-US" sz="2250" dirty="0"/>
              <a:t>“Either a sufficient water supply has been acquired in terms of quantity, quality, and dependability for the type of subdivision proposed, as determined in accordance with the standards set forth in the water supply standards [C.R.S § 30-28-133(6)(a)] and the requirements of Chapter 8 of the Code, or, with respect to applications for administrative final plat approval, such finding was previously made by the </a:t>
            </a:r>
            <a:r>
              <a:rPr lang="en-US" sz="2250" dirty="0" err="1"/>
              <a:t>BoCC</a:t>
            </a:r>
            <a:r>
              <a:rPr lang="en-US" sz="2250" dirty="0"/>
              <a:t> at the time of preliminary plan approval;”</a:t>
            </a:r>
          </a:p>
          <a:p>
            <a:endParaRPr lang="en-US" sz="2400" dirty="0"/>
          </a:p>
          <a:p>
            <a:pPr marL="749808" lvl="1" indent="-457200">
              <a:buFont typeface="+mj-lt"/>
              <a:buAutoNum type="arabicParenR" startAt="2"/>
            </a:pPr>
            <a:endParaRPr lang="en-US" sz="2000" dirty="0"/>
          </a:p>
        </p:txBody>
      </p:sp>
    </p:spTree>
    <p:extLst>
      <p:ext uri="{BB962C8B-B14F-4D97-AF65-F5344CB8AC3E}">
        <p14:creationId xmlns:p14="http://schemas.microsoft.com/office/powerpoint/2010/main" val="151242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Final Plat Review Criteria</a:t>
            </a:r>
          </a:p>
        </p:txBody>
      </p:sp>
      <p:sp>
        <p:nvSpPr>
          <p:cNvPr id="6" name="Content Placeholder 5"/>
          <p:cNvSpPr>
            <a:spLocks noGrp="1"/>
          </p:cNvSpPr>
          <p:nvPr>
            <p:ph idx="1"/>
          </p:nvPr>
        </p:nvSpPr>
        <p:spPr>
          <a:xfrm>
            <a:off x="985651" y="1845733"/>
            <a:ext cx="11103430" cy="4424437"/>
          </a:xfrm>
        </p:spPr>
        <p:txBody>
          <a:bodyPr>
            <a:noAutofit/>
          </a:bodyPr>
          <a:lstStyle/>
          <a:p>
            <a:r>
              <a:rPr lang="en-US" sz="2250" dirty="0"/>
              <a:t>“A public sewage disposal system has been established and, if other methods of sewage disposal are proposed, the system complies with the state and local laws and regulations; [C.R.S. § 30-28-133(6)(b)] and the requirements of Chapter 8 of the Code;”</a:t>
            </a:r>
          </a:p>
          <a:p>
            <a:pPr marL="0" indent="0">
              <a:buNone/>
            </a:pPr>
            <a:r>
              <a:rPr lang="en-US" sz="2250" dirty="0"/>
              <a:t>“All areas of the proposed subdivision, which  may involve soil or topographical conditions presenting hazards or requiring special precautions, have been identified and the proposed subdivision is compatible with such conditions [C.R.S. § 30-28-133(6)(c)] ;”</a:t>
            </a:r>
          </a:p>
          <a:p>
            <a:pPr marL="0" indent="0">
              <a:buNone/>
            </a:pPr>
            <a:r>
              <a:rPr lang="en-US" sz="2250" dirty="0"/>
              <a:t>“Adequate drainage improvements are proposed that comply with State Statute [C.R.S. § 30-28-133(3)(c)(VIII)] and the requirements of the Code and the Engineering Criteria Manual;”</a:t>
            </a:r>
          </a:p>
          <a:p>
            <a:pPr marL="0" indent="0">
              <a:buNone/>
            </a:pPr>
            <a:r>
              <a:rPr lang="en-US" sz="2250" dirty="0"/>
              <a:t>“Legal and physical access is or will be provided to all parcels by the public rights-of-way or recorded easement, acceptable to the County in compliance with the Code and the ECM;”</a:t>
            </a:r>
          </a:p>
          <a:p>
            <a:pPr marL="0" indent="0">
              <a:buNone/>
            </a:pPr>
            <a:r>
              <a:rPr lang="en-US" sz="2250" dirty="0"/>
              <a:t>“Necessary services, including police and fire protection, recreation, utilities, and transportation system, are or will be available to serve the proposed subdivision; </a:t>
            </a:r>
          </a:p>
          <a:p>
            <a:pPr marL="0" indent="0">
              <a:buNone/>
            </a:pPr>
            <a:endParaRPr lang="en-US" sz="2250" dirty="0"/>
          </a:p>
          <a:p>
            <a:pPr marL="0" indent="0">
              <a:buNone/>
            </a:pPr>
            <a:endParaRPr lang="en-US" sz="2250" dirty="0"/>
          </a:p>
          <a:p>
            <a:pPr marL="0" indent="0">
              <a:buNone/>
            </a:pPr>
            <a:endParaRPr lang="en-US" sz="2250" dirty="0"/>
          </a:p>
          <a:p>
            <a:pPr marL="0" indent="0">
              <a:buNone/>
            </a:pPr>
            <a:endParaRPr lang="en-US" sz="2250" dirty="0"/>
          </a:p>
          <a:p>
            <a:pPr marL="0" indent="0">
              <a:buNone/>
            </a:pPr>
            <a:endParaRPr lang="en-US" sz="2250" dirty="0"/>
          </a:p>
          <a:p>
            <a:pPr marL="0" indent="0">
              <a:buNone/>
            </a:pPr>
            <a:endParaRPr lang="en-US" sz="2250" dirty="0"/>
          </a:p>
          <a:p>
            <a:endParaRPr lang="en-US" sz="2400" dirty="0"/>
          </a:p>
          <a:p>
            <a:pPr marL="749808" lvl="1" indent="-457200">
              <a:buFont typeface="+mj-lt"/>
              <a:buAutoNum type="arabicParenR" startAt="2"/>
            </a:pPr>
            <a:endParaRPr lang="en-US" sz="2000" dirty="0"/>
          </a:p>
        </p:txBody>
      </p:sp>
    </p:spTree>
    <p:extLst>
      <p:ext uri="{BB962C8B-B14F-4D97-AF65-F5344CB8AC3E}">
        <p14:creationId xmlns:p14="http://schemas.microsoft.com/office/powerpoint/2010/main" val="4186195114"/>
      </p:ext>
    </p:extLst>
  </p:cSld>
  <p:clrMapOvr>
    <a:masterClrMapping/>
  </p:clrMapOvr>
</p:sld>
</file>

<file path=ppt/theme/theme1.xml><?xml version="1.0" encoding="utf-8"?>
<a:theme xmlns:a="http://schemas.openxmlformats.org/drawingml/2006/main" name="Retrospec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5000</TotalTime>
  <Words>2823</Words>
  <Application>Microsoft Office PowerPoint</Application>
  <PresentationFormat>Widescreen</PresentationFormat>
  <Paragraphs>154</Paragraphs>
  <Slides>28</Slides>
  <Notes>0</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Calibri Light</vt:lpstr>
      <vt:lpstr>Retrospect</vt:lpstr>
      <vt:lpstr>MS-19-008 Wolf Run Estates Minor Subdivision</vt:lpstr>
      <vt:lpstr>Review Criteria</vt:lpstr>
      <vt:lpstr>Preliminary Plan Review Criteria</vt:lpstr>
      <vt:lpstr>Preliminary Plan Review Criteria</vt:lpstr>
      <vt:lpstr>Preliminary Plan Review Criteria</vt:lpstr>
      <vt:lpstr>Preliminary Plan Review Criteria</vt:lpstr>
      <vt:lpstr>Preliminary Plan Review Criteria</vt:lpstr>
      <vt:lpstr>Final Plat Review Criteria</vt:lpstr>
      <vt:lpstr>Final Plat Review Criteria</vt:lpstr>
      <vt:lpstr>Final Plat Review Criteria</vt:lpstr>
      <vt:lpstr>Request</vt:lpstr>
      <vt:lpstr>Property Owner</vt:lpstr>
      <vt:lpstr>Vicinity Map</vt:lpstr>
      <vt:lpstr>Background and Existing Conditions</vt:lpstr>
      <vt:lpstr>Zoning</vt:lpstr>
      <vt:lpstr>Drainage And Erosion</vt:lpstr>
      <vt:lpstr>Transportation</vt:lpstr>
      <vt:lpstr>Hazards</vt:lpstr>
      <vt:lpstr>Waivers</vt:lpstr>
      <vt:lpstr>Land Development Code Analysis</vt:lpstr>
      <vt:lpstr>Policy Plan Analysis</vt:lpstr>
      <vt:lpstr>Small Area Plan Analysis</vt:lpstr>
      <vt:lpstr>Water Master Plan Analysis</vt:lpstr>
      <vt:lpstr>Conditions of Approval</vt:lpstr>
      <vt:lpstr>Conditions of Approval</vt:lpstr>
      <vt:lpstr>Notations</vt:lpstr>
      <vt:lpstr>Posting</vt:lpstr>
      <vt:lpstr>Questions for Staff</vt:lpstr>
    </vt:vector>
  </TitlesOfParts>
  <Company>EPC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Boa-18-009 121 S Marland Boa</dc:title>
  <dc:creator>Len Kendall</dc:creator>
  <cp:lastModifiedBy>Lindsay Darden</cp:lastModifiedBy>
  <cp:revision>181</cp:revision>
  <cp:lastPrinted>2020-02-03T22:25:20Z</cp:lastPrinted>
  <dcterms:created xsi:type="dcterms:W3CDTF">2019-01-07T21:43:59Z</dcterms:created>
  <dcterms:modified xsi:type="dcterms:W3CDTF">2020-02-25T15:29:03Z</dcterms:modified>
</cp:coreProperties>
</file>