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59" r:id="rId6"/>
    <p:sldId id="260" r:id="rId7"/>
    <p:sldId id="273" r:id="rId8"/>
    <p:sldId id="261" r:id="rId9"/>
    <p:sldId id="262" r:id="rId10"/>
    <p:sldId id="263" r:id="rId11"/>
    <p:sldId id="265" r:id="rId12"/>
    <p:sldId id="264" r:id="rId13"/>
    <p:sldId id="268" r:id="rId14"/>
    <p:sldId id="270" r:id="rId15"/>
    <p:sldId id="272"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e Sevigny" initials="GS" lastIdx="1" clrIdx="0">
    <p:extLst>
      <p:ext uri="{19B8F6BF-5375-455C-9EA6-DF929625EA0E}">
        <p15:presenceInfo xmlns:p15="http://schemas.microsoft.com/office/powerpoint/2012/main" userId="S::GabeSevigny@elpasoco.com::4f03fef1-0a86-4a2a-bbed-b6e32e4c28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6A6507F-387B-4B39-AE58-E6CD7EA07AB7}" type="datetimeFigureOut">
              <a:rPr lang="en-US" smtClean="0"/>
              <a:t>2/24/2020</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47D8C34-701E-4307-BF2A-1CC440E5107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47D8C34-701E-4307-BF2A-1CC440E5107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7D8C34-701E-4307-BF2A-1CC440E5107F}"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6A6507F-387B-4B39-AE58-E6CD7EA07AB7}" type="datetimeFigureOut">
              <a:rPr lang="en-US" smtClean="0"/>
              <a:t>2/24/2020</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47D8C34-701E-4307-BF2A-1CC440E5107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7D8C34-701E-4307-BF2A-1CC440E5107F}"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7D8C34-701E-4307-BF2A-1CC440E5107F}"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7D8C34-701E-4307-BF2A-1CC440E5107F}"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7D8C34-701E-4307-BF2A-1CC440E5107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47D8C34-701E-4307-BF2A-1CC440E5107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6507F-387B-4B39-AE58-E6CD7EA07AB7}" type="datetimeFigureOut">
              <a:rPr lang="en-US" smtClean="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7D8C34-701E-4307-BF2A-1CC440E5107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6A6507F-387B-4B39-AE58-E6CD7EA07AB7}" type="datetimeFigureOut">
              <a:rPr lang="en-US" smtClean="0"/>
              <a:t>2/24/2020</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47D8C34-701E-4307-BF2A-1CC440E5107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ID-19-005</a:t>
            </a:r>
          </a:p>
          <a:p>
            <a:r>
              <a:rPr lang="en-US" dirty="0"/>
              <a:t>Gabe Sevigny</a:t>
            </a:r>
          </a:p>
          <a:p>
            <a:r>
              <a:rPr lang="en-US" dirty="0"/>
              <a:t>Daniel Torres</a:t>
            </a:r>
          </a:p>
        </p:txBody>
      </p:sp>
      <p:sp>
        <p:nvSpPr>
          <p:cNvPr id="2" name="Title 1"/>
          <p:cNvSpPr>
            <a:spLocks noGrp="1"/>
          </p:cNvSpPr>
          <p:nvPr>
            <p:ph type="title"/>
          </p:nvPr>
        </p:nvSpPr>
        <p:spPr>
          <a:xfrm>
            <a:off x="152400" y="2052960"/>
            <a:ext cx="6629400" cy="1828800"/>
          </a:xfrm>
        </p:spPr>
        <p:txBody>
          <a:bodyPr/>
          <a:lstStyle/>
          <a:p>
            <a:r>
              <a:rPr lang="en-US" dirty="0"/>
              <a:t>Falcon field metropolitan district</a:t>
            </a:r>
          </a:p>
        </p:txBody>
      </p:sp>
    </p:spTree>
    <p:extLst>
      <p:ext uri="{BB962C8B-B14F-4D97-AF65-F5344CB8AC3E}">
        <p14:creationId xmlns:p14="http://schemas.microsoft.com/office/powerpoint/2010/main" val="3321874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0"/>
            <a:ext cx="8839199" cy="4910329"/>
          </a:xfrm>
        </p:spPr>
        <p:txBody>
          <a:bodyPr>
            <a:normAutofit fontScale="92500"/>
          </a:bodyPr>
          <a:lstStyle/>
          <a:p>
            <a:r>
              <a:rPr lang="en-US" dirty="0"/>
              <a:t>30 Mills for debt service- improvements to be financed:</a:t>
            </a:r>
          </a:p>
          <a:p>
            <a:pPr lvl="1"/>
            <a:r>
              <a:rPr lang="en-US" dirty="0"/>
              <a:t>Water, streets, traffic and safety controls, parks and recreation, drainage, including storm water drainage, sanitary sewer, and related grading, and television relay and translation.</a:t>
            </a:r>
          </a:p>
          <a:p>
            <a:pPr lvl="1"/>
            <a:r>
              <a:rPr lang="en-US" dirty="0"/>
              <a:t>Anticipated </a:t>
            </a:r>
            <a:r>
              <a:rPr lang="en-US"/>
              <a:t>infrastructure cost </a:t>
            </a:r>
            <a:r>
              <a:rPr lang="en-US" dirty="0"/>
              <a:t>$13,110,000</a:t>
            </a:r>
          </a:p>
          <a:p>
            <a:r>
              <a:rPr lang="en-US" dirty="0"/>
              <a:t>5 Mills for operations and maintenance- proposed ongoing services:</a:t>
            </a:r>
          </a:p>
          <a:p>
            <a:pPr lvl="1"/>
            <a:r>
              <a:rPr lang="en-US" dirty="0"/>
              <a:t>Public Improvements not conveyed to the County, Woodman Hills Metro District, specifically storm drainage/detention ponds, and covenant control for the project and properties included within the District’s boundaries.</a:t>
            </a:r>
          </a:p>
          <a:p>
            <a:r>
              <a:rPr lang="en-US" dirty="0"/>
              <a:t>1 Mills for special purpose levy- </a:t>
            </a:r>
          </a:p>
          <a:p>
            <a:pPr lvl="1"/>
            <a:r>
              <a:rPr lang="en-US" dirty="0"/>
              <a:t>a special purpose levy that is anticipated to be remitted to Woodman Hills Metro District, to allocate towards its Park and Recreation Fund.</a:t>
            </a:r>
          </a:p>
          <a:p>
            <a:endParaRPr lang="en-US" dirty="0"/>
          </a:p>
          <a:p>
            <a:r>
              <a:rPr lang="en-US" dirty="0"/>
              <a:t>Maximum combined 36 Mills</a:t>
            </a:r>
          </a:p>
          <a:p>
            <a:r>
              <a:rPr lang="en-US" dirty="0"/>
              <a:t>$20 million authorized debt</a:t>
            </a:r>
          </a:p>
        </p:txBody>
      </p:sp>
      <p:sp>
        <p:nvSpPr>
          <p:cNvPr id="3" name="Title 2"/>
          <p:cNvSpPr>
            <a:spLocks noGrp="1"/>
          </p:cNvSpPr>
          <p:nvPr>
            <p:ph type="title"/>
          </p:nvPr>
        </p:nvSpPr>
        <p:spPr/>
        <p:txBody>
          <a:bodyPr/>
          <a:lstStyle/>
          <a:p>
            <a:r>
              <a:rPr lang="en-US" dirty="0"/>
              <a:t>Mill Levy and bonding</a:t>
            </a:r>
          </a:p>
        </p:txBody>
      </p:sp>
    </p:spTree>
    <p:extLst>
      <p:ext uri="{BB962C8B-B14F-4D97-AF65-F5344CB8AC3E}">
        <p14:creationId xmlns:p14="http://schemas.microsoft.com/office/powerpoint/2010/main" val="2411804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El Paso County					7.222</a:t>
            </a:r>
          </a:p>
          <a:p>
            <a:r>
              <a:rPr lang="en-US" dirty="0"/>
              <a:t>El Paso County Road and Bridge			0.330</a:t>
            </a:r>
          </a:p>
          <a:p>
            <a:r>
              <a:rPr lang="en-US" dirty="0">
                <a:solidFill>
                  <a:schemeClr val="tx1">
                    <a:lumMod val="75000"/>
                    <a:lumOff val="25000"/>
                  </a:schemeClr>
                </a:solidFill>
              </a:rPr>
              <a:t>School District No. 49				43.189</a:t>
            </a:r>
          </a:p>
          <a:p>
            <a:r>
              <a:rPr lang="en-US" dirty="0"/>
              <a:t>Pikes Peak Library District				3.731	</a:t>
            </a:r>
          </a:p>
          <a:p>
            <a:r>
              <a:rPr lang="en-US" dirty="0"/>
              <a:t>Falcon Fire Protection District			14.886</a:t>
            </a:r>
          </a:p>
          <a:p>
            <a:r>
              <a:rPr lang="en-US" u="sng" dirty="0"/>
              <a:t>Upper Black Squirrel Creek Ground Water	1.029</a:t>
            </a:r>
          </a:p>
          <a:p>
            <a:pPr marL="45720" indent="0">
              <a:buNone/>
            </a:pPr>
            <a:r>
              <a:rPr lang="en-US" dirty="0"/>
              <a:t>TOTAL:							70.387</a:t>
            </a:r>
          </a:p>
          <a:p>
            <a:pPr marL="45720" indent="0">
              <a:buNone/>
            </a:pPr>
            <a:endParaRPr lang="en-US" dirty="0"/>
          </a:p>
          <a:p>
            <a:pPr marL="45720" indent="0">
              <a:buNone/>
            </a:pPr>
            <a:endParaRPr lang="en-US" dirty="0"/>
          </a:p>
          <a:p>
            <a:pPr marL="45720" indent="0">
              <a:buNone/>
            </a:pPr>
            <a:r>
              <a:rPr lang="en-US" u="sng" dirty="0"/>
              <a:t>PROPOSED NEW DISTRICT TOTAL:			106.387</a:t>
            </a:r>
          </a:p>
          <a:p>
            <a:pPr marL="45720" indent="0">
              <a:buNone/>
            </a:pPr>
            <a:endParaRPr lang="en-US" u="sng" dirty="0"/>
          </a:p>
          <a:p>
            <a:pPr marL="45720" indent="0">
              <a:buNone/>
            </a:pPr>
            <a:r>
              <a:rPr lang="en-US" dirty="0"/>
              <a:t>*The current assessed rate of 7.15 is a residential rate, if the zoning is approved, and the lots are developed, a new assessment of 29.00 can be assessed to each individual lot. This will be a drastic change in the taxes assessed against each property. </a:t>
            </a:r>
          </a:p>
          <a:p>
            <a:pPr marL="45720" indent="0">
              <a:buNone/>
            </a:pPr>
            <a:endParaRPr lang="en-US" u="sng" dirty="0"/>
          </a:p>
        </p:txBody>
      </p:sp>
      <p:sp>
        <p:nvSpPr>
          <p:cNvPr id="3" name="Title 2"/>
          <p:cNvSpPr>
            <a:spLocks noGrp="1"/>
          </p:cNvSpPr>
          <p:nvPr>
            <p:ph type="title"/>
          </p:nvPr>
        </p:nvSpPr>
        <p:spPr/>
        <p:txBody>
          <a:bodyPr/>
          <a:lstStyle/>
          <a:p>
            <a:r>
              <a:rPr lang="en-US" dirty="0"/>
              <a:t>Existing Mill Levies 2019</a:t>
            </a:r>
          </a:p>
        </p:txBody>
      </p:sp>
    </p:spTree>
    <p:extLst>
      <p:ext uri="{BB962C8B-B14F-4D97-AF65-F5344CB8AC3E}">
        <p14:creationId xmlns:p14="http://schemas.microsoft.com/office/powerpoint/2010/main" val="3239570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Standard Disclosure will be required</a:t>
            </a:r>
          </a:p>
          <a:p>
            <a:pPr lvl="1"/>
            <a:r>
              <a:rPr lang="en-US" altLang="en-US" dirty="0"/>
              <a:t>Exhibit to service plan</a:t>
            </a:r>
          </a:p>
          <a:p>
            <a:pPr lvl="1"/>
            <a:r>
              <a:rPr lang="en-US" altLang="en-US" dirty="0"/>
              <a:t>Will be required with subsequent plats</a:t>
            </a:r>
          </a:p>
          <a:p>
            <a:pPr lvl="1"/>
            <a:r>
              <a:rPr lang="en-US" altLang="en-US" dirty="0"/>
              <a:t>Updates required annually thereafter</a:t>
            </a:r>
          </a:p>
          <a:p>
            <a:pPr lvl="2"/>
            <a:r>
              <a:rPr lang="en-US" altLang="en-US" dirty="0"/>
              <a:t>To be posted on County web site</a:t>
            </a:r>
          </a:p>
          <a:p>
            <a:endParaRPr lang="en-US" dirty="0"/>
          </a:p>
        </p:txBody>
      </p:sp>
      <p:sp>
        <p:nvSpPr>
          <p:cNvPr id="3" name="Title 2"/>
          <p:cNvSpPr>
            <a:spLocks noGrp="1"/>
          </p:cNvSpPr>
          <p:nvPr>
            <p:ph type="title"/>
          </p:nvPr>
        </p:nvSpPr>
        <p:spPr/>
        <p:txBody>
          <a:bodyPr/>
          <a:lstStyle/>
          <a:p>
            <a:r>
              <a:rPr lang="en-US" dirty="0"/>
              <a:t>Disclosure </a:t>
            </a:r>
          </a:p>
        </p:txBody>
      </p:sp>
    </p:spTree>
    <p:extLst>
      <p:ext uri="{BB962C8B-B14F-4D97-AF65-F5344CB8AC3E}">
        <p14:creationId xmlns:p14="http://schemas.microsoft.com/office/powerpoint/2010/main" val="1265178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There presently is no need for the district. The subject parcels require approval of the above applications prior to any development.  If approvals are secured, then such development and the provision of ongoing maintenance of the associated utilities would establish sufficient need for the proposed District. Condition 10 prevents the proposed District from imposing any debt until such approvals have been obtained.  </a:t>
            </a:r>
          </a:p>
          <a:p>
            <a:pPr marL="45720" indent="0">
              <a:buNone/>
            </a:pPr>
            <a:r>
              <a:rPr lang="en-US" dirty="0"/>
              <a:t> </a:t>
            </a:r>
          </a:p>
          <a:p>
            <a:r>
              <a:rPr lang="en-US" dirty="0"/>
              <a:t>Adequate Service is Not or Will Not be Available Through Other Sources</a:t>
            </a:r>
          </a:p>
          <a:p>
            <a:pPr lvl="1"/>
            <a:r>
              <a:rPr lang="en-US" dirty="0"/>
              <a:t>Water/Wastewater by Woodmen Metropolitan District</a:t>
            </a:r>
          </a:p>
          <a:p>
            <a:pPr lvl="1"/>
            <a:r>
              <a:rPr lang="en-US" dirty="0"/>
              <a:t>Infrastructure to be maintained by EPC</a:t>
            </a:r>
          </a:p>
          <a:p>
            <a:pPr lvl="2"/>
            <a:r>
              <a:rPr lang="en-US" dirty="0"/>
              <a:t>Exception: detention ponds/open space</a:t>
            </a:r>
          </a:p>
          <a:p>
            <a:pPr lvl="2"/>
            <a:endParaRPr lang="en-US" dirty="0"/>
          </a:p>
          <a:p>
            <a:pPr marL="45720" indent="0">
              <a:buNone/>
            </a:pPr>
            <a:r>
              <a:rPr lang="en-US" dirty="0"/>
              <a:t>Potential Rational for District </a:t>
            </a:r>
          </a:p>
          <a:p>
            <a:r>
              <a:rPr lang="en-US" dirty="0"/>
              <a:t>Ability to secure upfront financing to construct infrastructure</a:t>
            </a:r>
          </a:p>
          <a:p>
            <a:r>
              <a:rPr lang="en-US" dirty="0"/>
              <a:t>The applicant is assuming that full build-out will capitalize on the growing need of retail shopping and restaurants in this area of the County.  If their assumptions are incorrect and the additional need for commercial development in this area of the County does not develop, the ability of the District to service the issued debt could be compromised.</a:t>
            </a:r>
          </a:p>
        </p:txBody>
      </p:sp>
      <p:sp>
        <p:nvSpPr>
          <p:cNvPr id="3" name="Title 2"/>
          <p:cNvSpPr>
            <a:spLocks noGrp="1"/>
          </p:cNvSpPr>
          <p:nvPr>
            <p:ph type="title"/>
          </p:nvPr>
        </p:nvSpPr>
        <p:spPr/>
        <p:txBody>
          <a:bodyPr/>
          <a:lstStyle/>
          <a:p>
            <a:r>
              <a:rPr lang="en-US" dirty="0"/>
              <a:t>Staff Analysis and Issues</a:t>
            </a:r>
          </a:p>
        </p:txBody>
      </p:sp>
    </p:spTree>
    <p:extLst>
      <p:ext uri="{BB962C8B-B14F-4D97-AF65-F5344CB8AC3E}">
        <p14:creationId xmlns:p14="http://schemas.microsoft.com/office/powerpoint/2010/main" val="1679656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Standard Conditions along with 2 additional conditions </a:t>
            </a:r>
          </a:p>
          <a:p>
            <a:pPr lvl="1"/>
            <a:r>
              <a:rPr lang="en-US" dirty="0"/>
              <a:t>10. The District shall not be authorized to issue debt until and unless approval of a rezoning, preliminary plan, and final plat have been obtained and unless such approvals are consistent with the assumed land uses and densities identified within the service plan and are consistent with the associated financial plan.</a:t>
            </a:r>
          </a:p>
          <a:p>
            <a:pPr lvl="1"/>
            <a:r>
              <a:rPr lang="en-US" dirty="0"/>
              <a:t>11. Any future proposed development of the subject parcels will require approval of a preliminary plan and final plat(s), and the final plat(s) must be recorded prior to land disturbance, unless approval a pre-development site grading request is granted by the Board of County Commissioners at the preliminary plan stage. </a:t>
            </a:r>
          </a:p>
          <a:p>
            <a:pPr lvl="1"/>
            <a:endParaRPr lang="en-US" dirty="0"/>
          </a:p>
          <a:p>
            <a:pPr lvl="1"/>
            <a:endParaRPr lang="en-US" dirty="0"/>
          </a:p>
          <a:p>
            <a:endParaRPr lang="en-US" dirty="0"/>
          </a:p>
          <a:p>
            <a:endParaRPr lang="en-US" dirty="0"/>
          </a:p>
        </p:txBody>
      </p:sp>
      <p:sp>
        <p:nvSpPr>
          <p:cNvPr id="3" name="Title 2"/>
          <p:cNvSpPr>
            <a:spLocks noGrp="1"/>
          </p:cNvSpPr>
          <p:nvPr>
            <p:ph type="title"/>
          </p:nvPr>
        </p:nvSpPr>
        <p:spPr/>
        <p:txBody>
          <a:bodyPr/>
          <a:lstStyle/>
          <a:p>
            <a:r>
              <a:rPr lang="en-US" dirty="0"/>
              <a:t>Recommended Conditions and Notations</a:t>
            </a:r>
          </a:p>
        </p:txBody>
      </p:sp>
    </p:spTree>
    <p:extLst>
      <p:ext uri="{BB962C8B-B14F-4D97-AF65-F5344CB8AC3E}">
        <p14:creationId xmlns:p14="http://schemas.microsoft.com/office/powerpoint/2010/main" val="3221341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Based on the data provided by the developer, the effect on EPC specific ownership tax revenues would be:</a:t>
            </a:r>
          </a:p>
          <a:p>
            <a:pPr lvl="1"/>
            <a:r>
              <a:rPr lang="en-US" dirty="0"/>
              <a:t>Start with an estimated reduction of $90 in year 2024, growing to a reduction of $1,220 in 2027, and staying at that amount in perpetuity until the metro district closed (2053, according to financial projections).  </a:t>
            </a:r>
          </a:p>
          <a:p>
            <a:pPr lvl="1"/>
            <a:r>
              <a:rPr lang="en-US" dirty="0"/>
              <a:t>This would be more than offset by increased property tax collections based on the increased market/assessed valuations provided by the development.</a:t>
            </a:r>
          </a:p>
          <a:p>
            <a:pPr marL="45720" indent="0">
              <a:buNone/>
            </a:pPr>
            <a:r>
              <a:rPr lang="en-US" dirty="0"/>
              <a:t>* Information provided by Nikki Simmons</a:t>
            </a:r>
          </a:p>
        </p:txBody>
      </p:sp>
      <p:sp>
        <p:nvSpPr>
          <p:cNvPr id="3" name="Title 2"/>
          <p:cNvSpPr>
            <a:spLocks noGrp="1"/>
          </p:cNvSpPr>
          <p:nvPr>
            <p:ph type="title"/>
          </p:nvPr>
        </p:nvSpPr>
        <p:spPr/>
        <p:txBody>
          <a:bodyPr/>
          <a:lstStyle/>
          <a:p>
            <a:r>
              <a:rPr lang="en-US" dirty="0"/>
              <a:t>Finance Department analysis</a:t>
            </a:r>
          </a:p>
        </p:txBody>
      </p:sp>
    </p:spTree>
    <p:extLst>
      <p:ext uri="{BB962C8B-B14F-4D97-AF65-F5344CB8AC3E}">
        <p14:creationId xmlns:p14="http://schemas.microsoft.com/office/powerpoint/2010/main" val="3861707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24708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rmAutofit lnSpcReduction="10000"/>
          </a:bodyPr>
          <a:lstStyle/>
          <a:p>
            <a:pPr marL="45720" indent="0">
              <a:buNone/>
            </a:pPr>
            <a:r>
              <a:rPr lang="en-US" dirty="0"/>
              <a:t>The BoCC shall disapprove the draft service plan unless evidence satisfactory to it of each of the following is presented or, in the BoCC </a:t>
            </a:r>
            <a:r>
              <a:rPr lang="en-US" baseline="30000" dirty="0"/>
              <a:t>' </a:t>
            </a:r>
            <a:r>
              <a:rPr lang="en-US" dirty="0"/>
              <a:t>s discretion, the BoCC conditionally approves the draft service plan to cause compliance with these criteria (C.R.S. § 32-1-203(2)): </a:t>
            </a:r>
          </a:p>
          <a:p>
            <a:r>
              <a:rPr lang="en-US" dirty="0"/>
              <a:t>There is sufficient existing and projected need for organized service in the area to be served by the proposed special district; </a:t>
            </a:r>
          </a:p>
          <a:p>
            <a:r>
              <a:rPr lang="en-US" dirty="0"/>
              <a:t>The existing service in the area to be served by the proposed special district is inadequate for present and projected needs; </a:t>
            </a:r>
          </a:p>
          <a:p>
            <a:r>
              <a:rPr lang="en-US" dirty="0"/>
              <a:t>The proposed special district is capable of providing economical and sufficient service to the area within its proposed boundaries; </a:t>
            </a:r>
          </a:p>
          <a:p>
            <a:r>
              <a:rPr lang="en-US" dirty="0"/>
              <a:t>The area to be included in the proposed special district has, or will have, the financial ability to discharge the proposed indebtedness on a reasonable basis. </a:t>
            </a:r>
          </a:p>
          <a:p>
            <a:endParaRPr lang="en-US" dirty="0"/>
          </a:p>
        </p:txBody>
      </p:sp>
      <p:sp>
        <p:nvSpPr>
          <p:cNvPr id="2" name="Title 1"/>
          <p:cNvSpPr>
            <a:spLocks noGrp="1"/>
          </p:cNvSpPr>
          <p:nvPr>
            <p:ph type="title"/>
          </p:nvPr>
        </p:nvSpPr>
        <p:spPr/>
        <p:txBody>
          <a:bodyPr/>
          <a:lstStyle/>
          <a:p>
            <a:r>
              <a:rPr lang="en-US" dirty="0"/>
              <a:t>Mandatory Criteria for Disapproval</a:t>
            </a:r>
          </a:p>
        </p:txBody>
      </p:sp>
    </p:spTree>
    <p:extLst>
      <p:ext uri="{BB962C8B-B14F-4D97-AF65-F5344CB8AC3E}">
        <p14:creationId xmlns:p14="http://schemas.microsoft.com/office/powerpoint/2010/main" val="1761458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29"/>
          </a:xfrm>
        </p:spPr>
        <p:txBody>
          <a:bodyPr>
            <a:normAutofit fontScale="92500" lnSpcReduction="20000"/>
          </a:bodyPr>
          <a:lstStyle/>
          <a:p>
            <a:pPr marL="45720" indent="0">
              <a:buNone/>
            </a:pPr>
            <a:r>
              <a:rPr lang="en-US" dirty="0"/>
              <a:t>The BoCC may disapprove the draft service plan if evidence of the following, at the BoCC </a:t>
            </a:r>
            <a:r>
              <a:rPr lang="en-US" baseline="30000" dirty="0"/>
              <a:t>' </a:t>
            </a:r>
            <a:r>
              <a:rPr lang="en-US" dirty="0"/>
              <a:t>s discretion, is not presented (C.R.S. § 32-1-203(2.5)): </a:t>
            </a:r>
          </a:p>
          <a:p>
            <a:r>
              <a:rPr lang="en-US" dirty="0"/>
              <a:t>Adequate service is not, or will not be, available to the area through the County or other existing municipal or quasi-municipal corporations, including existing special districts, within a reasonable time and on a comparable basis; </a:t>
            </a:r>
          </a:p>
          <a:p>
            <a:r>
              <a:rPr lang="en-US" dirty="0"/>
              <a:t>The facility and service standards of the proposed special district are compatible with the facility and service standards of each County within which the proposed special district is to be located and each municipality which is an interested party as defined in C.R.S. § 32-1-204 and this Code; </a:t>
            </a:r>
          </a:p>
          <a:p>
            <a:r>
              <a:rPr lang="en-US" dirty="0"/>
              <a:t>The proposal is in substantial compliance with the El Paso County Master Plan; </a:t>
            </a:r>
          </a:p>
          <a:p>
            <a:r>
              <a:rPr lang="en-US" dirty="0"/>
              <a:t>The proposal is in compliance with any duly adopted County regional, or State long-range water quality management plan for the area; or </a:t>
            </a:r>
          </a:p>
          <a:p>
            <a:r>
              <a:rPr lang="en-US" dirty="0"/>
              <a:t>The creation of the proposed special district will be in the best interests of the area proposed to be served. </a:t>
            </a:r>
          </a:p>
          <a:p>
            <a:endParaRPr lang="en-US" dirty="0"/>
          </a:p>
        </p:txBody>
      </p:sp>
      <p:sp>
        <p:nvSpPr>
          <p:cNvPr id="3" name="Title 2"/>
          <p:cNvSpPr>
            <a:spLocks noGrp="1"/>
          </p:cNvSpPr>
          <p:nvPr>
            <p:ph type="title"/>
          </p:nvPr>
        </p:nvSpPr>
        <p:spPr/>
        <p:txBody>
          <a:bodyPr/>
          <a:lstStyle/>
          <a:p>
            <a:r>
              <a:rPr lang="en-US" dirty="0"/>
              <a:t>Discretionary Criteria for Disapproval</a:t>
            </a:r>
          </a:p>
        </p:txBody>
      </p:sp>
    </p:spTree>
    <p:extLst>
      <p:ext uri="{BB962C8B-B14F-4D97-AF65-F5344CB8AC3E}">
        <p14:creationId xmlns:p14="http://schemas.microsoft.com/office/powerpoint/2010/main" val="210426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Applicant: Falcon Field, LLC</a:t>
            </a:r>
          </a:p>
          <a:p>
            <a:r>
              <a:rPr lang="en-US" dirty="0"/>
              <a:t>Representative: White Bear </a:t>
            </a:r>
            <a:r>
              <a:rPr lang="en-US" dirty="0" err="1"/>
              <a:t>Ankele</a:t>
            </a:r>
            <a:r>
              <a:rPr lang="en-US" dirty="0"/>
              <a:t> Tanaka &amp; Waldron, P.C.</a:t>
            </a:r>
          </a:p>
        </p:txBody>
      </p:sp>
      <p:sp>
        <p:nvSpPr>
          <p:cNvPr id="3" name="Title 2"/>
          <p:cNvSpPr>
            <a:spLocks noGrp="1"/>
          </p:cNvSpPr>
          <p:nvPr>
            <p:ph type="title"/>
          </p:nvPr>
        </p:nvSpPr>
        <p:spPr/>
        <p:txBody>
          <a:bodyPr/>
          <a:lstStyle/>
          <a:p>
            <a:r>
              <a:rPr lang="en-US" dirty="0"/>
              <a:t>Applicant </a:t>
            </a:r>
          </a:p>
        </p:txBody>
      </p:sp>
    </p:spTree>
    <p:extLst>
      <p:ext uri="{BB962C8B-B14F-4D97-AF65-F5344CB8AC3E}">
        <p14:creationId xmlns:p14="http://schemas.microsoft.com/office/powerpoint/2010/main" val="2489036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Standard staff report template</a:t>
            </a:r>
          </a:p>
          <a:p>
            <a:r>
              <a:rPr lang="en-US" altLang="en-US" dirty="0"/>
              <a:t>June 25, 2007 County Special District Policies attached</a:t>
            </a:r>
          </a:p>
          <a:p>
            <a:r>
              <a:rPr lang="en-US" altLang="en-US" dirty="0"/>
              <a:t>Complete Service Plan provided as supplemental attachment</a:t>
            </a:r>
          </a:p>
          <a:p>
            <a:r>
              <a:rPr lang="en-US" altLang="en-US" dirty="0"/>
              <a:t>Plan follows Model Service Plan as adopted by BoCC on 6/25/2007</a:t>
            </a:r>
          </a:p>
          <a:p>
            <a:endParaRPr lang="en-US" dirty="0"/>
          </a:p>
        </p:txBody>
      </p:sp>
      <p:sp>
        <p:nvSpPr>
          <p:cNvPr id="3" name="Title 2"/>
          <p:cNvSpPr>
            <a:spLocks noGrp="1"/>
          </p:cNvSpPr>
          <p:nvPr>
            <p:ph type="title"/>
          </p:nvPr>
        </p:nvSpPr>
        <p:spPr/>
        <p:txBody>
          <a:bodyPr/>
          <a:lstStyle/>
          <a:p>
            <a:r>
              <a:rPr lang="en-US" dirty="0"/>
              <a:t>Staff Report </a:t>
            </a:r>
          </a:p>
        </p:txBody>
      </p:sp>
    </p:spTree>
    <p:extLst>
      <p:ext uri="{BB962C8B-B14F-4D97-AF65-F5344CB8AC3E}">
        <p14:creationId xmlns:p14="http://schemas.microsoft.com/office/powerpoint/2010/main" val="1186023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Vicinity</a:t>
            </a:r>
          </a:p>
        </p:txBody>
      </p:sp>
      <p:pic>
        <p:nvPicPr>
          <p:cNvPr id="6" name="Content Placeholder 5">
            <a:extLst>
              <a:ext uri="{FF2B5EF4-FFF2-40B4-BE49-F238E27FC236}">
                <a16:creationId xmlns:a16="http://schemas.microsoft.com/office/drawing/2014/main" id="{E269DFBA-32F9-441E-B105-9010A8864D3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14600" y="1676400"/>
            <a:ext cx="3886200" cy="5029201"/>
          </a:xfrm>
          <a:ln w="28575">
            <a:solidFill>
              <a:schemeClr val="tx1"/>
            </a:solidFill>
          </a:ln>
        </p:spPr>
      </p:pic>
    </p:spTree>
    <p:extLst>
      <p:ext uri="{BB962C8B-B14F-4D97-AF65-F5344CB8AC3E}">
        <p14:creationId xmlns:p14="http://schemas.microsoft.com/office/powerpoint/2010/main" val="309057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Background</a:t>
            </a:r>
          </a:p>
        </p:txBody>
      </p:sp>
      <p:sp>
        <p:nvSpPr>
          <p:cNvPr id="4" name="Content Placeholder 3">
            <a:extLst>
              <a:ext uri="{FF2B5EF4-FFF2-40B4-BE49-F238E27FC236}">
                <a16:creationId xmlns:a16="http://schemas.microsoft.com/office/drawing/2014/main" id="{949C985C-8A37-4E94-9990-4F12A2738F50}"/>
              </a:ext>
            </a:extLst>
          </p:cNvPr>
          <p:cNvSpPr>
            <a:spLocks noGrp="1"/>
          </p:cNvSpPr>
          <p:nvPr>
            <p:ph idx="1"/>
          </p:nvPr>
        </p:nvSpPr>
        <p:spPr/>
        <p:txBody>
          <a:bodyPr>
            <a:normAutofit fontScale="85000" lnSpcReduction="20000"/>
          </a:bodyPr>
          <a:lstStyle/>
          <a:p>
            <a:r>
              <a:rPr lang="en-US" dirty="0"/>
              <a:t> The current configuration of the two parcels was created April 3, 2006, which is after the modern subdivision regulations went into effect on July 17, 1972, making these parcels the result of an illegal subdivision of land. </a:t>
            </a:r>
          </a:p>
          <a:p>
            <a:pPr lvl="1"/>
            <a:r>
              <a:rPr lang="en-US" dirty="0"/>
              <a:t>A condition has been added that approval of a preliminary plan and a final plat, and recording of the final plat is required prior to land disturbance, unless approval of a pre-development site grading request is granted by the BoCC at preliminary plan stage.</a:t>
            </a:r>
          </a:p>
          <a:p>
            <a:pPr lvl="1"/>
            <a:r>
              <a:rPr lang="en-US" dirty="0"/>
              <a:t>A condition has been added to prevent the issuance of debt until the preliminary plan and final plat have been approved. </a:t>
            </a:r>
          </a:p>
          <a:p>
            <a:r>
              <a:rPr lang="en-US" dirty="0"/>
              <a:t>Current zoning is RR-5, there is a concurrent request for a map amendment to CR, however, approval has not be received. </a:t>
            </a:r>
          </a:p>
          <a:p>
            <a:pPr lvl="1"/>
            <a:r>
              <a:rPr lang="en-US" dirty="0"/>
              <a:t>A condition has been added to prevent the issuance of debt until the map amendment has been approved.</a:t>
            </a:r>
          </a:p>
          <a:p>
            <a:pPr lvl="1"/>
            <a:r>
              <a:rPr lang="en-US" dirty="0"/>
              <a:t>The County Attorney has also advised the applicant of a condition added in the proposed service plan that prevents issuance of debt until zoning is completed. This action has been completed with the updated service plan. </a:t>
            </a:r>
          </a:p>
          <a:p>
            <a:r>
              <a:rPr lang="en-US" dirty="0"/>
              <a:t>The intent of the development is for 1 big box store and 12 individual pad sites that if approved would have commercial uses. </a:t>
            </a:r>
          </a:p>
        </p:txBody>
      </p:sp>
    </p:spTree>
    <p:extLst>
      <p:ext uri="{BB962C8B-B14F-4D97-AF65-F5344CB8AC3E}">
        <p14:creationId xmlns:p14="http://schemas.microsoft.com/office/powerpoint/2010/main" val="267862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534401" cy="4407408"/>
          </a:xfrm>
        </p:spPr>
        <p:txBody>
          <a:bodyPr/>
          <a:lstStyle/>
          <a:p>
            <a:r>
              <a:rPr lang="en-US" dirty="0"/>
              <a:t>Roadway infrastructure (construction)</a:t>
            </a:r>
          </a:p>
          <a:p>
            <a:r>
              <a:rPr lang="en-US" dirty="0"/>
              <a:t>Drainage facilities (construction, maintenance, ownership)</a:t>
            </a:r>
          </a:p>
          <a:p>
            <a:r>
              <a:rPr lang="en-US" dirty="0"/>
              <a:t>Recreation facilities (construction, maintenance, ownership)</a:t>
            </a:r>
          </a:p>
          <a:p>
            <a:r>
              <a:rPr lang="en-US" dirty="0"/>
              <a:t>Covenant enforcement </a:t>
            </a:r>
          </a:p>
          <a:p>
            <a:r>
              <a:rPr lang="en-US" dirty="0"/>
              <a:t>Mosquito control</a:t>
            </a:r>
          </a:p>
          <a:p>
            <a:r>
              <a:rPr lang="en-US" dirty="0"/>
              <a:t>Water and Wastewater (construction/extension only, service and maintenance by Woodmen Hills Metro District)</a:t>
            </a:r>
          </a:p>
          <a:p>
            <a:r>
              <a:rPr lang="en-US" dirty="0"/>
              <a:t>Security Services</a:t>
            </a:r>
          </a:p>
          <a:p>
            <a:r>
              <a:rPr lang="en-US" dirty="0"/>
              <a:t>Television Relay and translation facilities (construction, maintenance)</a:t>
            </a:r>
          </a:p>
        </p:txBody>
      </p:sp>
      <p:sp>
        <p:nvSpPr>
          <p:cNvPr id="3" name="Title 2"/>
          <p:cNvSpPr>
            <a:spLocks noGrp="1"/>
          </p:cNvSpPr>
          <p:nvPr>
            <p:ph type="title"/>
          </p:nvPr>
        </p:nvSpPr>
        <p:spPr/>
        <p:txBody>
          <a:bodyPr/>
          <a:lstStyle/>
          <a:p>
            <a:r>
              <a:rPr lang="en-US" dirty="0"/>
              <a:t>Purposes of the districts</a:t>
            </a:r>
          </a:p>
        </p:txBody>
      </p:sp>
    </p:spTree>
    <p:extLst>
      <p:ext uri="{BB962C8B-B14F-4D97-AF65-F5344CB8AC3E}">
        <p14:creationId xmlns:p14="http://schemas.microsoft.com/office/powerpoint/2010/main" val="172027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Service area is 57.67 Acres and in current configuration is comprised of:</a:t>
            </a:r>
          </a:p>
          <a:p>
            <a:pPr lvl="1"/>
            <a:r>
              <a:rPr lang="en-US" dirty="0"/>
              <a:t>2 Residential Lots</a:t>
            </a:r>
          </a:p>
          <a:p>
            <a:pPr lvl="1"/>
            <a:r>
              <a:rPr lang="en-US" dirty="0"/>
              <a:t>There is an application for a proposed CR zoning district, unless the zoning is approved and any future preliminary plan and final plat is approved, and the final plat recorded, there is no need for the formation of the district. </a:t>
            </a:r>
          </a:p>
        </p:txBody>
      </p:sp>
      <p:sp>
        <p:nvSpPr>
          <p:cNvPr id="3" name="Title 2"/>
          <p:cNvSpPr>
            <a:spLocks noGrp="1"/>
          </p:cNvSpPr>
          <p:nvPr>
            <p:ph type="title"/>
          </p:nvPr>
        </p:nvSpPr>
        <p:spPr/>
        <p:txBody>
          <a:bodyPr/>
          <a:lstStyle/>
          <a:p>
            <a:r>
              <a:rPr lang="en-US" dirty="0"/>
              <a:t>Service area</a:t>
            </a:r>
          </a:p>
        </p:txBody>
      </p:sp>
    </p:spTree>
    <p:extLst>
      <p:ext uri="{BB962C8B-B14F-4D97-AF65-F5344CB8AC3E}">
        <p14:creationId xmlns:p14="http://schemas.microsoft.com/office/powerpoint/2010/main" val="8307738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5846</TotalTime>
  <Words>1179</Words>
  <Application>Microsoft Office PowerPoint</Application>
  <PresentationFormat>On-screen Show (4:3)</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Franklin Gothic Medium</vt:lpstr>
      <vt:lpstr>Wingdings</vt:lpstr>
      <vt:lpstr>Wingdings 2</vt:lpstr>
      <vt:lpstr>Grid</vt:lpstr>
      <vt:lpstr>Falcon field metropolitan district</vt:lpstr>
      <vt:lpstr>Mandatory Criteria for Disapproval</vt:lpstr>
      <vt:lpstr>Discretionary Criteria for Disapproval</vt:lpstr>
      <vt:lpstr>Applicant </vt:lpstr>
      <vt:lpstr>Staff Report </vt:lpstr>
      <vt:lpstr>Vicinity</vt:lpstr>
      <vt:lpstr>Background</vt:lpstr>
      <vt:lpstr>Purposes of the districts</vt:lpstr>
      <vt:lpstr>Service area</vt:lpstr>
      <vt:lpstr>Mill Levy and bonding</vt:lpstr>
      <vt:lpstr>Existing Mill Levies 2019</vt:lpstr>
      <vt:lpstr>Disclosure </vt:lpstr>
      <vt:lpstr>Staff Analysis and Issues</vt:lpstr>
      <vt:lpstr>Recommended Conditions and Notations</vt:lpstr>
      <vt:lpstr>Finance Department analysis</vt:lpstr>
      <vt:lpstr>Questions?</vt:lpstr>
    </vt:vector>
  </TitlesOfParts>
  <Company>El Paso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Ruiz</dc:creator>
  <cp:lastModifiedBy>Gabe Sevigny</cp:lastModifiedBy>
  <cp:revision>57</cp:revision>
  <dcterms:created xsi:type="dcterms:W3CDTF">2019-07-01T14:21:28Z</dcterms:created>
  <dcterms:modified xsi:type="dcterms:W3CDTF">2020-02-24T18:10:55Z</dcterms:modified>
</cp:coreProperties>
</file>