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9" r:id="rId3"/>
    <p:sldId id="273" r:id="rId4"/>
    <p:sldId id="274" r:id="rId5"/>
    <p:sldId id="275" r:id="rId6"/>
    <p:sldId id="276" r:id="rId7"/>
    <p:sldId id="277" r:id="rId8"/>
    <p:sldId id="278" r:id="rId9"/>
    <p:sldId id="280" r:id="rId10"/>
    <p:sldId id="257" r:id="rId11"/>
    <p:sldId id="259" r:id="rId12"/>
    <p:sldId id="261" r:id="rId13"/>
    <p:sldId id="260" r:id="rId14"/>
    <p:sldId id="258" r:id="rId15"/>
    <p:sldId id="264" r:id="rId16"/>
    <p:sldId id="263" r:id="rId17"/>
    <p:sldId id="262" r:id="rId18"/>
    <p:sldId id="265" r:id="rId19"/>
    <p:sldId id="266" r:id="rId20"/>
    <p:sldId id="267" r:id="rId21"/>
    <p:sldId id="268" r:id="rId22"/>
    <p:sldId id="269" r:id="rId23"/>
    <p:sldId id="271" r:id="rId24"/>
    <p:sldId id="272" r:id="rId25"/>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6699"/>
    <a:srgbClr val="00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4" d="100"/>
          <a:sy n="144" d="100"/>
        </p:scale>
        <p:origin x="68" y="-12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3A87B-E1A2-4610-A347-8C19F9ABB9C5}"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C91FE35A-0495-48A1-988B-6A81C37DDCA0}">
      <dgm:prSet/>
      <dgm:spPr/>
      <dgm:t>
        <a:bodyPr/>
        <a:lstStyle/>
        <a:p>
          <a:r>
            <a:rPr lang="en-US" baseline="0" dirty="0"/>
            <a:t>Owner: Walden Holdings I LLC</a:t>
          </a:r>
          <a:endParaRPr lang="en-US" dirty="0"/>
        </a:p>
      </dgm:t>
    </dgm:pt>
    <dgm:pt modelId="{94991BDF-BBB9-462E-8C26-434A9760AD87}" type="parTrans" cxnId="{6AAAD3A1-8596-4DBD-A127-EA7FB7E60B23}">
      <dgm:prSet/>
      <dgm:spPr/>
      <dgm:t>
        <a:bodyPr/>
        <a:lstStyle/>
        <a:p>
          <a:endParaRPr lang="en-US"/>
        </a:p>
      </dgm:t>
    </dgm:pt>
    <dgm:pt modelId="{B3D01282-5215-4D85-A58E-63072C09624F}" type="sibTrans" cxnId="{6AAAD3A1-8596-4DBD-A127-EA7FB7E60B23}">
      <dgm:prSet/>
      <dgm:spPr/>
      <dgm:t>
        <a:bodyPr/>
        <a:lstStyle/>
        <a:p>
          <a:endParaRPr lang="en-US"/>
        </a:p>
      </dgm:t>
    </dgm:pt>
    <dgm:pt modelId="{39BEE18A-1F50-4246-B02E-062AE3100531}">
      <dgm:prSet/>
      <dgm:spPr/>
      <dgm:t>
        <a:bodyPr/>
        <a:lstStyle/>
        <a:p>
          <a:r>
            <a:rPr lang="en-US" baseline="0" dirty="0"/>
            <a:t>Representative: Land Resources Associates </a:t>
          </a:r>
          <a:endParaRPr lang="en-US" dirty="0"/>
        </a:p>
      </dgm:t>
    </dgm:pt>
    <dgm:pt modelId="{7A8F3C91-BC03-427F-80AF-4EC86473EF92}" type="parTrans" cxnId="{1C683F59-1AD3-4159-8CE4-DB1DC4FC52D6}">
      <dgm:prSet/>
      <dgm:spPr/>
      <dgm:t>
        <a:bodyPr/>
        <a:lstStyle/>
        <a:p>
          <a:endParaRPr lang="en-US"/>
        </a:p>
      </dgm:t>
    </dgm:pt>
    <dgm:pt modelId="{ECD62984-3E19-4915-BF09-47354FA7CE31}" type="sibTrans" cxnId="{1C683F59-1AD3-4159-8CE4-DB1DC4FC52D6}">
      <dgm:prSet/>
      <dgm:spPr/>
      <dgm:t>
        <a:bodyPr/>
        <a:lstStyle/>
        <a:p>
          <a:endParaRPr lang="en-US"/>
        </a:p>
      </dgm:t>
    </dgm:pt>
    <dgm:pt modelId="{9C90A135-6370-4D8F-88B7-28F051495E84}" type="pres">
      <dgm:prSet presAssocID="{7E03A87B-E1A2-4610-A347-8C19F9ABB9C5}" presName="hierChild1" presStyleCnt="0">
        <dgm:presLayoutVars>
          <dgm:chPref val="1"/>
          <dgm:dir/>
          <dgm:animOne val="branch"/>
          <dgm:animLvl val="lvl"/>
          <dgm:resizeHandles/>
        </dgm:presLayoutVars>
      </dgm:prSet>
      <dgm:spPr/>
    </dgm:pt>
    <dgm:pt modelId="{E08C190A-ED72-4990-8133-CD03B464A23B}" type="pres">
      <dgm:prSet presAssocID="{C91FE35A-0495-48A1-988B-6A81C37DDCA0}" presName="hierRoot1" presStyleCnt="0"/>
      <dgm:spPr/>
    </dgm:pt>
    <dgm:pt modelId="{525069D7-FBF8-4B3B-B1AF-BC5D1B8CBF46}" type="pres">
      <dgm:prSet presAssocID="{C91FE35A-0495-48A1-988B-6A81C37DDCA0}" presName="composite" presStyleCnt="0"/>
      <dgm:spPr/>
    </dgm:pt>
    <dgm:pt modelId="{18BA3921-FA1A-4653-B893-5C00599DBF7D}" type="pres">
      <dgm:prSet presAssocID="{C91FE35A-0495-48A1-988B-6A81C37DDCA0}" presName="background" presStyleLbl="node0" presStyleIdx="0" presStyleCnt="2"/>
      <dgm:spPr/>
    </dgm:pt>
    <dgm:pt modelId="{BA4D3959-8B66-4E32-8917-7670F63A74FC}" type="pres">
      <dgm:prSet presAssocID="{C91FE35A-0495-48A1-988B-6A81C37DDCA0}" presName="text" presStyleLbl="fgAcc0" presStyleIdx="0" presStyleCnt="2">
        <dgm:presLayoutVars>
          <dgm:chPref val="3"/>
        </dgm:presLayoutVars>
      </dgm:prSet>
      <dgm:spPr/>
    </dgm:pt>
    <dgm:pt modelId="{59C74532-A7E6-4CF0-823E-969AC6434BC6}" type="pres">
      <dgm:prSet presAssocID="{C91FE35A-0495-48A1-988B-6A81C37DDCA0}" presName="hierChild2" presStyleCnt="0"/>
      <dgm:spPr/>
    </dgm:pt>
    <dgm:pt modelId="{FB3451CB-B2A7-4FAF-B81F-17D7CD583043}" type="pres">
      <dgm:prSet presAssocID="{39BEE18A-1F50-4246-B02E-062AE3100531}" presName="hierRoot1" presStyleCnt="0"/>
      <dgm:spPr/>
    </dgm:pt>
    <dgm:pt modelId="{DA280EFD-6436-4F55-BC9E-4E2BEAEE1634}" type="pres">
      <dgm:prSet presAssocID="{39BEE18A-1F50-4246-B02E-062AE3100531}" presName="composite" presStyleCnt="0"/>
      <dgm:spPr/>
    </dgm:pt>
    <dgm:pt modelId="{ACE16FC6-771D-4666-9B3A-39EB55FA7A6D}" type="pres">
      <dgm:prSet presAssocID="{39BEE18A-1F50-4246-B02E-062AE3100531}" presName="background" presStyleLbl="node0" presStyleIdx="1" presStyleCnt="2"/>
      <dgm:spPr/>
    </dgm:pt>
    <dgm:pt modelId="{CE9FBE23-4BC9-4B94-917D-501E0AC20614}" type="pres">
      <dgm:prSet presAssocID="{39BEE18A-1F50-4246-B02E-062AE3100531}" presName="text" presStyleLbl="fgAcc0" presStyleIdx="1" presStyleCnt="2">
        <dgm:presLayoutVars>
          <dgm:chPref val="3"/>
        </dgm:presLayoutVars>
      </dgm:prSet>
      <dgm:spPr/>
    </dgm:pt>
    <dgm:pt modelId="{49C3AD57-4FEF-48DD-B7C6-574533129C9F}" type="pres">
      <dgm:prSet presAssocID="{39BEE18A-1F50-4246-B02E-062AE3100531}" presName="hierChild2" presStyleCnt="0"/>
      <dgm:spPr/>
    </dgm:pt>
  </dgm:ptLst>
  <dgm:cxnLst>
    <dgm:cxn modelId="{72F61B68-869F-4136-9028-7790B07F1321}" type="presOf" srcId="{39BEE18A-1F50-4246-B02E-062AE3100531}" destId="{CE9FBE23-4BC9-4B94-917D-501E0AC20614}" srcOrd="0" destOrd="0" presId="urn:microsoft.com/office/officeart/2005/8/layout/hierarchy1"/>
    <dgm:cxn modelId="{1C683F59-1AD3-4159-8CE4-DB1DC4FC52D6}" srcId="{7E03A87B-E1A2-4610-A347-8C19F9ABB9C5}" destId="{39BEE18A-1F50-4246-B02E-062AE3100531}" srcOrd="1" destOrd="0" parTransId="{7A8F3C91-BC03-427F-80AF-4EC86473EF92}" sibTransId="{ECD62984-3E19-4915-BF09-47354FA7CE31}"/>
    <dgm:cxn modelId="{32342398-752E-4B2C-88B6-0218AB75D18A}" type="presOf" srcId="{C91FE35A-0495-48A1-988B-6A81C37DDCA0}" destId="{BA4D3959-8B66-4E32-8917-7670F63A74FC}" srcOrd="0" destOrd="0" presId="urn:microsoft.com/office/officeart/2005/8/layout/hierarchy1"/>
    <dgm:cxn modelId="{6AAAD3A1-8596-4DBD-A127-EA7FB7E60B23}" srcId="{7E03A87B-E1A2-4610-A347-8C19F9ABB9C5}" destId="{C91FE35A-0495-48A1-988B-6A81C37DDCA0}" srcOrd="0" destOrd="0" parTransId="{94991BDF-BBB9-462E-8C26-434A9760AD87}" sibTransId="{B3D01282-5215-4D85-A58E-63072C09624F}"/>
    <dgm:cxn modelId="{7E50EDAB-B4B3-4DE4-B95F-B4653AAD37AB}" type="presOf" srcId="{7E03A87B-E1A2-4610-A347-8C19F9ABB9C5}" destId="{9C90A135-6370-4D8F-88B7-28F051495E84}" srcOrd="0" destOrd="0" presId="urn:microsoft.com/office/officeart/2005/8/layout/hierarchy1"/>
    <dgm:cxn modelId="{A85B292A-E565-4696-8A23-36F1C50A94C3}" type="presParOf" srcId="{9C90A135-6370-4D8F-88B7-28F051495E84}" destId="{E08C190A-ED72-4990-8133-CD03B464A23B}" srcOrd="0" destOrd="0" presId="urn:microsoft.com/office/officeart/2005/8/layout/hierarchy1"/>
    <dgm:cxn modelId="{BC2BE4F4-E538-4969-9EDF-8001453BA595}" type="presParOf" srcId="{E08C190A-ED72-4990-8133-CD03B464A23B}" destId="{525069D7-FBF8-4B3B-B1AF-BC5D1B8CBF46}" srcOrd="0" destOrd="0" presId="urn:microsoft.com/office/officeart/2005/8/layout/hierarchy1"/>
    <dgm:cxn modelId="{990EC3BA-574F-42E9-B0A9-60259CAC21AE}" type="presParOf" srcId="{525069D7-FBF8-4B3B-B1AF-BC5D1B8CBF46}" destId="{18BA3921-FA1A-4653-B893-5C00599DBF7D}" srcOrd="0" destOrd="0" presId="urn:microsoft.com/office/officeart/2005/8/layout/hierarchy1"/>
    <dgm:cxn modelId="{6BA3EBE7-131E-4420-BF3E-112EF1C20349}" type="presParOf" srcId="{525069D7-FBF8-4B3B-B1AF-BC5D1B8CBF46}" destId="{BA4D3959-8B66-4E32-8917-7670F63A74FC}" srcOrd="1" destOrd="0" presId="urn:microsoft.com/office/officeart/2005/8/layout/hierarchy1"/>
    <dgm:cxn modelId="{FAEB4A47-0950-46D7-A6DF-5B4E46E5B77C}" type="presParOf" srcId="{E08C190A-ED72-4990-8133-CD03B464A23B}" destId="{59C74532-A7E6-4CF0-823E-969AC6434BC6}" srcOrd="1" destOrd="0" presId="urn:microsoft.com/office/officeart/2005/8/layout/hierarchy1"/>
    <dgm:cxn modelId="{6C9449CA-A86B-44EE-886E-68182556C34B}" type="presParOf" srcId="{9C90A135-6370-4D8F-88B7-28F051495E84}" destId="{FB3451CB-B2A7-4FAF-B81F-17D7CD583043}" srcOrd="1" destOrd="0" presId="urn:microsoft.com/office/officeart/2005/8/layout/hierarchy1"/>
    <dgm:cxn modelId="{5B1EBF35-A265-4FCD-9FBE-E5F54545DA26}" type="presParOf" srcId="{FB3451CB-B2A7-4FAF-B81F-17D7CD583043}" destId="{DA280EFD-6436-4F55-BC9E-4E2BEAEE1634}" srcOrd="0" destOrd="0" presId="urn:microsoft.com/office/officeart/2005/8/layout/hierarchy1"/>
    <dgm:cxn modelId="{8252A007-25DB-4C4E-BB2B-4961B7AE89D9}" type="presParOf" srcId="{DA280EFD-6436-4F55-BC9E-4E2BEAEE1634}" destId="{ACE16FC6-771D-4666-9B3A-39EB55FA7A6D}" srcOrd="0" destOrd="0" presId="urn:microsoft.com/office/officeart/2005/8/layout/hierarchy1"/>
    <dgm:cxn modelId="{A1714B58-D4A3-428B-952C-28805EA9CE7C}" type="presParOf" srcId="{DA280EFD-6436-4F55-BC9E-4E2BEAEE1634}" destId="{CE9FBE23-4BC9-4B94-917D-501E0AC20614}" srcOrd="1" destOrd="0" presId="urn:microsoft.com/office/officeart/2005/8/layout/hierarchy1"/>
    <dgm:cxn modelId="{CBECF403-F1D1-4142-8962-D1BC1276CF45}" type="presParOf" srcId="{FB3451CB-B2A7-4FAF-B81F-17D7CD583043}" destId="{49C3AD57-4FEF-48DD-B7C6-574533129C9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A3921-FA1A-4653-B893-5C00599DBF7D}">
      <dsp:nvSpPr>
        <dsp:cNvPr id="0" name=""/>
        <dsp:cNvSpPr/>
      </dsp:nvSpPr>
      <dsp:spPr>
        <a:xfrm>
          <a:off x="902" y="927724"/>
          <a:ext cx="3167930" cy="2011635"/>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A4D3959-8B66-4E32-8917-7670F63A74FC}">
      <dsp:nvSpPr>
        <dsp:cNvPr id="0" name=""/>
        <dsp:cNvSpPr/>
      </dsp:nvSpPr>
      <dsp:spPr>
        <a:xfrm>
          <a:off x="352894" y="1262117"/>
          <a:ext cx="3167930" cy="2011635"/>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dirty="0"/>
            <a:t>Owner: Walden Holdings I LLC</a:t>
          </a:r>
          <a:endParaRPr lang="en-US" sz="3000" kern="1200" dirty="0"/>
        </a:p>
      </dsp:txBody>
      <dsp:txXfrm>
        <a:off x="411813" y="1321036"/>
        <a:ext cx="3050092" cy="1893797"/>
      </dsp:txXfrm>
    </dsp:sp>
    <dsp:sp modelId="{ACE16FC6-771D-4666-9B3A-39EB55FA7A6D}">
      <dsp:nvSpPr>
        <dsp:cNvPr id="0" name=""/>
        <dsp:cNvSpPr/>
      </dsp:nvSpPr>
      <dsp:spPr>
        <a:xfrm>
          <a:off x="3872817" y="927724"/>
          <a:ext cx="3167930" cy="2011635"/>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E9FBE23-4BC9-4B94-917D-501E0AC20614}">
      <dsp:nvSpPr>
        <dsp:cNvPr id="0" name=""/>
        <dsp:cNvSpPr/>
      </dsp:nvSpPr>
      <dsp:spPr>
        <a:xfrm>
          <a:off x="4224809" y="1262117"/>
          <a:ext cx="3167930" cy="2011635"/>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dirty="0"/>
            <a:t>Representative: Land Resources Associates </a:t>
          </a:r>
          <a:endParaRPr lang="en-US" sz="3000" kern="1200" dirty="0"/>
        </a:p>
      </dsp:txBody>
      <dsp:txXfrm>
        <a:off x="4283728" y="1321036"/>
        <a:ext cx="3050092" cy="18937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E4CA7820-77FE-4F93-B78E-2A58C5CAF7BC}" type="datetimeFigureOut">
              <a:rPr lang="en-US" smtClean="0"/>
              <a:t>1/28/2020</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079FB47F-E421-49F2-BF2F-84CB46FBCC03}" type="slidenum">
              <a:rPr lang="en-US" smtClean="0"/>
              <a:t>‹#›</a:t>
            </a:fld>
            <a:endParaRPr lang="en-US"/>
          </a:p>
        </p:txBody>
      </p:sp>
    </p:spTree>
    <p:extLst>
      <p:ext uri="{BB962C8B-B14F-4D97-AF65-F5344CB8AC3E}">
        <p14:creationId xmlns:p14="http://schemas.microsoft.com/office/powerpoint/2010/main" val="287448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FB47F-E421-49F2-BF2F-84CB46FBCC03}" type="slidenum">
              <a:rPr lang="en-US" smtClean="0"/>
              <a:t>7</a:t>
            </a:fld>
            <a:endParaRPr lang="en-US"/>
          </a:p>
        </p:txBody>
      </p:sp>
    </p:spTree>
    <p:extLst>
      <p:ext uri="{BB962C8B-B14F-4D97-AF65-F5344CB8AC3E}">
        <p14:creationId xmlns:p14="http://schemas.microsoft.com/office/powerpoint/2010/main" val="237261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8D40BC40-18CB-4332-B12A-1853932E683B}" type="datetimeFigureOut">
              <a:rPr lang="en-US" smtClean="0"/>
              <a:t>1/28/2020</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236AEE2-BE0F-4A65-808E-7813C1183BA3}" type="slidenum">
              <a:rPr lang="en-US" smtClean="0"/>
              <a:t>‹#›</a:t>
            </a:fld>
            <a:endParaRPr lang="en-US" dirty="0"/>
          </a:p>
        </p:txBody>
      </p:sp>
    </p:spTree>
    <p:extLst>
      <p:ext uri="{BB962C8B-B14F-4D97-AF65-F5344CB8AC3E}">
        <p14:creationId xmlns:p14="http://schemas.microsoft.com/office/powerpoint/2010/main" val="15119039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0BC40-18CB-4332-B12A-1853932E683B}"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36AEE2-BE0F-4A65-808E-7813C1183BA3}" type="slidenum">
              <a:rPr lang="en-US" smtClean="0"/>
              <a:t>‹#›</a:t>
            </a:fld>
            <a:endParaRPr lang="en-US" dirty="0"/>
          </a:p>
        </p:txBody>
      </p:sp>
    </p:spTree>
    <p:extLst>
      <p:ext uri="{BB962C8B-B14F-4D97-AF65-F5344CB8AC3E}">
        <p14:creationId xmlns:p14="http://schemas.microsoft.com/office/powerpoint/2010/main" val="93621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0BC40-18CB-4332-B12A-1853932E683B}"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36AEE2-BE0F-4A65-808E-7813C1183BA3}" type="slidenum">
              <a:rPr lang="en-US" smtClean="0"/>
              <a:t>‹#›</a:t>
            </a:fld>
            <a:endParaRPr lang="en-US" dirty="0"/>
          </a:p>
        </p:txBody>
      </p:sp>
    </p:spTree>
    <p:extLst>
      <p:ext uri="{BB962C8B-B14F-4D97-AF65-F5344CB8AC3E}">
        <p14:creationId xmlns:p14="http://schemas.microsoft.com/office/powerpoint/2010/main" val="122366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0BC40-18CB-4332-B12A-1853932E683B}"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36AEE2-BE0F-4A65-808E-7813C1183BA3}" type="slidenum">
              <a:rPr lang="en-US" smtClean="0"/>
              <a:t>‹#›</a:t>
            </a:fld>
            <a:endParaRPr lang="en-US" dirty="0"/>
          </a:p>
        </p:txBody>
      </p:sp>
    </p:spTree>
    <p:extLst>
      <p:ext uri="{BB962C8B-B14F-4D97-AF65-F5344CB8AC3E}">
        <p14:creationId xmlns:p14="http://schemas.microsoft.com/office/powerpoint/2010/main" val="307185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0BC40-18CB-4332-B12A-1853932E683B}"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36AEE2-BE0F-4A65-808E-7813C1183BA3}" type="slidenum">
              <a:rPr lang="en-US" smtClean="0"/>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53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40BC40-18CB-4332-B12A-1853932E683B}"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36AEE2-BE0F-4A65-808E-7813C1183BA3}" type="slidenum">
              <a:rPr lang="en-US" smtClean="0"/>
              <a:t>‹#›</a:t>
            </a:fld>
            <a:endParaRPr lang="en-US" dirty="0"/>
          </a:p>
        </p:txBody>
      </p:sp>
    </p:spTree>
    <p:extLst>
      <p:ext uri="{BB962C8B-B14F-4D97-AF65-F5344CB8AC3E}">
        <p14:creationId xmlns:p14="http://schemas.microsoft.com/office/powerpoint/2010/main" val="135889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40BC40-18CB-4332-B12A-1853932E683B}" type="datetimeFigureOut">
              <a:rPr lang="en-US" smtClean="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36AEE2-BE0F-4A65-808E-7813C1183BA3}" type="slidenum">
              <a:rPr lang="en-US" smtClean="0"/>
              <a:t>‹#›</a:t>
            </a:fld>
            <a:endParaRPr lang="en-US" dirty="0"/>
          </a:p>
        </p:txBody>
      </p:sp>
    </p:spTree>
    <p:extLst>
      <p:ext uri="{BB962C8B-B14F-4D97-AF65-F5344CB8AC3E}">
        <p14:creationId xmlns:p14="http://schemas.microsoft.com/office/powerpoint/2010/main" val="272854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40BC40-18CB-4332-B12A-1853932E683B}"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36AEE2-BE0F-4A65-808E-7813C1183BA3}" type="slidenum">
              <a:rPr lang="en-US" smtClean="0"/>
              <a:t>‹#›</a:t>
            </a:fld>
            <a:endParaRPr lang="en-US" dirty="0"/>
          </a:p>
        </p:txBody>
      </p:sp>
    </p:spTree>
    <p:extLst>
      <p:ext uri="{BB962C8B-B14F-4D97-AF65-F5344CB8AC3E}">
        <p14:creationId xmlns:p14="http://schemas.microsoft.com/office/powerpoint/2010/main" val="92450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0BC40-18CB-4332-B12A-1853932E683B}"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36AEE2-BE0F-4A65-808E-7813C1183BA3}" type="slidenum">
              <a:rPr lang="en-US" smtClean="0"/>
              <a:t>‹#›</a:t>
            </a:fld>
            <a:endParaRPr lang="en-US" dirty="0"/>
          </a:p>
        </p:txBody>
      </p:sp>
    </p:spTree>
    <p:extLst>
      <p:ext uri="{BB962C8B-B14F-4D97-AF65-F5344CB8AC3E}">
        <p14:creationId xmlns:p14="http://schemas.microsoft.com/office/powerpoint/2010/main" val="72857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0BC40-18CB-4332-B12A-1853932E683B}"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36AEE2-BE0F-4A65-808E-7813C1183BA3}" type="slidenum">
              <a:rPr lang="en-US" smtClean="0"/>
              <a:t>‹#›</a:t>
            </a:fld>
            <a:endParaRPr lang="en-US" dirty="0"/>
          </a:p>
        </p:txBody>
      </p:sp>
    </p:spTree>
    <p:extLst>
      <p:ext uri="{BB962C8B-B14F-4D97-AF65-F5344CB8AC3E}">
        <p14:creationId xmlns:p14="http://schemas.microsoft.com/office/powerpoint/2010/main" val="388492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0BC40-18CB-4332-B12A-1853932E683B}"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36AEE2-BE0F-4A65-808E-7813C1183BA3}" type="slidenum">
              <a:rPr lang="en-US" smtClean="0"/>
              <a:t>‹#›</a:t>
            </a:fld>
            <a:endParaRPr lang="en-US" dirty="0"/>
          </a:p>
        </p:txBody>
      </p:sp>
    </p:spTree>
    <p:extLst>
      <p:ext uri="{BB962C8B-B14F-4D97-AF65-F5344CB8AC3E}">
        <p14:creationId xmlns:p14="http://schemas.microsoft.com/office/powerpoint/2010/main" val="239553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D40BC40-18CB-4332-B12A-1853932E683B}" type="datetimeFigureOut">
              <a:rPr lang="en-US" smtClean="0"/>
              <a:t>1/28/2020</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D236AEE2-BE0F-4A65-808E-7813C1183BA3}" type="slidenum">
              <a:rPr lang="en-US" smtClean="0"/>
              <a:t>‹#›</a:t>
            </a:fld>
            <a:endParaRPr lang="en-US" dirty="0"/>
          </a:p>
        </p:txBody>
      </p:sp>
    </p:spTree>
    <p:extLst>
      <p:ext uri="{BB962C8B-B14F-4D97-AF65-F5344CB8AC3E}">
        <p14:creationId xmlns:p14="http://schemas.microsoft.com/office/powerpoint/2010/main" val="890421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EBB8E8-DF34-46B4-8697-0D8C8DB6D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253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0" y="931862"/>
            <a:ext cx="4990741" cy="5087938"/>
          </a:xfrm>
        </p:spPr>
        <p:txBody>
          <a:bodyPr anchor="ctr">
            <a:normAutofit/>
          </a:bodyPr>
          <a:lstStyle/>
          <a:p>
            <a:r>
              <a:rPr lang="en-US" sz="4000" dirty="0">
                <a:solidFill>
                  <a:srgbClr val="FFFFFF"/>
                </a:solidFill>
                <a:latin typeface="Arial" panose="020B0604020202020204" pitchFamily="34" charset="0"/>
                <a:cs typeface="Arial" panose="020B0604020202020204" pitchFamily="34" charset="0"/>
              </a:rPr>
              <a:t>Walden Preserve 2 Flg No 4</a:t>
            </a:r>
            <a:br>
              <a:rPr lang="en-US" sz="5200" dirty="0">
                <a:solidFill>
                  <a:srgbClr val="FFFFFF"/>
                </a:solidFill>
                <a:latin typeface="Arial" panose="020B0604020202020204" pitchFamily="34" charset="0"/>
                <a:cs typeface="Arial" panose="020B0604020202020204" pitchFamily="34" charset="0"/>
              </a:rPr>
            </a:br>
            <a:r>
              <a:rPr lang="en-US" sz="2000" dirty="0">
                <a:solidFill>
                  <a:srgbClr val="FFFFFF"/>
                </a:solidFill>
                <a:latin typeface="Arial" panose="020B0604020202020204" pitchFamily="34" charset="0"/>
                <a:cs typeface="Arial" panose="020B0604020202020204" pitchFamily="34" charset="0"/>
              </a:rPr>
              <a:t>SF-18-034</a:t>
            </a:r>
            <a:endParaRPr lang="en-US" sz="5200" dirty="0">
              <a:solidFill>
                <a:srgbClr val="FFFFF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5417EB8-D7CD-427B-B5E9-9A88C85B4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BB4B243-B5D9-4B56-B29F-6356B903B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5320" y="-2812"/>
            <a:ext cx="3044310" cy="68608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5691452" y="931862"/>
            <a:ext cx="2519098" cy="5087938"/>
          </a:xfrm>
          <a:noFill/>
        </p:spPr>
        <p:txBody>
          <a:bodyPr anchor="ctr">
            <a:normAutofit/>
          </a:bodyPr>
          <a:lstStyle/>
          <a:p>
            <a:r>
              <a:rPr lang="en-US" sz="1700" dirty="0">
                <a:solidFill>
                  <a:srgbClr val="FFFFFF"/>
                </a:solidFill>
                <a:latin typeface="Arial" panose="020B0604020202020204" pitchFamily="34" charset="0"/>
                <a:cs typeface="Arial" panose="020B0604020202020204" pitchFamily="34" charset="0"/>
              </a:rPr>
              <a:t>Nina Ruiz</a:t>
            </a:r>
          </a:p>
          <a:p>
            <a:r>
              <a:rPr lang="en-US" sz="1700" dirty="0">
                <a:solidFill>
                  <a:srgbClr val="FFFFFF"/>
                </a:solidFill>
                <a:latin typeface="Arial" panose="020B0604020202020204" pitchFamily="34" charset="0"/>
                <a:cs typeface="Arial" panose="020B0604020202020204" pitchFamily="34" charset="0"/>
              </a:rPr>
              <a:t>Gilbert LaForce</a:t>
            </a:r>
          </a:p>
        </p:txBody>
      </p:sp>
      <p:sp>
        <p:nvSpPr>
          <p:cNvPr id="14" name="Rectangle 13">
            <a:extLst>
              <a:ext uri="{FF2B5EF4-FFF2-40B4-BE49-F238E27FC236}">
                <a16:creationId xmlns:a16="http://schemas.microsoft.com/office/drawing/2014/main" id="{41DFD47B-FB81-4F2F-9AEA-CBCF1667A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2812"/>
            <a:ext cx="685800" cy="6860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148246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46404" y="365760"/>
            <a:ext cx="7269480" cy="1325562"/>
          </a:xfrm>
        </p:spPr>
        <p:txBody>
          <a:bodyPr>
            <a:normAutofit/>
          </a:bodyPr>
          <a:lstStyle/>
          <a:p>
            <a:r>
              <a:rPr lang="en-US" dirty="0">
                <a:latin typeface="Arial" panose="020B0604020202020204" pitchFamily="34" charset="0"/>
                <a:cs typeface="Arial" panose="020B0604020202020204" pitchFamily="34" charset="0"/>
              </a:rPr>
              <a:t>Criteria for Approval</a:t>
            </a:r>
          </a:p>
        </p:txBody>
      </p:sp>
      <p:sp>
        <p:nvSpPr>
          <p:cNvPr id="3" name="Content Placeholder 2"/>
          <p:cNvSpPr>
            <a:spLocks noGrp="1"/>
          </p:cNvSpPr>
          <p:nvPr>
            <p:ph idx="1"/>
          </p:nvPr>
        </p:nvSpPr>
        <p:spPr>
          <a:xfrm>
            <a:off x="946404" y="1828800"/>
            <a:ext cx="6446520" cy="4351337"/>
          </a:xfrm>
        </p:spPr>
        <p:txBody>
          <a:bodyPr>
            <a:normAutofit lnSpcReduction="10000"/>
          </a:bodyPr>
          <a:lstStyle/>
          <a:p>
            <a:r>
              <a:rPr lang="en-US" sz="1500" dirty="0">
                <a:latin typeface="Arial" panose="020B0604020202020204" pitchFamily="34" charset="0"/>
                <a:cs typeface="Arial" panose="020B0604020202020204" pitchFamily="34" charset="0"/>
              </a:rPr>
              <a:t>7.2.1.D.3 Final Plat</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The subdivision is in conformance with the goals, objectives, and policies of the Master Plan;</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The subdivision is in substantial conformance  with the approved preliminary plan;</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The proposed subdivision is consistent with the subdivision design standards and regulations and meets all planning, engineering, and surveying requirements of the County for maps, data, surveys, analyses, studies, reports, plans, designs, documents, and other supporting materials;</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A sufficient water supply has been acquired in terms of quantity, quality, and dependability for the type of subdivision proposed, as determined in accordance with the standards set forth in the water supply standards [C.R.S. §30-28-133(6)(a)] and the requirements of Chapter 8 of this Code;</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A public sewage disposal system has been established and, if other methods of sewage disposal are proposed, the system complies with state and local laws and regulations. [C.R.S. §30-28-133(6)(b)] and the requirements of Chapter 8 of this Code;</a:t>
            </a:r>
          </a:p>
          <a:p>
            <a:pPr marL="457200" lvl="1" indent="0">
              <a:buNone/>
            </a:pPr>
            <a:endParaRPr lang="en-US" sz="15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259087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46404" y="365760"/>
            <a:ext cx="7269480" cy="1325562"/>
          </a:xfrm>
        </p:spPr>
        <p:txBody>
          <a:bodyPr>
            <a:normAutofit/>
          </a:bodyPr>
          <a:lstStyle/>
          <a:p>
            <a:r>
              <a:rPr lang="en-US" dirty="0">
                <a:latin typeface="Arial" panose="020B0604020202020204" pitchFamily="34" charset="0"/>
                <a:cs typeface="Arial" panose="020B0604020202020204" pitchFamily="34" charset="0"/>
              </a:rPr>
              <a:t>Criteria for Approval</a:t>
            </a:r>
            <a:endParaRPr lang="en-US" dirty="0"/>
          </a:p>
        </p:txBody>
      </p:sp>
      <p:sp>
        <p:nvSpPr>
          <p:cNvPr id="3" name="Content Placeholder 2"/>
          <p:cNvSpPr>
            <a:spLocks noGrp="1"/>
          </p:cNvSpPr>
          <p:nvPr>
            <p:ph idx="1"/>
          </p:nvPr>
        </p:nvSpPr>
        <p:spPr>
          <a:xfrm>
            <a:off x="946404" y="1828800"/>
            <a:ext cx="6446520" cy="4351337"/>
          </a:xfrm>
        </p:spPr>
        <p:txBody>
          <a:bodyPr>
            <a:normAutofit/>
          </a:bodyPr>
          <a:lstStyle/>
          <a:p>
            <a:pPr marL="285750" lvl="1"/>
            <a:endParaRPr lang="en-US" sz="12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All areas of the proposed subdivision, which may involve soil or other topographical conditions presenting hazards or requiring special precautions, have been identified and the proposed subdivision is compatible with such conditions [C.R.S. 30-28-133(6)(c)];</a:t>
            </a:r>
          </a:p>
          <a:p>
            <a:pPr marL="3429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Adequate drainage improvements are proposed that comply with State Statute [C.R.S. §30-28-133(3)(c)(VIII) and the requirements of this Code and the ECM;</a:t>
            </a:r>
          </a:p>
          <a:p>
            <a:pPr marL="3429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Legal and physical access is provided to all parcels by public rights-of-way or recorded easement, acceptable to the County in compliance with this Code and the ECM;</a:t>
            </a:r>
          </a:p>
          <a:p>
            <a:pPr marL="3429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Necessary services, including police and fire protection, recreation, utilities, and transportation system, are or will be made available to serve the proposed subdivision;</a:t>
            </a:r>
          </a:p>
          <a:p>
            <a:pPr marL="3429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The final plans provide evidence to show that the proposed methods for fire protection comply with Chapter 6 of this Code;</a:t>
            </a:r>
          </a:p>
          <a:p>
            <a:pPr marL="3429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Off-site impacts were evaluated and related off-site improvements are roughly proportional and will mitigate the impacts of the subdivision in accordance with applicable requirements of Chapter 8;</a:t>
            </a:r>
          </a:p>
          <a:p>
            <a:pPr marL="3429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Adequate public facilities or infrastructure, or cash-in-lieu, for impacts reasonably related to the proposed subdivision have been constructed or are financially guaranteed through the SIA so the impacts of the subdivision will be adequately mitigated;</a:t>
            </a:r>
          </a:p>
          <a:p>
            <a:pPr marL="3429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The subdivision meets other applicable sections of Chapter 6 and 8; and</a:t>
            </a:r>
          </a:p>
          <a:p>
            <a:pPr marL="3429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The extraction of any known commercial mining deposit shall not be impeded by this subdivision [C.R.S. §§34-1-302(1), et. seq.]</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26256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46404" y="365760"/>
            <a:ext cx="7269480" cy="1325562"/>
          </a:xfrm>
        </p:spPr>
        <p:txBody>
          <a:bodyPr>
            <a:normAutofit/>
          </a:bodyPr>
          <a:lstStyle/>
          <a:p>
            <a:r>
              <a:rPr lang="en-US" dirty="0">
                <a:latin typeface="Arial" panose="020B0604020202020204" pitchFamily="34" charset="0"/>
                <a:cs typeface="Arial" panose="020B0604020202020204" pitchFamily="34" charset="0"/>
              </a:rPr>
              <a:t>Criteria for Approval</a:t>
            </a:r>
          </a:p>
        </p:txBody>
      </p:sp>
      <p:sp>
        <p:nvSpPr>
          <p:cNvPr id="3" name="Content Placeholder 2"/>
          <p:cNvSpPr>
            <a:spLocks noGrp="1"/>
          </p:cNvSpPr>
          <p:nvPr>
            <p:ph idx="1"/>
          </p:nvPr>
        </p:nvSpPr>
        <p:spPr>
          <a:xfrm>
            <a:off x="946404" y="1828800"/>
            <a:ext cx="6446520" cy="4351337"/>
          </a:xfrm>
        </p:spPr>
        <p:txBody>
          <a:bodyPr>
            <a:normAutofit/>
          </a:bodyPr>
          <a:lstStyle/>
          <a:p>
            <a:r>
              <a:rPr lang="en-US" sz="1500" dirty="0">
                <a:latin typeface="Arial" panose="020B0604020202020204" pitchFamily="34" charset="0"/>
                <a:cs typeface="Arial" panose="020B0604020202020204" pitchFamily="34" charset="0"/>
              </a:rPr>
              <a:t>7.3.3 Criteria for Approval of Waivers- A waiver from standards shall be approved only upon the finding, based upon the evidence presented in each specific case, that:</a:t>
            </a:r>
          </a:p>
          <a:p>
            <a:pPr lvl="1"/>
            <a:r>
              <a:rPr lang="en-US" sz="1500" dirty="0">
                <a:latin typeface="Arial" panose="020B0604020202020204" pitchFamily="34" charset="0"/>
                <a:cs typeface="Arial" panose="020B0604020202020204" pitchFamily="34" charset="0"/>
              </a:rPr>
              <a:t>The waiver does not have the effect of nullifying the intent and purpose of the Code</a:t>
            </a:r>
          </a:p>
          <a:p>
            <a:pPr lvl="1"/>
            <a:r>
              <a:rPr lang="en-US" sz="1500" dirty="0">
                <a:latin typeface="Arial" panose="020B0604020202020204" pitchFamily="34" charset="0"/>
                <a:cs typeface="Arial" panose="020B0604020202020204" pitchFamily="34" charset="0"/>
              </a:rPr>
              <a:t>The waiver will not result in the need for additional subsequent waivers;</a:t>
            </a:r>
          </a:p>
          <a:p>
            <a:pPr lvl="1"/>
            <a:r>
              <a:rPr lang="en-US" sz="1500" dirty="0">
                <a:latin typeface="Arial" panose="020B0604020202020204" pitchFamily="34" charset="0"/>
                <a:cs typeface="Arial" panose="020B0604020202020204" pitchFamily="34" charset="0"/>
              </a:rPr>
              <a:t>The granting of the waiver will not be detrimental to the public safety, health, or welfare or injurious to other property;</a:t>
            </a:r>
          </a:p>
          <a:p>
            <a:pPr lvl="1"/>
            <a:r>
              <a:rPr lang="en-US" sz="1500" dirty="0">
                <a:latin typeface="Arial" panose="020B0604020202020204" pitchFamily="34" charset="0"/>
                <a:cs typeface="Arial" panose="020B0604020202020204" pitchFamily="34" charset="0"/>
              </a:rPr>
              <a:t>The conditions upon which the request for a waiver is based are unique to the property for which the waiver is sought and are not applicable to other property;</a:t>
            </a:r>
          </a:p>
          <a:p>
            <a:pPr lvl="1"/>
            <a:r>
              <a:rPr lang="en-US" sz="1500" dirty="0">
                <a:latin typeface="Arial" panose="020B0604020202020204" pitchFamily="34" charset="0"/>
                <a:cs typeface="Arial" panose="020B0604020202020204" pitchFamily="34" charset="0"/>
              </a:rPr>
              <a:t>A particular non-economical hardship to the owner would result from a strict application of the Code;</a:t>
            </a:r>
          </a:p>
          <a:p>
            <a:pPr lvl="1"/>
            <a:r>
              <a:rPr lang="en-US" sz="1500" dirty="0">
                <a:latin typeface="Arial" panose="020B0604020202020204" pitchFamily="34" charset="0"/>
                <a:cs typeface="Arial" panose="020B0604020202020204" pitchFamily="34" charset="0"/>
              </a:rPr>
              <a:t>The waiver will not in any manner vary the zoning provisions of the Code</a:t>
            </a:r>
          </a:p>
          <a:p>
            <a:pPr lvl="1"/>
            <a:r>
              <a:rPr lang="en-US" sz="1500" dirty="0">
                <a:latin typeface="Arial" panose="020B0604020202020204" pitchFamily="34" charset="0"/>
                <a:cs typeface="Arial" panose="020B0604020202020204" pitchFamily="34" charset="0"/>
              </a:rPr>
              <a:t>The proposed waiver is not contrary to any provision of the Master Plan</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858099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04800"/>
            <a:ext cx="7269480" cy="700722"/>
          </a:xfrm>
        </p:spPr>
        <p:txBody>
          <a:bodyPr>
            <a:normAutofit/>
          </a:bodyPr>
          <a:lstStyle/>
          <a:p>
            <a:r>
              <a:rPr lang="en-US" dirty="0">
                <a:latin typeface="Arial" panose="020B0604020202020204" pitchFamily="34" charset="0"/>
                <a:cs typeface="Arial" panose="020B0604020202020204" pitchFamily="34" charset="0"/>
              </a:rPr>
              <a:t>Park Land Agreement</a:t>
            </a:r>
          </a:p>
        </p:txBody>
      </p:sp>
      <p:sp>
        <p:nvSpPr>
          <p:cNvPr id="3" name="Content Placeholder 2"/>
          <p:cNvSpPr>
            <a:spLocks noGrp="1"/>
          </p:cNvSpPr>
          <p:nvPr>
            <p:ph idx="1"/>
          </p:nvPr>
        </p:nvSpPr>
        <p:spPr>
          <a:xfrm>
            <a:off x="304800" y="1143000"/>
            <a:ext cx="4038600" cy="5562600"/>
          </a:xfrm>
        </p:spPr>
        <p:txBody>
          <a:bodyPr>
            <a:normAutofit/>
          </a:bodyPr>
          <a:lstStyle/>
          <a:p>
            <a:r>
              <a:rPr lang="en-US" sz="1600" dirty="0">
                <a:latin typeface="Arial" panose="020B0604020202020204" pitchFamily="34" charset="0"/>
                <a:cs typeface="Arial" panose="020B0604020202020204" pitchFamily="34" charset="0"/>
              </a:rPr>
              <a:t>Discussion at Planning Commission regarding the trail. </a:t>
            </a:r>
          </a:p>
          <a:p>
            <a:r>
              <a:rPr lang="en-US" sz="1600" dirty="0">
                <a:latin typeface="Arial" panose="020B0604020202020204" pitchFamily="34" charset="0"/>
                <a:cs typeface="Arial" panose="020B0604020202020204" pitchFamily="34" charset="0"/>
              </a:rPr>
              <a:t>The trail was never constructed to regional trail standards</a:t>
            </a:r>
          </a:p>
          <a:p>
            <a:r>
              <a:rPr lang="en-US" sz="1600" dirty="0">
                <a:latin typeface="Arial" panose="020B0604020202020204" pitchFamily="34" charset="0"/>
                <a:cs typeface="Arial" panose="020B0604020202020204" pitchFamily="34" charset="0"/>
              </a:rPr>
              <a:t>The applicant has just entered into a new Park Lands Agreement and the Developer will pay fees in lieu for the remaining filings</a:t>
            </a:r>
          </a:p>
        </p:txBody>
      </p:sp>
      <p:pic>
        <p:nvPicPr>
          <p:cNvPr id="7" name="Graphic 6" descr="Park scene">
            <a:extLst>
              <a:ext uri="{FF2B5EF4-FFF2-40B4-BE49-F238E27FC236}">
                <a16:creationId xmlns:a16="http://schemas.microsoft.com/office/drawing/2014/main" id="{D7190E22-DF46-4346-8E70-9F32B7C5B3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1999" y="1950778"/>
            <a:ext cx="3605465" cy="3605465"/>
          </a:xfrm>
          <a:prstGeom prst="rect">
            <a:avLst/>
          </a:prstGeom>
        </p:spPr>
      </p:pic>
    </p:spTree>
    <p:extLst>
      <p:ext uri="{BB962C8B-B14F-4D97-AF65-F5344CB8AC3E}">
        <p14:creationId xmlns:p14="http://schemas.microsoft.com/office/powerpoint/2010/main" val="218134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656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46403" y="365760"/>
            <a:ext cx="7393787" cy="1325562"/>
          </a:xfrm>
        </p:spPr>
        <p:txBody>
          <a:bodyPr>
            <a:normAutofit/>
          </a:bodyPr>
          <a:lstStyle/>
          <a:p>
            <a:r>
              <a:rPr lang="en-US" dirty="0">
                <a:latin typeface="Arial" panose="020B0604020202020204" pitchFamily="34" charset="0"/>
                <a:cs typeface="Arial" panose="020B0604020202020204" pitchFamily="34" charset="0"/>
              </a:rPr>
              <a:t>Walden Preserve 2 Filing 4</a:t>
            </a:r>
          </a:p>
        </p:txBody>
      </p:sp>
      <p:sp>
        <p:nvSpPr>
          <p:cNvPr id="12"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22793"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7A2BE54-31A5-4ADD-BC9B-600BA507D544}"/>
              </a:ext>
            </a:extLst>
          </p:cNvPr>
          <p:cNvGraphicFramePr>
            <a:graphicFrameLocks noGrp="1"/>
          </p:cNvGraphicFramePr>
          <p:nvPr>
            <p:ph idx="1"/>
            <p:extLst>
              <p:ext uri="{D42A27DB-BD31-4B8C-83A1-F6EECF244321}">
                <p14:modId xmlns:p14="http://schemas.microsoft.com/office/powerpoint/2010/main" val="746914852"/>
              </p:ext>
            </p:extLst>
          </p:nvPr>
        </p:nvGraphicFramePr>
        <p:xfrm>
          <a:off x="946547" y="2013055"/>
          <a:ext cx="7393643"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87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EB18E4-E945-4EC6-AA9F-6136376DE0C9}"/>
              </a:ext>
            </a:extLst>
          </p:cNvPr>
          <p:cNvSpPr>
            <a:spLocks noGrp="1"/>
          </p:cNvSpPr>
          <p:nvPr>
            <p:ph type="title"/>
          </p:nvPr>
        </p:nvSpPr>
        <p:spPr>
          <a:xfrm>
            <a:off x="946404" y="365760"/>
            <a:ext cx="7269480" cy="1325562"/>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8CD6AC2B-683C-4158-9084-F9606C886E0A}"/>
              </a:ext>
            </a:extLst>
          </p:cNvPr>
          <p:cNvSpPr>
            <a:spLocks noGrp="1"/>
          </p:cNvSpPr>
          <p:nvPr>
            <p:ph idx="1"/>
          </p:nvPr>
        </p:nvSpPr>
        <p:spPr>
          <a:xfrm>
            <a:off x="946404" y="1828800"/>
            <a:ext cx="6446520" cy="4351337"/>
          </a:xfrm>
        </p:spPr>
        <p:txBody>
          <a:bodyPr>
            <a:normAutofit/>
          </a:bodyPr>
          <a:lstStyle/>
          <a:p>
            <a:r>
              <a:rPr lang="en-US" dirty="0"/>
              <a:t>12/16/04 Walden Preserve PUD </a:t>
            </a:r>
          </a:p>
          <a:p>
            <a:pPr lvl="1"/>
            <a:r>
              <a:rPr lang="en-US" dirty="0"/>
              <a:t>Overall density of 1DU/3.16 ac</a:t>
            </a:r>
          </a:p>
          <a:p>
            <a:pPr lvl="1"/>
            <a:r>
              <a:rPr lang="en-US" dirty="0"/>
              <a:t>Minimum lot size 2.5 ac</a:t>
            </a:r>
          </a:p>
          <a:p>
            <a:r>
              <a:rPr lang="en-US" dirty="0"/>
              <a:t>03/20/14 Walden Preserve 2 PUD </a:t>
            </a:r>
          </a:p>
          <a:p>
            <a:pPr lvl="1"/>
            <a:r>
              <a:rPr lang="en-US" dirty="0"/>
              <a:t>Overall density of 1DU/1.8 ac</a:t>
            </a:r>
          </a:p>
          <a:p>
            <a:pPr lvl="1"/>
            <a:r>
              <a:rPr lang="en-US" dirty="0"/>
              <a:t>Minimum lot size of 1 ac</a:t>
            </a:r>
          </a:p>
          <a:p>
            <a:r>
              <a:rPr lang="en-US" dirty="0"/>
              <a:t>12/17/19 Walden Preserve 2 PUD Amendment </a:t>
            </a:r>
          </a:p>
          <a:p>
            <a:pPr lvl="1"/>
            <a:r>
              <a:rPr lang="en-US" dirty="0"/>
              <a:t>Amendment to lot configuration</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377683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08E1-8906-497B-8C81-67795D4A0312}"/>
              </a:ext>
            </a:extLst>
          </p:cNvPr>
          <p:cNvSpPr>
            <a:spLocks noGrp="1"/>
          </p:cNvSpPr>
          <p:nvPr>
            <p:ph type="title"/>
          </p:nvPr>
        </p:nvSpPr>
        <p:spPr>
          <a:xfrm>
            <a:off x="946404" y="228600"/>
            <a:ext cx="7269480" cy="776922"/>
          </a:xfrm>
        </p:spPr>
        <p:txBody>
          <a:bodyPr/>
          <a:lstStyle/>
          <a:p>
            <a:r>
              <a:rPr lang="en-US" dirty="0"/>
              <a:t>Request</a:t>
            </a:r>
          </a:p>
        </p:txBody>
      </p:sp>
      <p:pic>
        <p:nvPicPr>
          <p:cNvPr id="5" name="Content Placeholder 4">
            <a:extLst>
              <a:ext uri="{FF2B5EF4-FFF2-40B4-BE49-F238E27FC236}">
                <a16:creationId xmlns:a16="http://schemas.microsoft.com/office/drawing/2014/main" id="{98199A28-60F9-496B-A1C5-78F9E79E9C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0522" y="1371599"/>
            <a:ext cx="6222278" cy="5073461"/>
          </a:xfrm>
        </p:spPr>
      </p:pic>
    </p:spTree>
    <p:extLst>
      <p:ext uri="{BB962C8B-B14F-4D97-AF65-F5344CB8AC3E}">
        <p14:creationId xmlns:p14="http://schemas.microsoft.com/office/powerpoint/2010/main" val="48713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5460-001B-4DA6-897F-9BA18C3940F4}"/>
              </a:ext>
            </a:extLst>
          </p:cNvPr>
          <p:cNvSpPr>
            <a:spLocks noGrp="1"/>
          </p:cNvSpPr>
          <p:nvPr>
            <p:ph type="title"/>
          </p:nvPr>
        </p:nvSpPr>
        <p:spPr>
          <a:xfrm>
            <a:off x="946404" y="228600"/>
            <a:ext cx="7269480" cy="700722"/>
          </a:xfrm>
        </p:spPr>
        <p:txBody>
          <a:bodyPr/>
          <a:lstStyle/>
          <a:p>
            <a:r>
              <a:rPr lang="en-US" dirty="0"/>
              <a:t>Zoning </a:t>
            </a:r>
          </a:p>
        </p:txBody>
      </p:sp>
      <p:pic>
        <p:nvPicPr>
          <p:cNvPr id="5" name="Picture 4">
            <a:extLst>
              <a:ext uri="{FF2B5EF4-FFF2-40B4-BE49-F238E27FC236}">
                <a16:creationId xmlns:a16="http://schemas.microsoft.com/office/drawing/2014/main" id="{B28E60C9-0FC1-427D-9133-F5DC9EA63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116" y="929322"/>
            <a:ext cx="6082284" cy="5674249"/>
          </a:xfrm>
          <a:prstGeom prst="rect">
            <a:avLst/>
          </a:prstGeom>
        </p:spPr>
      </p:pic>
      <p:sp>
        <p:nvSpPr>
          <p:cNvPr id="6" name="TextBox 5">
            <a:extLst>
              <a:ext uri="{FF2B5EF4-FFF2-40B4-BE49-F238E27FC236}">
                <a16:creationId xmlns:a16="http://schemas.microsoft.com/office/drawing/2014/main" id="{2B72823A-7CEF-4FAA-9974-222976E3ADA2}"/>
              </a:ext>
            </a:extLst>
          </p:cNvPr>
          <p:cNvSpPr txBox="1"/>
          <p:nvPr/>
        </p:nvSpPr>
        <p:spPr>
          <a:xfrm>
            <a:off x="3429000" y="4114800"/>
            <a:ext cx="346570"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101046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9F3720-8411-4B0C-82AB-9C63BA141C14}"/>
              </a:ext>
            </a:extLst>
          </p:cNvPr>
          <p:cNvSpPr>
            <a:spLocks noGrp="1"/>
          </p:cNvSpPr>
          <p:nvPr>
            <p:ph type="title"/>
          </p:nvPr>
        </p:nvSpPr>
        <p:spPr>
          <a:xfrm>
            <a:off x="946404" y="381000"/>
            <a:ext cx="7269480" cy="624522"/>
          </a:xfrm>
        </p:spPr>
        <p:txBody>
          <a:bodyPr>
            <a:normAutofit fontScale="90000"/>
          </a:bodyPr>
          <a:lstStyle/>
          <a:p>
            <a:r>
              <a:rPr lang="en-US" dirty="0"/>
              <a:t>Policy Plan</a:t>
            </a:r>
          </a:p>
        </p:txBody>
      </p:sp>
      <p:sp>
        <p:nvSpPr>
          <p:cNvPr id="3" name="Content Placeholder 2">
            <a:extLst>
              <a:ext uri="{FF2B5EF4-FFF2-40B4-BE49-F238E27FC236}">
                <a16:creationId xmlns:a16="http://schemas.microsoft.com/office/drawing/2014/main" id="{FDF63E2B-362B-4C15-A913-C0EC873DD9DF}"/>
              </a:ext>
            </a:extLst>
          </p:cNvPr>
          <p:cNvSpPr>
            <a:spLocks noGrp="1"/>
          </p:cNvSpPr>
          <p:nvPr>
            <p:ph idx="1"/>
          </p:nvPr>
        </p:nvSpPr>
        <p:spPr>
          <a:xfrm>
            <a:off x="946404" y="1005522"/>
            <a:ext cx="6446520" cy="5700078"/>
          </a:xfrm>
        </p:spPr>
        <p:txBody>
          <a:bodyPr>
            <a:normAutofit lnSpcReduction="10000"/>
          </a:bodyPr>
          <a:lstStyle/>
          <a:p>
            <a:r>
              <a:rPr lang="en-US" dirty="0"/>
              <a:t>Policy 6.1.3- Encourage new development which is contiguous and compatible with previously developed areas in terms of factors such as density, land use, and access. </a:t>
            </a:r>
          </a:p>
          <a:p>
            <a:endParaRPr lang="en-US" dirty="0"/>
          </a:p>
          <a:p>
            <a:r>
              <a:rPr lang="en-US" dirty="0"/>
              <a:t>Policy 6.1.6- Direct development toward areas where the necessary urban-level supporting facilities and services are available or will be development concurrently. </a:t>
            </a:r>
          </a:p>
          <a:p>
            <a:pPr marL="0" indent="0">
              <a:buNone/>
            </a:pPr>
            <a:r>
              <a:rPr lang="en-US" dirty="0"/>
              <a:t> </a:t>
            </a:r>
          </a:p>
          <a:p>
            <a:r>
              <a:rPr lang="en-US" dirty="0"/>
              <a:t>Policy 6.1.11- Plan and implement land development so that it will be functionally and aesthetically integrated within the context of adjoining properties and uses. </a:t>
            </a:r>
          </a:p>
          <a:p>
            <a:pPr marL="0" indent="0">
              <a:buNone/>
            </a:pPr>
            <a:r>
              <a:rPr lang="en-US" dirty="0"/>
              <a:t> </a:t>
            </a:r>
          </a:p>
          <a:p>
            <a:r>
              <a:rPr lang="en-US" dirty="0"/>
              <a:t>Policy 6.1.13- Encourage the use of carefully planned and implemented clustering concepts in order to promote efficient land use, conservation of open space and reduction of infrastructure costs. </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991935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206B-6C19-44E6-91C3-8993B50B8E7C}"/>
              </a:ext>
            </a:extLst>
          </p:cNvPr>
          <p:cNvSpPr>
            <a:spLocks noGrp="1"/>
          </p:cNvSpPr>
          <p:nvPr>
            <p:ph type="title"/>
          </p:nvPr>
        </p:nvSpPr>
        <p:spPr>
          <a:xfrm>
            <a:off x="946404" y="304800"/>
            <a:ext cx="7269480" cy="700722"/>
          </a:xfrm>
        </p:spPr>
        <p:txBody>
          <a:bodyPr/>
          <a:lstStyle/>
          <a:p>
            <a:r>
              <a:rPr lang="en-US" dirty="0"/>
              <a:t>Small Area Plan</a:t>
            </a:r>
          </a:p>
        </p:txBody>
      </p:sp>
      <p:pic>
        <p:nvPicPr>
          <p:cNvPr id="5" name="Content Placeholder 4">
            <a:extLst>
              <a:ext uri="{FF2B5EF4-FFF2-40B4-BE49-F238E27FC236}">
                <a16:creationId xmlns:a16="http://schemas.microsoft.com/office/drawing/2014/main" id="{14EC813C-2741-44F1-A7B9-C235A5B84E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404" y="1035854"/>
            <a:ext cx="5759196" cy="5481644"/>
          </a:xfrm>
        </p:spPr>
      </p:pic>
      <p:pic>
        <p:nvPicPr>
          <p:cNvPr id="7" name="Picture 6">
            <a:extLst>
              <a:ext uri="{FF2B5EF4-FFF2-40B4-BE49-F238E27FC236}">
                <a16:creationId xmlns:a16="http://schemas.microsoft.com/office/drawing/2014/main" id="{E5406305-CA06-4370-9830-09750BADA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104111"/>
            <a:ext cx="3005493" cy="2443719"/>
          </a:xfrm>
          <a:prstGeom prst="rect">
            <a:avLst/>
          </a:prstGeom>
        </p:spPr>
      </p:pic>
    </p:spTree>
    <p:extLst>
      <p:ext uri="{BB962C8B-B14F-4D97-AF65-F5344CB8AC3E}">
        <p14:creationId xmlns:p14="http://schemas.microsoft.com/office/powerpoint/2010/main" val="84397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365A-8F5F-4C3A-B93E-E2A9F981A959}"/>
              </a:ext>
            </a:extLst>
          </p:cNvPr>
          <p:cNvSpPr>
            <a:spLocks noGrp="1"/>
          </p:cNvSpPr>
          <p:nvPr>
            <p:ph type="title"/>
          </p:nvPr>
        </p:nvSpPr>
        <p:spPr/>
        <p:txBody>
          <a:bodyPr/>
          <a:lstStyle/>
          <a:p>
            <a:r>
              <a:rPr lang="en-US" dirty="0"/>
              <a:t>Stormwater Violation Update</a:t>
            </a:r>
          </a:p>
        </p:txBody>
      </p:sp>
      <p:sp>
        <p:nvSpPr>
          <p:cNvPr id="3" name="Content Placeholder 2">
            <a:extLst>
              <a:ext uri="{FF2B5EF4-FFF2-40B4-BE49-F238E27FC236}">
                <a16:creationId xmlns:a16="http://schemas.microsoft.com/office/drawing/2014/main" id="{8AF688F7-B50C-42ED-875F-ECD42BA81891}"/>
              </a:ext>
            </a:extLst>
          </p:cNvPr>
          <p:cNvSpPr>
            <a:spLocks noGrp="1"/>
          </p:cNvSpPr>
          <p:nvPr>
            <p:ph idx="1"/>
          </p:nvPr>
        </p:nvSpPr>
        <p:spPr/>
        <p:txBody>
          <a:bodyPr/>
          <a:lstStyle/>
          <a:p>
            <a:r>
              <a:rPr lang="en-US" dirty="0"/>
              <a:t>Strive for transparency </a:t>
            </a:r>
          </a:p>
          <a:p>
            <a:r>
              <a:rPr lang="en-US" dirty="0"/>
              <a:t>Ensure health, safety, and welfare for EPC</a:t>
            </a:r>
          </a:p>
          <a:p>
            <a:r>
              <a:rPr lang="en-US" dirty="0"/>
              <a:t>Standard operating procedure does not allow for items to continue on for approval without addressing ongoing violations </a:t>
            </a:r>
          </a:p>
        </p:txBody>
      </p:sp>
    </p:spTree>
    <p:extLst>
      <p:ext uri="{BB962C8B-B14F-4D97-AF65-F5344CB8AC3E}">
        <p14:creationId xmlns:p14="http://schemas.microsoft.com/office/powerpoint/2010/main" val="403982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D6B2E4-38A9-4924-86B2-D536D9CB10F5}"/>
              </a:ext>
            </a:extLst>
          </p:cNvPr>
          <p:cNvSpPr>
            <a:spLocks noGrp="1"/>
          </p:cNvSpPr>
          <p:nvPr>
            <p:ph type="title"/>
          </p:nvPr>
        </p:nvSpPr>
        <p:spPr>
          <a:xfrm>
            <a:off x="946404" y="365760"/>
            <a:ext cx="7269480" cy="1325562"/>
          </a:xfrm>
        </p:spPr>
        <p:txBody>
          <a:bodyPr>
            <a:normAutofit/>
          </a:bodyPr>
          <a:lstStyle/>
          <a:p>
            <a:r>
              <a:rPr lang="en-US" dirty="0"/>
              <a:t>Water Master Plan </a:t>
            </a:r>
          </a:p>
        </p:txBody>
      </p:sp>
      <p:sp>
        <p:nvSpPr>
          <p:cNvPr id="3" name="Content Placeholder 2">
            <a:extLst>
              <a:ext uri="{FF2B5EF4-FFF2-40B4-BE49-F238E27FC236}">
                <a16:creationId xmlns:a16="http://schemas.microsoft.com/office/drawing/2014/main" id="{BC07CD35-64B3-4A7A-8F6F-C95910ADA9A4}"/>
              </a:ext>
            </a:extLst>
          </p:cNvPr>
          <p:cNvSpPr>
            <a:spLocks noGrp="1"/>
          </p:cNvSpPr>
          <p:nvPr>
            <p:ph idx="1"/>
          </p:nvPr>
        </p:nvSpPr>
        <p:spPr>
          <a:xfrm>
            <a:off x="946404" y="1828800"/>
            <a:ext cx="6446520" cy="4351337"/>
          </a:xfrm>
        </p:spPr>
        <p:txBody>
          <a:bodyPr>
            <a:normAutofit/>
          </a:bodyPr>
          <a:lstStyle/>
          <a:p>
            <a:pPr marL="0" indent="0">
              <a:buNone/>
            </a:pPr>
            <a:r>
              <a:rPr lang="en-US" dirty="0"/>
              <a:t>For Background ONLY:</a:t>
            </a:r>
          </a:p>
          <a:p>
            <a:r>
              <a:rPr lang="en-US" dirty="0"/>
              <a:t>Goal 1.1 – Ensure an adequate water supply in terms of quantity, dependability and quality for existing and future development. </a:t>
            </a:r>
          </a:p>
          <a:p>
            <a:endParaRPr lang="en-US" dirty="0"/>
          </a:p>
          <a:p>
            <a:r>
              <a:rPr lang="en-US" dirty="0"/>
              <a:t> Goal 1.2 – Integrate water and land use planning. </a:t>
            </a:r>
          </a:p>
          <a:p>
            <a:pPr marL="0" indent="0">
              <a:buNone/>
            </a:pPr>
            <a:r>
              <a:rPr lang="en-US" dirty="0"/>
              <a:t> </a:t>
            </a:r>
          </a:p>
          <a:p>
            <a:r>
              <a:rPr lang="en-US" dirty="0"/>
              <a:t>Policy 6.0.11 – Continue to limit urban level development to those areas served by centralized utilities. </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096453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86E6-C0EB-45A1-B269-2A84F28D9AF5}"/>
              </a:ext>
            </a:extLst>
          </p:cNvPr>
          <p:cNvSpPr>
            <a:spLocks noGrp="1"/>
          </p:cNvSpPr>
          <p:nvPr>
            <p:ph type="title"/>
          </p:nvPr>
        </p:nvSpPr>
        <p:spPr/>
        <p:txBody>
          <a:bodyPr/>
          <a:lstStyle/>
          <a:p>
            <a:r>
              <a:rPr lang="en-US" dirty="0"/>
              <a:t>Floodplain &amp; Drainage </a:t>
            </a:r>
          </a:p>
        </p:txBody>
      </p:sp>
      <p:sp>
        <p:nvSpPr>
          <p:cNvPr id="3" name="Content Placeholder 2">
            <a:extLst>
              <a:ext uri="{FF2B5EF4-FFF2-40B4-BE49-F238E27FC236}">
                <a16:creationId xmlns:a16="http://schemas.microsoft.com/office/drawing/2014/main" id="{B6FEC3A3-2C9C-4467-960F-C58AA360CA47}"/>
              </a:ext>
            </a:extLst>
          </p:cNvPr>
          <p:cNvSpPr>
            <a:spLocks noGrp="1"/>
          </p:cNvSpPr>
          <p:nvPr>
            <p:ph idx="1"/>
          </p:nvPr>
        </p:nvSpPr>
        <p:spPr/>
        <p:txBody>
          <a:bodyPr/>
          <a:lstStyle/>
          <a:p>
            <a:r>
              <a:rPr lang="en-US" dirty="0"/>
              <a:t>No lots are impacted by the floodplain</a:t>
            </a:r>
          </a:p>
          <a:p>
            <a:r>
              <a:rPr lang="en-US" dirty="0"/>
              <a:t>West Cherry Creek basin (no fee)</a:t>
            </a:r>
          </a:p>
          <a:p>
            <a:r>
              <a:rPr lang="en-US" dirty="0"/>
              <a:t>Utilizing existing retention pond and proposed water quality facility</a:t>
            </a:r>
          </a:p>
        </p:txBody>
      </p:sp>
      <p:pic>
        <p:nvPicPr>
          <p:cNvPr id="4" name="Picture 3">
            <a:extLst>
              <a:ext uri="{FF2B5EF4-FFF2-40B4-BE49-F238E27FC236}">
                <a16:creationId xmlns:a16="http://schemas.microsoft.com/office/drawing/2014/main" id="{42FE1460-3A7D-4979-9134-CCAA41A1BED1}"/>
              </a:ext>
            </a:extLst>
          </p:cNvPr>
          <p:cNvPicPr>
            <a:picLocks noChangeAspect="1"/>
          </p:cNvPicPr>
          <p:nvPr/>
        </p:nvPicPr>
        <p:blipFill>
          <a:blip r:embed="rId2"/>
          <a:stretch>
            <a:fillRect/>
          </a:stretch>
        </p:blipFill>
        <p:spPr>
          <a:xfrm>
            <a:off x="3124200" y="3164805"/>
            <a:ext cx="5257800" cy="3676783"/>
          </a:xfrm>
          <a:prstGeom prst="rect">
            <a:avLst/>
          </a:prstGeom>
        </p:spPr>
      </p:pic>
    </p:spTree>
    <p:extLst>
      <p:ext uri="{BB962C8B-B14F-4D97-AF65-F5344CB8AC3E}">
        <p14:creationId xmlns:p14="http://schemas.microsoft.com/office/powerpoint/2010/main" val="475302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FF92-87CF-40EE-9C38-2E89785622C4}"/>
              </a:ext>
            </a:extLst>
          </p:cNvPr>
          <p:cNvSpPr>
            <a:spLocks noGrp="1"/>
          </p:cNvSpPr>
          <p:nvPr>
            <p:ph type="title"/>
          </p:nvPr>
        </p:nvSpPr>
        <p:spPr/>
        <p:txBody>
          <a:bodyPr/>
          <a:lstStyle/>
          <a:p>
            <a:r>
              <a:rPr lang="en-US" dirty="0"/>
              <a:t>Transportation </a:t>
            </a:r>
          </a:p>
        </p:txBody>
      </p:sp>
      <p:sp>
        <p:nvSpPr>
          <p:cNvPr id="3" name="Content Placeholder 2">
            <a:extLst>
              <a:ext uri="{FF2B5EF4-FFF2-40B4-BE49-F238E27FC236}">
                <a16:creationId xmlns:a16="http://schemas.microsoft.com/office/drawing/2014/main" id="{80E46817-67F2-48B4-8B8E-E1DA011E1690}"/>
              </a:ext>
            </a:extLst>
          </p:cNvPr>
          <p:cNvSpPr>
            <a:spLocks noGrp="1"/>
          </p:cNvSpPr>
          <p:nvPr>
            <p:ph idx="1"/>
          </p:nvPr>
        </p:nvSpPr>
        <p:spPr/>
        <p:txBody>
          <a:bodyPr/>
          <a:lstStyle/>
          <a:p>
            <a:r>
              <a:rPr lang="en-US" dirty="0"/>
              <a:t> The subdivision is accessed from Walden Way via an extension of Pinehurst Circle.  </a:t>
            </a:r>
          </a:p>
          <a:p>
            <a:r>
              <a:rPr lang="en-US" dirty="0"/>
              <a:t>All streets are planned to be public roads and will be dedicated to El Paso County.  </a:t>
            </a:r>
          </a:p>
          <a:p>
            <a:r>
              <a:rPr lang="en-US" dirty="0"/>
              <a:t>The platting of this subdivision will result in the dedication of approximately 0.35 miles of developer-constructed rural local roadways for ongoing County ownership and maintenance.</a:t>
            </a:r>
          </a:p>
          <a:p>
            <a:r>
              <a:rPr lang="en-US" dirty="0"/>
              <a:t>Deviation request to ECM Appendix B Section B.1.3 was approved.  Full traffic impact study will be required with the next filing when the planned through connection to the north is proposed.</a:t>
            </a:r>
          </a:p>
        </p:txBody>
      </p:sp>
    </p:spTree>
    <p:extLst>
      <p:ext uri="{BB962C8B-B14F-4D97-AF65-F5344CB8AC3E}">
        <p14:creationId xmlns:p14="http://schemas.microsoft.com/office/powerpoint/2010/main" val="5285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1922-D224-4B4A-96AC-EF1E855D7B90}"/>
              </a:ext>
            </a:extLst>
          </p:cNvPr>
          <p:cNvSpPr>
            <a:spLocks noGrp="1"/>
          </p:cNvSpPr>
          <p:nvPr>
            <p:ph type="title"/>
          </p:nvPr>
        </p:nvSpPr>
        <p:spPr>
          <a:xfrm>
            <a:off x="5909006" y="640080"/>
            <a:ext cx="2306877" cy="1325562"/>
          </a:xfrm>
        </p:spPr>
        <p:txBody>
          <a:bodyPr>
            <a:normAutofit/>
          </a:bodyPr>
          <a:lstStyle/>
          <a:p>
            <a:r>
              <a:rPr lang="en-US" sz="2800" dirty="0"/>
              <a:t>Notification </a:t>
            </a:r>
          </a:p>
        </p:txBody>
      </p:sp>
      <p:pic>
        <p:nvPicPr>
          <p:cNvPr id="5" name="Picture 4">
            <a:extLst>
              <a:ext uri="{FF2B5EF4-FFF2-40B4-BE49-F238E27FC236}">
                <a16:creationId xmlns:a16="http://schemas.microsoft.com/office/drawing/2014/main" id="{273B6D4E-A582-41F0-8CFF-7646688F836B}"/>
              </a:ext>
            </a:extLst>
          </p:cNvPr>
          <p:cNvPicPr>
            <a:picLocks noChangeAspect="1"/>
          </p:cNvPicPr>
          <p:nvPr/>
        </p:nvPicPr>
        <p:blipFill rotWithShape="1">
          <a:blip r:embed="rId2">
            <a:extLst>
              <a:ext uri="{28A0092B-C50C-407E-A947-70E740481C1C}">
                <a14:useLocalDpi xmlns:a14="http://schemas.microsoft.com/office/drawing/2010/main" val="0"/>
              </a:ext>
            </a:extLst>
          </a:blip>
          <a:srcRect r="-1" b="1028"/>
          <a:stretch/>
        </p:blipFill>
        <p:spPr>
          <a:xfrm>
            <a:off x="20" y="10"/>
            <a:ext cx="5664688" cy="6857990"/>
          </a:xfrm>
          <a:prstGeom prst="rect">
            <a:avLst/>
          </a:prstGeom>
        </p:spPr>
      </p:pic>
      <p:sp>
        <p:nvSpPr>
          <p:cNvPr id="3" name="Content Placeholder 2">
            <a:extLst>
              <a:ext uri="{FF2B5EF4-FFF2-40B4-BE49-F238E27FC236}">
                <a16:creationId xmlns:a16="http://schemas.microsoft.com/office/drawing/2014/main" id="{3F3E6E74-8D7E-4277-A158-BC3601E96402}"/>
              </a:ext>
            </a:extLst>
          </p:cNvPr>
          <p:cNvSpPr>
            <a:spLocks noGrp="1"/>
          </p:cNvSpPr>
          <p:nvPr>
            <p:ph idx="1"/>
          </p:nvPr>
        </p:nvSpPr>
        <p:spPr>
          <a:xfrm>
            <a:off x="5909006" y="2301555"/>
            <a:ext cx="2306877" cy="3878581"/>
          </a:xfrm>
        </p:spPr>
        <p:txBody>
          <a:bodyPr>
            <a:normAutofit/>
          </a:bodyPr>
          <a:lstStyle/>
          <a:p>
            <a:r>
              <a:rPr lang="en-US" sz="1400" dirty="0"/>
              <a:t>December 19, 2019 (56)</a:t>
            </a:r>
          </a:p>
        </p:txBody>
      </p:sp>
    </p:spTree>
    <p:extLst>
      <p:ext uri="{BB962C8B-B14F-4D97-AF65-F5344CB8AC3E}">
        <p14:creationId xmlns:p14="http://schemas.microsoft.com/office/powerpoint/2010/main" val="286982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3429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DBBA1A-63E3-46EC-8611-BAA182512309}"/>
              </a:ext>
            </a:extLst>
          </p:cNvPr>
          <p:cNvSpPr>
            <a:spLocks noGrp="1"/>
          </p:cNvSpPr>
          <p:nvPr>
            <p:ph type="title"/>
          </p:nvPr>
        </p:nvSpPr>
        <p:spPr>
          <a:xfrm>
            <a:off x="6238567" y="758952"/>
            <a:ext cx="2101646" cy="4041648"/>
          </a:xfrm>
        </p:spPr>
        <p:txBody>
          <a:bodyPr vert="horz" lIns="91440" tIns="45720" rIns="91440" bIns="45720" rtlCol="0" anchor="b">
            <a:normAutofit/>
          </a:bodyPr>
          <a:lstStyle/>
          <a:p>
            <a:pPr>
              <a:lnSpc>
                <a:spcPct val="85000"/>
              </a:lnSpc>
            </a:pPr>
            <a:r>
              <a:rPr lang="en-US" sz="2900" dirty="0">
                <a:solidFill>
                  <a:srgbClr val="FFFFFF"/>
                </a:solidFill>
              </a:rPr>
              <a:t>Questions? </a:t>
            </a:r>
          </a:p>
        </p:txBody>
      </p:sp>
      <p:sp useBgFill="1">
        <p:nvSpPr>
          <p:cNvPr id="16" name="Rectangle 15">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212" y="0"/>
            <a:ext cx="567075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82F86D43-9408-470F-AB94-883918FB09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045" y="484632"/>
            <a:ext cx="4941088" cy="5882248"/>
          </a:xfrm>
          <a:prstGeom prst="rect">
            <a:avLst/>
          </a:prstGeom>
        </p:spPr>
      </p:pic>
      <p:sp>
        <p:nvSpPr>
          <p:cNvPr id="18" name="Rectangle 17">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7437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306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8989-A1D0-458D-8377-87A05107A711}"/>
              </a:ext>
            </a:extLst>
          </p:cNvPr>
          <p:cNvSpPr>
            <a:spLocks noGrp="1"/>
          </p:cNvSpPr>
          <p:nvPr>
            <p:ph type="title"/>
          </p:nvPr>
        </p:nvSpPr>
        <p:spPr/>
        <p:txBody>
          <a:bodyPr/>
          <a:lstStyle/>
          <a:p>
            <a:r>
              <a:rPr lang="en-US" dirty="0"/>
              <a:t>Outstanding Violation </a:t>
            </a:r>
          </a:p>
        </p:txBody>
      </p:sp>
      <p:sp>
        <p:nvSpPr>
          <p:cNvPr id="5" name="TextBox 4">
            <a:extLst>
              <a:ext uri="{FF2B5EF4-FFF2-40B4-BE49-F238E27FC236}">
                <a16:creationId xmlns:a16="http://schemas.microsoft.com/office/drawing/2014/main" id="{BE31F07F-E5E4-4BAA-A26E-5921C49FF4DA}"/>
              </a:ext>
            </a:extLst>
          </p:cNvPr>
          <p:cNvSpPr txBox="1"/>
          <p:nvPr/>
        </p:nvSpPr>
        <p:spPr>
          <a:xfrm>
            <a:off x="4038600" y="1981200"/>
            <a:ext cx="4038600" cy="1815882"/>
          </a:xfrm>
          <a:prstGeom prst="rect">
            <a:avLst/>
          </a:prstGeom>
          <a:noFill/>
        </p:spPr>
        <p:txBody>
          <a:bodyPr wrap="square" rtlCol="0">
            <a:spAutoFit/>
          </a:bodyPr>
          <a:lstStyle/>
          <a:p>
            <a:r>
              <a:rPr lang="en-US" sz="1400" dirty="0"/>
              <a:t>A stop work order was issued on January 14, 2020 for construction activities beyond the approved Grading and Erosion Control (GEC) Plans for Monument Academy.</a:t>
            </a:r>
          </a:p>
          <a:p>
            <a:pPr marL="285750" indent="-285750">
              <a:buFont typeface="Arial" panose="020B0604020202020204" pitchFamily="34" charset="0"/>
              <a:buChar char="•"/>
            </a:pPr>
            <a:r>
              <a:rPr lang="en-US" sz="1400" dirty="0"/>
              <a:t>No construction BMPs were implemented</a:t>
            </a:r>
          </a:p>
          <a:p>
            <a:pPr marL="285750" indent="-285750">
              <a:buFont typeface="Arial" panose="020B0604020202020204" pitchFamily="34" charset="0"/>
              <a:buChar char="•"/>
            </a:pPr>
            <a:r>
              <a:rPr lang="en-US" sz="1400" dirty="0"/>
              <a:t>Land disturbance outside the limits of construction defined in the GEC Plans.</a:t>
            </a:r>
          </a:p>
          <a:p>
            <a:endParaRPr lang="en-US" sz="1400" dirty="0"/>
          </a:p>
        </p:txBody>
      </p:sp>
      <p:pic>
        <p:nvPicPr>
          <p:cNvPr id="10" name="Content Placeholder 9">
            <a:extLst>
              <a:ext uri="{FF2B5EF4-FFF2-40B4-BE49-F238E27FC236}">
                <a16:creationId xmlns:a16="http://schemas.microsoft.com/office/drawing/2014/main" id="{630C7DE4-076D-4A4A-B52D-80602DD8ECBA}"/>
              </a:ext>
            </a:extLst>
          </p:cNvPr>
          <p:cNvPicPr>
            <a:picLocks noGrp="1" noChangeAspect="1"/>
          </p:cNvPicPr>
          <p:nvPr>
            <p:ph idx="1"/>
          </p:nvPr>
        </p:nvPicPr>
        <p:blipFill rotWithShape="1">
          <a:blip r:embed="rId2"/>
          <a:srcRect r="18398"/>
          <a:stretch/>
        </p:blipFill>
        <p:spPr>
          <a:xfrm>
            <a:off x="568575" y="1905000"/>
            <a:ext cx="3393825" cy="3886200"/>
          </a:xfrm>
          <a:prstGeom prst="snip1Rect">
            <a:avLst>
              <a:gd name="adj" fmla="val 50000"/>
            </a:avLst>
          </a:prstGeom>
        </p:spPr>
      </p:pic>
      <p:grpSp>
        <p:nvGrpSpPr>
          <p:cNvPr id="23" name="Group 22">
            <a:extLst>
              <a:ext uri="{FF2B5EF4-FFF2-40B4-BE49-F238E27FC236}">
                <a16:creationId xmlns:a16="http://schemas.microsoft.com/office/drawing/2014/main" id="{471EA6D1-602A-4AD9-AC68-4A531DA63FBA}"/>
              </a:ext>
            </a:extLst>
          </p:cNvPr>
          <p:cNvGrpSpPr/>
          <p:nvPr/>
        </p:nvGrpSpPr>
        <p:grpSpPr>
          <a:xfrm>
            <a:off x="4114800" y="3685401"/>
            <a:ext cx="4114800" cy="2661047"/>
            <a:chOff x="4114800" y="3685401"/>
            <a:chExt cx="4114800" cy="2661047"/>
          </a:xfrm>
        </p:grpSpPr>
        <p:sp>
          <p:nvSpPr>
            <p:cNvPr id="11" name="Rectangle 10">
              <a:extLst>
                <a:ext uri="{FF2B5EF4-FFF2-40B4-BE49-F238E27FC236}">
                  <a16:creationId xmlns:a16="http://schemas.microsoft.com/office/drawing/2014/main" id="{45B6355D-56F2-4135-8F2D-29BACC7C89C2}"/>
                </a:ext>
              </a:extLst>
            </p:cNvPr>
            <p:cNvSpPr/>
            <p:nvPr/>
          </p:nvSpPr>
          <p:spPr>
            <a:xfrm>
              <a:off x="4191000" y="3733800"/>
              <a:ext cx="56841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D865ACE-E4F5-43C4-8B6C-47AA077D28F3}"/>
                </a:ext>
              </a:extLst>
            </p:cNvPr>
            <p:cNvSpPr txBox="1"/>
            <p:nvPr/>
          </p:nvSpPr>
          <p:spPr>
            <a:xfrm>
              <a:off x="4765590" y="3685401"/>
              <a:ext cx="2871299" cy="461665"/>
            </a:xfrm>
            <a:prstGeom prst="rect">
              <a:avLst/>
            </a:prstGeom>
            <a:noFill/>
          </p:spPr>
          <p:txBody>
            <a:bodyPr wrap="none" rtlCol="0">
              <a:spAutoFit/>
            </a:bodyPr>
            <a:lstStyle/>
            <a:p>
              <a:r>
                <a:rPr lang="en-US" sz="1200" dirty="0"/>
                <a:t>1.7 ac, Approved limits of disturbance</a:t>
              </a:r>
            </a:p>
            <a:p>
              <a:endParaRPr lang="en-US" sz="1200" dirty="0"/>
            </a:p>
          </p:txBody>
        </p:sp>
        <p:sp>
          <p:nvSpPr>
            <p:cNvPr id="13" name="Rectangle 12">
              <a:extLst>
                <a:ext uri="{FF2B5EF4-FFF2-40B4-BE49-F238E27FC236}">
                  <a16:creationId xmlns:a16="http://schemas.microsoft.com/office/drawing/2014/main" id="{F1FEFB8D-0E9A-43C6-B3A8-7161EDDF748F}"/>
                </a:ext>
              </a:extLst>
            </p:cNvPr>
            <p:cNvSpPr/>
            <p:nvPr/>
          </p:nvSpPr>
          <p:spPr>
            <a:xfrm>
              <a:off x="4191000" y="4158734"/>
              <a:ext cx="568410" cy="228600"/>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B0B87D5-1487-4A25-9F57-78F9E6CDEE51}"/>
                </a:ext>
              </a:extLst>
            </p:cNvPr>
            <p:cNvSpPr txBox="1"/>
            <p:nvPr/>
          </p:nvSpPr>
          <p:spPr>
            <a:xfrm>
              <a:off x="4765591" y="4038600"/>
              <a:ext cx="2930610" cy="646331"/>
            </a:xfrm>
            <a:prstGeom prst="rect">
              <a:avLst/>
            </a:prstGeom>
            <a:noFill/>
          </p:spPr>
          <p:txBody>
            <a:bodyPr wrap="square" rtlCol="0">
              <a:spAutoFit/>
            </a:bodyPr>
            <a:lstStyle/>
            <a:p>
              <a:r>
                <a:rPr lang="en-US" sz="1200" dirty="0"/>
                <a:t>7.2 ac, 30 ft of disturbance on either side of the Road</a:t>
              </a:r>
            </a:p>
            <a:p>
              <a:endParaRPr lang="en-US" sz="1200" dirty="0"/>
            </a:p>
          </p:txBody>
        </p:sp>
        <p:sp>
          <p:nvSpPr>
            <p:cNvPr id="15" name="Rectangle 14">
              <a:extLst>
                <a:ext uri="{FF2B5EF4-FFF2-40B4-BE49-F238E27FC236}">
                  <a16:creationId xmlns:a16="http://schemas.microsoft.com/office/drawing/2014/main" id="{5D6AA288-5043-4ED2-86D4-74BF0CB76D46}"/>
                </a:ext>
              </a:extLst>
            </p:cNvPr>
            <p:cNvSpPr/>
            <p:nvPr/>
          </p:nvSpPr>
          <p:spPr>
            <a:xfrm>
              <a:off x="4191000" y="4809748"/>
              <a:ext cx="56841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9B6B3D1-E5EB-4F09-9355-A6AB4150263D}"/>
                </a:ext>
              </a:extLst>
            </p:cNvPr>
            <p:cNvSpPr txBox="1"/>
            <p:nvPr/>
          </p:nvSpPr>
          <p:spPr>
            <a:xfrm>
              <a:off x="4114800" y="4518153"/>
              <a:ext cx="1406609" cy="461665"/>
            </a:xfrm>
            <a:prstGeom prst="rect">
              <a:avLst/>
            </a:prstGeom>
            <a:noFill/>
          </p:spPr>
          <p:txBody>
            <a:bodyPr wrap="square" rtlCol="0">
              <a:spAutoFit/>
            </a:bodyPr>
            <a:lstStyle/>
            <a:p>
              <a:r>
                <a:rPr lang="en-US" sz="1200" dirty="0"/>
                <a:t>Borrow/Fill sites</a:t>
              </a:r>
            </a:p>
            <a:p>
              <a:endParaRPr lang="en-US" sz="1200" dirty="0"/>
            </a:p>
          </p:txBody>
        </p:sp>
        <p:sp>
          <p:nvSpPr>
            <p:cNvPr id="17" name="TextBox 16">
              <a:extLst>
                <a:ext uri="{FF2B5EF4-FFF2-40B4-BE49-F238E27FC236}">
                  <a16:creationId xmlns:a16="http://schemas.microsoft.com/office/drawing/2014/main" id="{7BD78497-81F4-4AAF-BCB7-B4DFDAA49135}"/>
                </a:ext>
              </a:extLst>
            </p:cNvPr>
            <p:cNvSpPr txBox="1"/>
            <p:nvPr/>
          </p:nvSpPr>
          <p:spPr>
            <a:xfrm>
              <a:off x="4765590" y="4796135"/>
              <a:ext cx="1711410" cy="461665"/>
            </a:xfrm>
            <a:prstGeom prst="rect">
              <a:avLst/>
            </a:prstGeom>
            <a:noFill/>
          </p:spPr>
          <p:txBody>
            <a:bodyPr wrap="square" rtlCol="0">
              <a:spAutoFit/>
            </a:bodyPr>
            <a:lstStyle/>
            <a:p>
              <a:r>
                <a:rPr lang="en-US" sz="1200" dirty="0"/>
                <a:t>1.52 ac, Site A</a:t>
              </a:r>
            </a:p>
            <a:p>
              <a:endParaRPr lang="en-US" sz="1200" dirty="0"/>
            </a:p>
          </p:txBody>
        </p:sp>
        <p:sp>
          <p:nvSpPr>
            <p:cNvPr id="18" name="Rectangle 17">
              <a:extLst>
                <a:ext uri="{FF2B5EF4-FFF2-40B4-BE49-F238E27FC236}">
                  <a16:creationId xmlns:a16="http://schemas.microsoft.com/office/drawing/2014/main" id="{5355230B-DE2D-402C-A184-1AE1ED14862F}"/>
                </a:ext>
              </a:extLst>
            </p:cNvPr>
            <p:cNvSpPr/>
            <p:nvPr/>
          </p:nvSpPr>
          <p:spPr>
            <a:xfrm>
              <a:off x="4191000" y="5190748"/>
              <a:ext cx="568410" cy="228600"/>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6D36CD8-21D2-4595-B587-2B214E59130D}"/>
                </a:ext>
              </a:extLst>
            </p:cNvPr>
            <p:cNvSpPr txBox="1"/>
            <p:nvPr/>
          </p:nvSpPr>
          <p:spPr>
            <a:xfrm>
              <a:off x="4765590" y="5177135"/>
              <a:ext cx="1559010" cy="461665"/>
            </a:xfrm>
            <a:prstGeom prst="rect">
              <a:avLst/>
            </a:prstGeom>
            <a:noFill/>
          </p:spPr>
          <p:txBody>
            <a:bodyPr wrap="square" rtlCol="0">
              <a:spAutoFit/>
            </a:bodyPr>
            <a:lstStyle/>
            <a:p>
              <a:r>
                <a:rPr lang="en-US" sz="1200" dirty="0"/>
                <a:t>1.84 ac, Site B</a:t>
              </a:r>
            </a:p>
            <a:p>
              <a:endParaRPr lang="en-US" sz="1200" dirty="0"/>
            </a:p>
          </p:txBody>
        </p:sp>
        <p:sp>
          <p:nvSpPr>
            <p:cNvPr id="20" name="Rectangle 19">
              <a:extLst>
                <a:ext uri="{FF2B5EF4-FFF2-40B4-BE49-F238E27FC236}">
                  <a16:creationId xmlns:a16="http://schemas.microsoft.com/office/drawing/2014/main" id="{45ADB618-CAA1-460A-A4D3-B91313327E37}"/>
                </a:ext>
              </a:extLst>
            </p:cNvPr>
            <p:cNvSpPr/>
            <p:nvPr/>
          </p:nvSpPr>
          <p:spPr>
            <a:xfrm>
              <a:off x="4191000" y="5571748"/>
              <a:ext cx="568410" cy="2286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D249DB-874F-498F-B48B-4879ACA37E90}"/>
                </a:ext>
              </a:extLst>
            </p:cNvPr>
            <p:cNvSpPr txBox="1"/>
            <p:nvPr/>
          </p:nvSpPr>
          <p:spPr>
            <a:xfrm>
              <a:off x="4765590" y="5558135"/>
              <a:ext cx="1254210" cy="461665"/>
            </a:xfrm>
            <a:prstGeom prst="rect">
              <a:avLst/>
            </a:prstGeom>
            <a:noFill/>
          </p:spPr>
          <p:txBody>
            <a:bodyPr wrap="square" rtlCol="0">
              <a:spAutoFit/>
            </a:bodyPr>
            <a:lstStyle/>
            <a:p>
              <a:r>
                <a:rPr lang="en-US" sz="1200" dirty="0"/>
                <a:t>4.75 ac, Site C</a:t>
              </a:r>
            </a:p>
            <a:p>
              <a:endParaRPr lang="en-US" sz="1200" dirty="0"/>
            </a:p>
          </p:txBody>
        </p:sp>
        <p:sp>
          <p:nvSpPr>
            <p:cNvPr id="22" name="TextBox 21">
              <a:extLst>
                <a:ext uri="{FF2B5EF4-FFF2-40B4-BE49-F238E27FC236}">
                  <a16:creationId xmlns:a16="http://schemas.microsoft.com/office/drawing/2014/main" id="{91C9133D-B2D0-4284-B739-A8B81974D73E}"/>
                </a:ext>
              </a:extLst>
            </p:cNvPr>
            <p:cNvSpPr txBox="1"/>
            <p:nvPr/>
          </p:nvSpPr>
          <p:spPr>
            <a:xfrm>
              <a:off x="4765589" y="5884783"/>
              <a:ext cx="3464011" cy="461665"/>
            </a:xfrm>
            <a:prstGeom prst="rect">
              <a:avLst/>
            </a:prstGeom>
            <a:noFill/>
          </p:spPr>
          <p:txBody>
            <a:bodyPr wrap="square" rtlCol="0">
              <a:spAutoFit/>
            </a:bodyPr>
            <a:lstStyle/>
            <a:p>
              <a:r>
                <a:rPr lang="en-US" sz="1200" b="1" dirty="0"/>
                <a:t>15.3 acres of additional land disturbance</a:t>
              </a:r>
            </a:p>
            <a:p>
              <a:endParaRPr lang="en-US" sz="1200" b="1" dirty="0"/>
            </a:p>
          </p:txBody>
        </p:sp>
      </p:grpSp>
      <p:sp>
        <p:nvSpPr>
          <p:cNvPr id="3" name="Freeform: Shape 2">
            <a:extLst>
              <a:ext uri="{FF2B5EF4-FFF2-40B4-BE49-F238E27FC236}">
                <a16:creationId xmlns:a16="http://schemas.microsoft.com/office/drawing/2014/main" id="{4D709A19-741A-4DD3-B60B-855848996F8D}"/>
              </a:ext>
            </a:extLst>
          </p:cNvPr>
          <p:cNvSpPr/>
          <p:nvPr/>
        </p:nvSpPr>
        <p:spPr>
          <a:xfrm>
            <a:off x="1916778" y="3176104"/>
            <a:ext cx="1391940" cy="1961322"/>
          </a:xfrm>
          <a:custGeom>
            <a:avLst/>
            <a:gdLst>
              <a:gd name="connsiteX0" fmla="*/ 21926 w 1391940"/>
              <a:gd name="connsiteY0" fmla="*/ 72654 h 1961322"/>
              <a:gd name="connsiteX1" fmla="*/ 193376 w 1391940"/>
              <a:gd name="connsiteY1" fmla="*/ 6711 h 1961322"/>
              <a:gd name="connsiteX2" fmla="*/ 202168 w 1391940"/>
              <a:gd name="connsiteY2" fmla="*/ 142992 h 1961322"/>
              <a:gd name="connsiteX3" fmla="*/ 215357 w 1391940"/>
              <a:gd name="connsiteY3" fmla="*/ 191350 h 1961322"/>
              <a:gd name="connsiteX4" fmla="*/ 232941 w 1391940"/>
              <a:gd name="connsiteY4" fmla="*/ 248500 h 1961322"/>
              <a:gd name="connsiteX5" fmla="*/ 237337 w 1391940"/>
              <a:gd name="connsiteY5" fmla="*/ 270481 h 1961322"/>
              <a:gd name="connsiteX6" fmla="*/ 250526 w 1391940"/>
              <a:gd name="connsiteY6" fmla="*/ 305650 h 1961322"/>
              <a:gd name="connsiteX7" fmla="*/ 254922 w 1391940"/>
              <a:gd name="connsiteY7" fmla="*/ 318838 h 1961322"/>
              <a:gd name="connsiteX8" fmla="*/ 259318 w 1391940"/>
              <a:gd name="connsiteY8" fmla="*/ 345215 h 1961322"/>
              <a:gd name="connsiteX9" fmla="*/ 268110 w 1391940"/>
              <a:gd name="connsiteY9" fmla="*/ 433138 h 1961322"/>
              <a:gd name="connsiteX10" fmla="*/ 272507 w 1391940"/>
              <a:gd name="connsiteY10" fmla="*/ 450723 h 1961322"/>
              <a:gd name="connsiteX11" fmla="*/ 281299 w 1391940"/>
              <a:gd name="connsiteY11" fmla="*/ 485892 h 1961322"/>
              <a:gd name="connsiteX12" fmla="*/ 294487 w 1391940"/>
              <a:gd name="connsiteY12" fmla="*/ 499081 h 1961322"/>
              <a:gd name="connsiteX13" fmla="*/ 298884 w 1391940"/>
              <a:gd name="connsiteY13" fmla="*/ 521061 h 1961322"/>
              <a:gd name="connsiteX14" fmla="*/ 303280 w 1391940"/>
              <a:gd name="connsiteY14" fmla="*/ 551834 h 1961322"/>
              <a:gd name="connsiteX15" fmla="*/ 320864 w 1391940"/>
              <a:gd name="connsiteY15" fmla="*/ 578211 h 1961322"/>
              <a:gd name="connsiteX16" fmla="*/ 325260 w 1391940"/>
              <a:gd name="connsiteY16" fmla="*/ 595796 h 1961322"/>
              <a:gd name="connsiteX17" fmla="*/ 347241 w 1391940"/>
              <a:gd name="connsiteY17" fmla="*/ 617777 h 1961322"/>
              <a:gd name="connsiteX18" fmla="*/ 351637 w 1391940"/>
              <a:gd name="connsiteY18" fmla="*/ 635361 h 1961322"/>
              <a:gd name="connsiteX19" fmla="*/ 360430 w 1391940"/>
              <a:gd name="connsiteY19" fmla="*/ 648550 h 1961322"/>
              <a:gd name="connsiteX20" fmla="*/ 364826 w 1391940"/>
              <a:gd name="connsiteY20" fmla="*/ 661738 h 1961322"/>
              <a:gd name="connsiteX21" fmla="*/ 373618 w 1391940"/>
              <a:gd name="connsiteY21" fmla="*/ 727681 h 1961322"/>
              <a:gd name="connsiteX22" fmla="*/ 378014 w 1391940"/>
              <a:gd name="connsiteY22" fmla="*/ 745265 h 1961322"/>
              <a:gd name="connsiteX23" fmla="*/ 373618 w 1391940"/>
              <a:gd name="connsiteY23" fmla="*/ 758454 h 1961322"/>
              <a:gd name="connsiteX24" fmla="*/ 378014 w 1391940"/>
              <a:gd name="connsiteY24" fmla="*/ 798019 h 1961322"/>
              <a:gd name="connsiteX25" fmla="*/ 386807 w 1391940"/>
              <a:gd name="connsiteY25" fmla="*/ 806811 h 1961322"/>
              <a:gd name="connsiteX26" fmla="*/ 399995 w 1391940"/>
              <a:gd name="connsiteY26" fmla="*/ 837584 h 1961322"/>
              <a:gd name="connsiteX27" fmla="*/ 791083 w 1391940"/>
              <a:gd name="connsiteY27" fmla="*/ 1192696 h 1961322"/>
              <a:gd name="connsiteX28" fmla="*/ 1025205 w 1391940"/>
              <a:gd name="connsiteY28" fmla="*/ 1316383 h 1961322"/>
              <a:gd name="connsiteX29" fmla="*/ 1056126 w 1391940"/>
              <a:gd name="connsiteY29" fmla="*/ 1360557 h 1961322"/>
              <a:gd name="connsiteX30" fmla="*/ 1064961 w 1391940"/>
              <a:gd name="connsiteY30" fmla="*/ 1373809 h 1961322"/>
              <a:gd name="connsiteX31" fmla="*/ 1069379 w 1391940"/>
              <a:gd name="connsiteY31" fmla="*/ 1387061 h 1961322"/>
              <a:gd name="connsiteX32" fmla="*/ 1082631 w 1391940"/>
              <a:gd name="connsiteY32" fmla="*/ 1391479 h 1961322"/>
              <a:gd name="connsiteX33" fmla="*/ 1082631 w 1391940"/>
              <a:gd name="connsiteY33" fmla="*/ 1391479 h 1961322"/>
              <a:gd name="connsiteX34" fmla="*/ 1100300 w 1391940"/>
              <a:gd name="connsiteY34" fmla="*/ 1431235 h 1961322"/>
              <a:gd name="connsiteX35" fmla="*/ 1104718 w 1391940"/>
              <a:gd name="connsiteY35" fmla="*/ 1444487 h 1961322"/>
              <a:gd name="connsiteX36" fmla="*/ 1122387 w 1391940"/>
              <a:gd name="connsiteY36" fmla="*/ 1470992 h 1961322"/>
              <a:gd name="connsiteX37" fmla="*/ 1126805 w 1391940"/>
              <a:gd name="connsiteY37" fmla="*/ 1479826 h 1961322"/>
              <a:gd name="connsiteX38" fmla="*/ 1126805 w 1391940"/>
              <a:gd name="connsiteY38" fmla="*/ 1462157 h 1961322"/>
              <a:gd name="connsiteX39" fmla="*/ 1272579 w 1391940"/>
              <a:gd name="connsiteY39" fmla="*/ 1466574 h 1961322"/>
              <a:gd name="connsiteX40" fmla="*/ 1299083 w 1391940"/>
              <a:gd name="connsiteY40" fmla="*/ 1475409 h 1961322"/>
              <a:gd name="connsiteX41" fmla="*/ 1303500 w 1391940"/>
              <a:gd name="connsiteY41" fmla="*/ 1475409 h 1961322"/>
              <a:gd name="connsiteX42" fmla="*/ 1303500 w 1391940"/>
              <a:gd name="connsiteY42" fmla="*/ 1475409 h 1961322"/>
              <a:gd name="connsiteX43" fmla="*/ 1343257 w 1391940"/>
              <a:gd name="connsiteY43" fmla="*/ 1484244 h 1961322"/>
              <a:gd name="connsiteX44" fmla="*/ 1365344 w 1391940"/>
              <a:gd name="connsiteY44" fmla="*/ 1506331 h 1961322"/>
              <a:gd name="connsiteX45" fmla="*/ 1378596 w 1391940"/>
              <a:gd name="connsiteY45" fmla="*/ 1515166 h 1961322"/>
              <a:gd name="connsiteX46" fmla="*/ 1383013 w 1391940"/>
              <a:gd name="connsiteY46" fmla="*/ 1528418 h 1961322"/>
              <a:gd name="connsiteX47" fmla="*/ 1391848 w 1391940"/>
              <a:gd name="connsiteY47" fmla="*/ 1550505 h 1961322"/>
              <a:gd name="connsiteX48" fmla="*/ 1391848 w 1391940"/>
              <a:gd name="connsiteY48" fmla="*/ 1550505 h 1961322"/>
              <a:gd name="connsiteX49" fmla="*/ 1383013 w 1391940"/>
              <a:gd name="connsiteY49" fmla="*/ 1634435 h 1961322"/>
              <a:gd name="connsiteX50" fmla="*/ 1378596 w 1391940"/>
              <a:gd name="connsiteY50" fmla="*/ 1652105 h 1961322"/>
              <a:gd name="connsiteX51" fmla="*/ 1365344 w 1391940"/>
              <a:gd name="connsiteY51" fmla="*/ 1660939 h 1961322"/>
              <a:gd name="connsiteX52" fmla="*/ 1334422 w 1391940"/>
              <a:gd name="connsiteY52" fmla="*/ 1669774 h 1961322"/>
              <a:gd name="connsiteX53" fmla="*/ 1334422 w 1391940"/>
              <a:gd name="connsiteY53" fmla="*/ 1669774 h 1961322"/>
              <a:gd name="connsiteX54" fmla="*/ 1316752 w 1391940"/>
              <a:gd name="connsiteY54" fmla="*/ 1630018 h 1961322"/>
              <a:gd name="connsiteX55" fmla="*/ 1303500 w 1391940"/>
              <a:gd name="connsiteY55" fmla="*/ 1577009 h 1961322"/>
              <a:gd name="connsiteX56" fmla="*/ 1290248 w 1391940"/>
              <a:gd name="connsiteY56" fmla="*/ 1568174 h 1961322"/>
              <a:gd name="connsiteX57" fmla="*/ 1272579 w 1391940"/>
              <a:gd name="connsiteY57" fmla="*/ 1546087 h 1961322"/>
              <a:gd name="connsiteX58" fmla="*/ 1272579 w 1391940"/>
              <a:gd name="connsiteY58" fmla="*/ 1546087 h 1961322"/>
              <a:gd name="connsiteX59" fmla="*/ 1162144 w 1391940"/>
              <a:gd name="connsiteY59" fmla="*/ 1537253 h 1961322"/>
              <a:gd name="connsiteX60" fmla="*/ 1109135 w 1391940"/>
              <a:gd name="connsiteY60" fmla="*/ 1537253 h 1961322"/>
              <a:gd name="connsiteX61" fmla="*/ 1109135 w 1391940"/>
              <a:gd name="connsiteY61" fmla="*/ 1537253 h 1961322"/>
              <a:gd name="connsiteX62" fmla="*/ 1104718 w 1391940"/>
              <a:gd name="connsiteY62" fmla="*/ 1577009 h 1961322"/>
              <a:gd name="connsiteX63" fmla="*/ 1109135 w 1391940"/>
              <a:gd name="connsiteY63" fmla="*/ 1616766 h 1961322"/>
              <a:gd name="connsiteX64" fmla="*/ 1109135 w 1391940"/>
              <a:gd name="connsiteY64" fmla="*/ 1665357 h 1961322"/>
              <a:gd name="connsiteX65" fmla="*/ 1109135 w 1391940"/>
              <a:gd name="connsiteY65" fmla="*/ 1665357 h 1961322"/>
              <a:gd name="connsiteX66" fmla="*/ 1095883 w 1391940"/>
              <a:gd name="connsiteY66" fmla="*/ 1700696 h 1961322"/>
              <a:gd name="connsiteX67" fmla="*/ 1091465 w 1391940"/>
              <a:gd name="connsiteY67" fmla="*/ 1722783 h 1961322"/>
              <a:gd name="connsiteX68" fmla="*/ 1082631 w 1391940"/>
              <a:gd name="connsiteY68" fmla="*/ 1736035 h 1961322"/>
              <a:gd name="connsiteX69" fmla="*/ 1078213 w 1391940"/>
              <a:gd name="connsiteY69" fmla="*/ 1749287 h 1961322"/>
              <a:gd name="connsiteX70" fmla="*/ 1060544 w 1391940"/>
              <a:gd name="connsiteY70" fmla="*/ 1775792 h 1961322"/>
              <a:gd name="connsiteX71" fmla="*/ 1060544 w 1391940"/>
              <a:gd name="connsiteY71" fmla="*/ 1775792 h 1961322"/>
              <a:gd name="connsiteX72" fmla="*/ 1007535 w 1391940"/>
              <a:gd name="connsiteY72" fmla="*/ 1828800 h 1961322"/>
              <a:gd name="connsiteX73" fmla="*/ 998700 w 1391940"/>
              <a:gd name="connsiteY73" fmla="*/ 1842053 h 1961322"/>
              <a:gd name="connsiteX74" fmla="*/ 985448 w 1391940"/>
              <a:gd name="connsiteY74" fmla="*/ 1850887 h 1961322"/>
              <a:gd name="connsiteX75" fmla="*/ 963361 w 1391940"/>
              <a:gd name="connsiteY75" fmla="*/ 1877392 h 1961322"/>
              <a:gd name="connsiteX76" fmla="*/ 950109 w 1391940"/>
              <a:gd name="connsiteY76" fmla="*/ 1903896 h 1961322"/>
              <a:gd name="connsiteX77" fmla="*/ 932439 w 1391940"/>
              <a:gd name="connsiteY77" fmla="*/ 1908313 h 1961322"/>
              <a:gd name="connsiteX78" fmla="*/ 923605 w 1391940"/>
              <a:gd name="connsiteY78" fmla="*/ 1921566 h 1961322"/>
              <a:gd name="connsiteX79" fmla="*/ 910352 w 1391940"/>
              <a:gd name="connsiteY79" fmla="*/ 1930400 h 1961322"/>
              <a:gd name="connsiteX80" fmla="*/ 897100 w 1391940"/>
              <a:gd name="connsiteY80" fmla="*/ 1943653 h 1961322"/>
              <a:gd name="connsiteX81" fmla="*/ 875013 w 1391940"/>
              <a:gd name="connsiteY81" fmla="*/ 1961322 h 1961322"/>
              <a:gd name="connsiteX82" fmla="*/ 875013 w 1391940"/>
              <a:gd name="connsiteY82" fmla="*/ 1961322 h 1961322"/>
              <a:gd name="connsiteX83" fmla="*/ 848509 w 1391940"/>
              <a:gd name="connsiteY83" fmla="*/ 1934818 h 1961322"/>
              <a:gd name="connsiteX84" fmla="*/ 844092 w 1391940"/>
              <a:gd name="connsiteY84" fmla="*/ 1921566 h 1961322"/>
              <a:gd name="connsiteX85" fmla="*/ 817587 w 1391940"/>
              <a:gd name="connsiteY85" fmla="*/ 1903896 h 1961322"/>
              <a:gd name="connsiteX86" fmla="*/ 804335 w 1391940"/>
              <a:gd name="connsiteY86" fmla="*/ 1895061 h 1961322"/>
              <a:gd name="connsiteX87" fmla="*/ 804335 w 1391940"/>
              <a:gd name="connsiteY87" fmla="*/ 1895061 h 1961322"/>
              <a:gd name="connsiteX88" fmla="*/ 839674 w 1391940"/>
              <a:gd name="connsiteY88" fmla="*/ 1864139 h 1961322"/>
              <a:gd name="connsiteX89" fmla="*/ 857344 w 1391940"/>
              <a:gd name="connsiteY89" fmla="*/ 1846470 h 1961322"/>
              <a:gd name="connsiteX90" fmla="*/ 870596 w 1391940"/>
              <a:gd name="connsiteY90" fmla="*/ 1837635 h 1961322"/>
              <a:gd name="connsiteX91" fmla="*/ 905935 w 1391940"/>
              <a:gd name="connsiteY91" fmla="*/ 1811131 h 1961322"/>
              <a:gd name="connsiteX92" fmla="*/ 914770 w 1391940"/>
              <a:gd name="connsiteY92" fmla="*/ 1797879 h 1961322"/>
              <a:gd name="connsiteX93" fmla="*/ 941274 w 1391940"/>
              <a:gd name="connsiteY93" fmla="*/ 1784626 h 1961322"/>
              <a:gd name="connsiteX94" fmla="*/ 967779 w 1391940"/>
              <a:gd name="connsiteY94" fmla="*/ 1775792 h 1961322"/>
              <a:gd name="connsiteX95" fmla="*/ 967779 w 1391940"/>
              <a:gd name="connsiteY95" fmla="*/ 1775792 h 1961322"/>
              <a:gd name="connsiteX96" fmla="*/ 981031 w 1391940"/>
              <a:gd name="connsiteY96" fmla="*/ 1740453 h 1961322"/>
              <a:gd name="connsiteX97" fmla="*/ 985448 w 1391940"/>
              <a:gd name="connsiteY97" fmla="*/ 1722783 h 1961322"/>
              <a:gd name="connsiteX98" fmla="*/ 989865 w 1391940"/>
              <a:gd name="connsiteY98" fmla="*/ 1709531 h 1961322"/>
              <a:gd name="connsiteX99" fmla="*/ 998700 w 1391940"/>
              <a:gd name="connsiteY99" fmla="*/ 1678609 h 1961322"/>
              <a:gd name="connsiteX100" fmla="*/ 1011952 w 1391940"/>
              <a:gd name="connsiteY100" fmla="*/ 1660939 h 1961322"/>
              <a:gd name="connsiteX101" fmla="*/ 1016370 w 1391940"/>
              <a:gd name="connsiteY101" fmla="*/ 1643270 h 1961322"/>
              <a:gd name="connsiteX102" fmla="*/ 1020787 w 1391940"/>
              <a:gd name="connsiteY102" fmla="*/ 1630018 h 1961322"/>
              <a:gd name="connsiteX103" fmla="*/ 1020787 w 1391940"/>
              <a:gd name="connsiteY103" fmla="*/ 1603513 h 1961322"/>
              <a:gd name="connsiteX104" fmla="*/ 1020787 w 1391940"/>
              <a:gd name="connsiteY104" fmla="*/ 1603513 h 1961322"/>
              <a:gd name="connsiteX105" fmla="*/ 1007535 w 1391940"/>
              <a:gd name="connsiteY105" fmla="*/ 1563757 h 1961322"/>
              <a:gd name="connsiteX106" fmla="*/ 994283 w 1391940"/>
              <a:gd name="connsiteY106" fmla="*/ 1550505 h 1961322"/>
              <a:gd name="connsiteX107" fmla="*/ 985448 w 1391940"/>
              <a:gd name="connsiteY107" fmla="*/ 1537253 h 1961322"/>
              <a:gd name="connsiteX108" fmla="*/ 981031 w 1391940"/>
              <a:gd name="connsiteY108" fmla="*/ 1524000 h 1961322"/>
              <a:gd name="connsiteX109" fmla="*/ 967779 w 1391940"/>
              <a:gd name="connsiteY109" fmla="*/ 1515166 h 1961322"/>
              <a:gd name="connsiteX110" fmla="*/ 958944 w 1391940"/>
              <a:gd name="connsiteY110" fmla="*/ 1488661 h 1961322"/>
              <a:gd name="connsiteX111" fmla="*/ 932439 w 1391940"/>
              <a:gd name="connsiteY111" fmla="*/ 1470992 h 1961322"/>
              <a:gd name="connsiteX112" fmla="*/ 901518 w 1391940"/>
              <a:gd name="connsiteY112" fmla="*/ 1440070 h 1961322"/>
              <a:gd name="connsiteX113" fmla="*/ 888265 w 1391940"/>
              <a:gd name="connsiteY113" fmla="*/ 1431235 h 1961322"/>
              <a:gd name="connsiteX114" fmla="*/ 879431 w 1391940"/>
              <a:gd name="connsiteY114" fmla="*/ 1404731 h 1961322"/>
              <a:gd name="connsiteX115" fmla="*/ 852926 w 1391940"/>
              <a:gd name="connsiteY115" fmla="*/ 1395896 h 1961322"/>
              <a:gd name="connsiteX116" fmla="*/ 839674 w 1391940"/>
              <a:gd name="connsiteY116" fmla="*/ 1387061 h 1961322"/>
              <a:gd name="connsiteX117" fmla="*/ 826422 w 1391940"/>
              <a:gd name="connsiteY117" fmla="*/ 1382644 h 1961322"/>
              <a:gd name="connsiteX118" fmla="*/ 817587 w 1391940"/>
              <a:gd name="connsiteY118" fmla="*/ 1369392 h 1961322"/>
              <a:gd name="connsiteX119" fmla="*/ 791083 w 1391940"/>
              <a:gd name="connsiteY119" fmla="*/ 1351722 h 1961322"/>
              <a:gd name="connsiteX120" fmla="*/ 782248 w 1391940"/>
              <a:gd name="connsiteY120" fmla="*/ 1334053 h 1961322"/>
              <a:gd name="connsiteX121" fmla="*/ 777831 w 1391940"/>
              <a:gd name="connsiteY121" fmla="*/ 1320800 h 1961322"/>
              <a:gd name="connsiteX122" fmla="*/ 764579 w 1391940"/>
              <a:gd name="connsiteY122" fmla="*/ 1307548 h 1961322"/>
              <a:gd name="connsiteX123" fmla="*/ 746909 w 1391940"/>
              <a:gd name="connsiteY123" fmla="*/ 1281044 h 1961322"/>
              <a:gd name="connsiteX124" fmla="*/ 742492 w 1391940"/>
              <a:gd name="connsiteY124" fmla="*/ 1245705 h 1961322"/>
              <a:gd name="connsiteX125" fmla="*/ 738074 w 1391940"/>
              <a:gd name="connsiteY125" fmla="*/ 1232453 h 1961322"/>
              <a:gd name="connsiteX126" fmla="*/ 724822 w 1391940"/>
              <a:gd name="connsiteY126" fmla="*/ 1219200 h 1961322"/>
              <a:gd name="connsiteX127" fmla="*/ 358179 w 1391940"/>
              <a:gd name="connsiteY127" fmla="*/ 834887 h 1961322"/>
              <a:gd name="connsiteX128" fmla="*/ 256579 w 1391940"/>
              <a:gd name="connsiteY128" fmla="*/ 852557 h 1961322"/>
              <a:gd name="connsiteX129" fmla="*/ 252161 w 1391940"/>
              <a:gd name="connsiteY129" fmla="*/ 803966 h 1961322"/>
              <a:gd name="connsiteX130" fmla="*/ 247744 w 1391940"/>
              <a:gd name="connsiteY130" fmla="*/ 790713 h 1961322"/>
              <a:gd name="connsiteX131" fmla="*/ 243326 w 1391940"/>
              <a:gd name="connsiteY131" fmla="*/ 768626 h 1961322"/>
              <a:gd name="connsiteX132" fmla="*/ 238909 w 1391940"/>
              <a:gd name="connsiteY132" fmla="*/ 750957 h 1961322"/>
              <a:gd name="connsiteX133" fmla="*/ 230074 w 1391940"/>
              <a:gd name="connsiteY133" fmla="*/ 684696 h 1961322"/>
              <a:gd name="connsiteX134" fmla="*/ 221239 w 1391940"/>
              <a:gd name="connsiteY134" fmla="*/ 662609 h 1961322"/>
              <a:gd name="connsiteX135" fmla="*/ 216822 w 1391940"/>
              <a:gd name="connsiteY135" fmla="*/ 649357 h 1961322"/>
              <a:gd name="connsiteX136" fmla="*/ 203570 w 1391940"/>
              <a:gd name="connsiteY136" fmla="*/ 640522 h 1961322"/>
              <a:gd name="connsiteX137" fmla="*/ 194735 w 1391940"/>
              <a:gd name="connsiteY137" fmla="*/ 627270 h 1961322"/>
              <a:gd name="connsiteX138" fmla="*/ 181483 w 1391940"/>
              <a:gd name="connsiteY138" fmla="*/ 622853 h 1961322"/>
              <a:gd name="connsiteX139" fmla="*/ 177065 w 1391940"/>
              <a:gd name="connsiteY139" fmla="*/ 609600 h 1961322"/>
              <a:gd name="connsiteX140" fmla="*/ 163813 w 1391940"/>
              <a:gd name="connsiteY140" fmla="*/ 600766 h 1961322"/>
              <a:gd name="connsiteX141" fmla="*/ 159396 w 1391940"/>
              <a:gd name="connsiteY141" fmla="*/ 569844 h 1961322"/>
              <a:gd name="connsiteX142" fmla="*/ 154979 w 1391940"/>
              <a:gd name="connsiteY142" fmla="*/ 556592 h 1961322"/>
              <a:gd name="connsiteX143" fmla="*/ 141726 w 1391940"/>
              <a:gd name="connsiteY143" fmla="*/ 552174 h 1961322"/>
              <a:gd name="connsiteX144" fmla="*/ 128474 w 1391940"/>
              <a:gd name="connsiteY144" fmla="*/ 508000 h 1961322"/>
              <a:gd name="connsiteX145" fmla="*/ 124057 w 1391940"/>
              <a:gd name="connsiteY145" fmla="*/ 450574 h 1961322"/>
              <a:gd name="connsiteX146" fmla="*/ 119639 w 1391940"/>
              <a:gd name="connsiteY146" fmla="*/ 437322 h 1961322"/>
              <a:gd name="connsiteX147" fmla="*/ 106387 w 1391940"/>
              <a:gd name="connsiteY147" fmla="*/ 397566 h 1961322"/>
              <a:gd name="connsiteX148" fmla="*/ 101970 w 1391940"/>
              <a:gd name="connsiteY148" fmla="*/ 366644 h 1961322"/>
              <a:gd name="connsiteX149" fmla="*/ 84300 w 1391940"/>
              <a:gd name="connsiteY149" fmla="*/ 335722 h 1961322"/>
              <a:gd name="connsiteX150" fmla="*/ 79883 w 1391940"/>
              <a:gd name="connsiteY150" fmla="*/ 322470 h 1961322"/>
              <a:gd name="connsiteX151" fmla="*/ 66631 w 1391940"/>
              <a:gd name="connsiteY151" fmla="*/ 216453 h 1961322"/>
              <a:gd name="connsiteX152" fmla="*/ 57796 w 1391940"/>
              <a:gd name="connsiteY152" fmla="*/ 163444 h 1961322"/>
              <a:gd name="connsiteX153" fmla="*/ 48961 w 1391940"/>
              <a:gd name="connsiteY153" fmla="*/ 150192 h 1961322"/>
              <a:gd name="connsiteX154" fmla="*/ 44544 w 1391940"/>
              <a:gd name="connsiteY154" fmla="*/ 136939 h 1961322"/>
              <a:gd name="connsiteX155" fmla="*/ 40126 w 1391940"/>
              <a:gd name="connsiteY155" fmla="*/ 119270 h 1961322"/>
              <a:gd name="connsiteX156" fmla="*/ 26874 w 1391940"/>
              <a:gd name="connsiteY156" fmla="*/ 110435 h 1961322"/>
              <a:gd name="connsiteX157" fmla="*/ 22457 w 1391940"/>
              <a:gd name="connsiteY157" fmla="*/ 97183 h 1961322"/>
              <a:gd name="connsiteX158" fmla="*/ 13622 w 1391940"/>
              <a:gd name="connsiteY158" fmla="*/ 61844 h 1961322"/>
              <a:gd name="connsiteX159" fmla="*/ 4787 w 1391940"/>
              <a:gd name="connsiteY159" fmla="*/ 30922 h 1961322"/>
              <a:gd name="connsiteX160" fmla="*/ 370 w 1391940"/>
              <a:gd name="connsiteY160" fmla="*/ 17670 h 1961322"/>
              <a:gd name="connsiteX161" fmla="*/ 370 w 1391940"/>
              <a:gd name="connsiteY161" fmla="*/ 0 h 1961322"/>
              <a:gd name="connsiteX162" fmla="*/ 21926 w 1391940"/>
              <a:gd name="connsiteY162" fmla="*/ 72654 h 196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391940" h="1961322">
                <a:moveTo>
                  <a:pt x="21926" y="72654"/>
                </a:moveTo>
                <a:lnTo>
                  <a:pt x="193376" y="6711"/>
                </a:lnTo>
                <a:cubicBezTo>
                  <a:pt x="196307" y="52138"/>
                  <a:pt x="196787" y="97790"/>
                  <a:pt x="202168" y="142992"/>
                </a:cubicBezTo>
                <a:cubicBezTo>
                  <a:pt x="204143" y="159583"/>
                  <a:pt x="211530" y="175086"/>
                  <a:pt x="215357" y="191350"/>
                </a:cubicBezTo>
                <a:cubicBezTo>
                  <a:pt x="227278" y="242013"/>
                  <a:pt x="209118" y="192910"/>
                  <a:pt x="232941" y="248500"/>
                </a:cubicBezTo>
                <a:cubicBezTo>
                  <a:pt x="234406" y="255827"/>
                  <a:pt x="235525" y="263232"/>
                  <a:pt x="237337" y="270481"/>
                </a:cubicBezTo>
                <a:cubicBezTo>
                  <a:pt x="239829" y="280447"/>
                  <a:pt x="247509" y="297603"/>
                  <a:pt x="250526" y="305650"/>
                </a:cubicBezTo>
                <a:cubicBezTo>
                  <a:pt x="252153" y="309989"/>
                  <a:pt x="253457" y="314442"/>
                  <a:pt x="254922" y="318838"/>
                </a:cubicBezTo>
                <a:cubicBezTo>
                  <a:pt x="256387" y="327630"/>
                  <a:pt x="258277" y="336362"/>
                  <a:pt x="259318" y="345215"/>
                </a:cubicBezTo>
                <a:cubicBezTo>
                  <a:pt x="262483" y="372115"/>
                  <a:pt x="263921" y="405912"/>
                  <a:pt x="268110" y="433138"/>
                </a:cubicBezTo>
                <a:cubicBezTo>
                  <a:pt x="269029" y="439110"/>
                  <a:pt x="271196" y="444825"/>
                  <a:pt x="272507" y="450723"/>
                </a:cubicBezTo>
                <a:cubicBezTo>
                  <a:pt x="273247" y="454053"/>
                  <a:pt x="277371" y="480000"/>
                  <a:pt x="281299" y="485892"/>
                </a:cubicBezTo>
                <a:cubicBezTo>
                  <a:pt x="284748" y="491065"/>
                  <a:pt x="290091" y="494685"/>
                  <a:pt x="294487" y="499081"/>
                </a:cubicBezTo>
                <a:cubicBezTo>
                  <a:pt x="295953" y="506408"/>
                  <a:pt x="297656" y="513691"/>
                  <a:pt x="298884" y="521061"/>
                </a:cubicBezTo>
                <a:cubicBezTo>
                  <a:pt x="300588" y="531282"/>
                  <a:pt x="299560" y="542163"/>
                  <a:pt x="303280" y="551834"/>
                </a:cubicBezTo>
                <a:cubicBezTo>
                  <a:pt x="307073" y="561697"/>
                  <a:pt x="320864" y="578211"/>
                  <a:pt x="320864" y="578211"/>
                </a:cubicBezTo>
                <a:cubicBezTo>
                  <a:pt x="322329" y="584073"/>
                  <a:pt x="321909" y="590769"/>
                  <a:pt x="325260" y="595796"/>
                </a:cubicBezTo>
                <a:cubicBezTo>
                  <a:pt x="331008" y="604418"/>
                  <a:pt x="347241" y="617777"/>
                  <a:pt x="347241" y="617777"/>
                </a:cubicBezTo>
                <a:cubicBezTo>
                  <a:pt x="348706" y="623638"/>
                  <a:pt x="349257" y="629808"/>
                  <a:pt x="351637" y="635361"/>
                </a:cubicBezTo>
                <a:cubicBezTo>
                  <a:pt x="353718" y="640218"/>
                  <a:pt x="358067" y="643824"/>
                  <a:pt x="360430" y="648550"/>
                </a:cubicBezTo>
                <a:cubicBezTo>
                  <a:pt x="362502" y="652695"/>
                  <a:pt x="363361" y="657342"/>
                  <a:pt x="364826" y="661738"/>
                </a:cubicBezTo>
                <a:cubicBezTo>
                  <a:pt x="367757" y="683719"/>
                  <a:pt x="370160" y="705777"/>
                  <a:pt x="373618" y="727681"/>
                </a:cubicBezTo>
                <a:cubicBezTo>
                  <a:pt x="374560" y="733649"/>
                  <a:pt x="378014" y="739223"/>
                  <a:pt x="378014" y="745265"/>
                </a:cubicBezTo>
                <a:cubicBezTo>
                  <a:pt x="378014" y="749899"/>
                  <a:pt x="375083" y="754058"/>
                  <a:pt x="373618" y="758454"/>
                </a:cubicBezTo>
                <a:cubicBezTo>
                  <a:pt x="375083" y="771642"/>
                  <a:pt x="374522" y="785217"/>
                  <a:pt x="378014" y="798019"/>
                </a:cubicBezTo>
                <a:cubicBezTo>
                  <a:pt x="379105" y="802018"/>
                  <a:pt x="384953" y="803104"/>
                  <a:pt x="386807" y="806811"/>
                </a:cubicBezTo>
                <a:cubicBezTo>
                  <a:pt x="405704" y="844603"/>
                  <a:pt x="386933" y="824522"/>
                  <a:pt x="399995" y="837584"/>
                </a:cubicBezTo>
                <a:lnTo>
                  <a:pt x="791083" y="1192696"/>
                </a:lnTo>
                <a:lnTo>
                  <a:pt x="1025205" y="1316383"/>
                </a:lnTo>
                <a:lnTo>
                  <a:pt x="1056126" y="1360557"/>
                </a:lnTo>
                <a:cubicBezTo>
                  <a:pt x="1059148" y="1364922"/>
                  <a:pt x="1063282" y="1368772"/>
                  <a:pt x="1064961" y="1373809"/>
                </a:cubicBezTo>
                <a:cubicBezTo>
                  <a:pt x="1066434" y="1378226"/>
                  <a:pt x="1066086" y="1383768"/>
                  <a:pt x="1069379" y="1387061"/>
                </a:cubicBezTo>
                <a:cubicBezTo>
                  <a:pt x="1072672" y="1390354"/>
                  <a:pt x="1082631" y="1391479"/>
                  <a:pt x="1082631" y="1391479"/>
                </a:cubicBezTo>
                <a:lnTo>
                  <a:pt x="1082631" y="1391479"/>
                </a:lnTo>
                <a:cubicBezTo>
                  <a:pt x="1088521" y="1404731"/>
                  <a:pt x="1094722" y="1417849"/>
                  <a:pt x="1100300" y="1431235"/>
                </a:cubicBezTo>
                <a:cubicBezTo>
                  <a:pt x="1102091" y="1435533"/>
                  <a:pt x="1102457" y="1440417"/>
                  <a:pt x="1104718" y="1444487"/>
                </a:cubicBezTo>
                <a:cubicBezTo>
                  <a:pt x="1109875" y="1453769"/>
                  <a:pt x="1116497" y="1462157"/>
                  <a:pt x="1122387" y="1470992"/>
                </a:cubicBezTo>
                <a:cubicBezTo>
                  <a:pt x="1124213" y="1473731"/>
                  <a:pt x="1125332" y="1476881"/>
                  <a:pt x="1126805" y="1479826"/>
                </a:cubicBezTo>
                <a:lnTo>
                  <a:pt x="1126805" y="1462157"/>
                </a:lnTo>
                <a:cubicBezTo>
                  <a:pt x="1175396" y="1463629"/>
                  <a:pt x="1224109" y="1462846"/>
                  <a:pt x="1272579" y="1466574"/>
                </a:cubicBezTo>
                <a:cubicBezTo>
                  <a:pt x="1281864" y="1467288"/>
                  <a:pt x="1289770" y="1475409"/>
                  <a:pt x="1299083" y="1475409"/>
                </a:cubicBezTo>
                <a:lnTo>
                  <a:pt x="1303500" y="1475409"/>
                </a:lnTo>
                <a:lnTo>
                  <a:pt x="1303500" y="1475409"/>
                </a:lnTo>
                <a:cubicBezTo>
                  <a:pt x="1316752" y="1478354"/>
                  <a:pt x="1330378" y="1479951"/>
                  <a:pt x="1343257" y="1484244"/>
                </a:cubicBezTo>
                <a:cubicBezTo>
                  <a:pt x="1360925" y="1490133"/>
                  <a:pt x="1353565" y="1494552"/>
                  <a:pt x="1365344" y="1506331"/>
                </a:cubicBezTo>
                <a:cubicBezTo>
                  <a:pt x="1369098" y="1510085"/>
                  <a:pt x="1374179" y="1512221"/>
                  <a:pt x="1378596" y="1515166"/>
                </a:cubicBezTo>
                <a:cubicBezTo>
                  <a:pt x="1380068" y="1519583"/>
                  <a:pt x="1380931" y="1524253"/>
                  <a:pt x="1383013" y="1528418"/>
                </a:cubicBezTo>
                <a:cubicBezTo>
                  <a:pt x="1393482" y="1549355"/>
                  <a:pt x="1391848" y="1533457"/>
                  <a:pt x="1391848" y="1550505"/>
                </a:cubicBezTo>
                <a:lnTo>
                  <a:pt x="1391848" y="1550505"/>
                </a:lnTo>
                <a:cubicBezTo>
                  <a:pt x="1384729" y="1664416"/>
                  <a:pt x="1395372" y="1591178"/>
                  <a:pt x="1383013" y="1634435"/>
                </a:cubicBezTo>
                <a:cubicBezTo>
                  <a:pt x="1381345" y="1640273"/>
                  <a:pt x="1381964" y="1647053"/>
                  <a:pt x="1378596" y="1652105"/>
                </a:cubicBezTo>
                <a:cubicBezTo>
                  <a:pt x="1375651" y="1656522"/>
                  <a:pt x="1369953" y="1658305"/>
                  <a:pt x="1365344" y="1660939"/>
                </a:cubicBezTo>
                <a:cubicBezTo>
                  <a:pt x="1346425" y="1671749"/>
                  <a:pt x="1352447" y="1669774"/>
                  <a:pt x="1334422" y="1669774"/>
                </a:cubicBezTo>
                <a:lnTo>
                  <a:pt x="1334422" y="1669774"/>
                </a:lnTo>
                <a:cubicBezTo>
                  <a:pt x="1328532" y="1656522"/>
                  <a:pt x="1321338" y="1643776"/>
                  <a:pt x="1316752" y="1630018"/>
                </a:cubicBezTo>
                <a:cubicBezTo>
                  <a:pt x="1314376" y="1622891"/>
                  <a:pt x="1311453" y="1582311"/>
                  <a:pt x="1303500" y="1577009"/>
                </a:cubicBezTo>
                <a:lnTo>
                  <a:pt x="1290248" y="1568174"/>
                </a:lnTo>
                <a:cubicBezTo>
                  <a:pt x="1279103" y="1551457"/>
                  <a:pt x="1285167" y="1558676"/>
                  <a:pt x="1272579" y="1546087"/>
                </a:cubicBezTo>
                <a:lnTo>
                  <a:pt x="1272579" y="1546087"/>
                </a:lnTo>
                <a:cubicBezTo>
                  <a:pt x="1226216" y="1540936"/>
                  <a:pt x="1216292" y="1539187"/>
                  <a:pt x="1162144" y="1537253"/>
                </a:cubicBezTo>
                <a:cubicBezTo>
                  <a:pt x="1144486" y="1536622"/>
                  <a:pt x="1126805" y="1537253"/>
                  <a:pt x="1109135" y="1537253"/>
                </a:cubicBezTo>
                <a:lnTo>
                  <a:pt x="1109135" y="1537253"/>
                </a:lnTo>
                <a:cubicBezTo>
                  <a:pt x="1107663" y="1550505"/>
                  <a:pt x="1104718" y="1563675"/>
                  <a:pt x="1104718" y="1577009"/>
                </a:cubicBezTo>
                <a:cubicBezTo>
                  <a:pt x="1104718" y="1590343"/>
                  <a:pt x="1108469" y="1603449"/>
                  <a:pt x="1109135" y="1616766"/>
                </a:cubicBezTo>
                <a:cubicBezTo>
                  <a:pt x="1109944" y="1632943"/>
                  <a:pt x="1109135" y="1649160"/>
                  <a:pt x="1109135" y="1665357"/>
                </a:cubicBezTo>
                <a:lnTo>
                  <a:pt x="1109135" y="1665357"/>
                </a:lnTo>
                <a:cubicBezTo>
                  <a:pt x="1104718" y="1677137"/>
                  <a:pt x="1099583" y="1688672"/>
                  <a:pt x="1095883" y="1700696"/>
                </a:cubicBezTo>
                <a:cubicBezTo>
                  <a:pt x="1093675" y="1707872"/>
                  <a:pt x="1094101" y="1715753"/>
                  <a:pt x="1091465" y="1722783"/>
                </a:cubicBezTo>
                <a:cubicBezTo>
                  <a:pt x="1089601" y="1727754"/>
                  <a:pt x="1085005" y="1731287"/>
                  <a:pt x="1082631" y="1736035"/>
                </a:cubicBezTo>
                <a:cubicBezTo>
                  <a:pt x="1080549" y="1740200"/>
                  <a:pt x="1080474" y="1745217"/>
                  <a:pt x="1078213" y="1749287"/>
                </a:cubicBezTo>
                <a:cubicBezTo>
                  <a:pt x="1073056" y="1758569"/>
                  <a:pt x="1060544" y="1775792"/>
                  <a:pt x="1060544" y="1775792"/>
                </a:cubicBezTo>
                <a:lnTo>
                  <a:pt x="1060544" y="1775792"/>
                </a:lnTo>
                <a:cubicBezTo>
                  <a:pt x="1042874" y="1793461"/>
                  <a:pt x="1021396" y="1808008"/>
                  <a:pt x="1007535" y="1828800"/>
                </a:cubicBezTo>
                <a:cubicBezTo>
                  <a:pt x="1004590" y="1833218"/>
                  <a:pt x="1002454" y="1838299"/>
                  <a:pt x="998700" y="1842053"/>
                </a:cubicBezTo>
                <a:cubicBezTo>
                  <a:pt x="994946" y="1845807"/>
                  <a:pt x="989526" y="1847488"/>
                  <a:pt x="985448" y="1850887"/>
                </a:cubicBezTo>
                <a:cubicBezTo>
                  <a:pt x="972693" y="1861515"/>
                  <a:pt x="972048" y="1864361"/>
                  <a:pt x="963361" y="1877392"/>
                </a:cubicBezTo>
                <a:cubicBezTo>
                  <a:pt x="960841" y="1884952"/>
                  <a:pt x="957450" y="1899003"/>
                  <a:pt x="950109" y="1903896"/>
                </a:cubicBezTo>
                <a:cubicBezTo>
                  <a:pt x="945057" y="1907264"/>
                  <a:pt x="938329" y="1906841"/>
                  <a:pt x="932439" y="1908313"/>
                </a:cubicBezTo>
                <a:cubicBezTo>
                  <a:pt x="929494" y="1912731"/>
                  <a:pt x="927359" y="1917812"/>
                  <a:pt x="923605" y="1921566"/>
                </a:cubicBezTo>
                <a:cubicBezTo>
                  <a:pt x="919851" y="1925320"/>
                  <a:pt x="914431" y="1927001"/>
                  <a:pt x="910352" y="1930400"/>
                </a:cubicBezTo>
                <a:cubicBezTo>
                  <a:pt x="905553" y="1934399"/>
                  <a:pt x="901899" y="1939654"/>
                  <a:pt x="897100" y="1943653"/>
                </a:cubicBezTo>
                <a:cubicBezTo>
                  <a:pt x="863658" y="1971522"/>
                  <a:pt x="900723" y="1935612"/>
                  <a:pt x="875013" y="1961322"/>
                </a:cubicBezTo>
                <a:lnTo>
                  <a:pt x="875013" y="1961322"/>
                </a:lnTo>
                <a:cubicBezTo>
                  <a:pt x="866178" y="1952487"/>
                  <a:pt x="856180" y="1944680"/>
                  <a:pt x="848509" y="1934818"/>
                </a:cubicBezTo>
                <a:cubicBezTo>
                  <a:pt x="845650" y="1931143"/>
                  <a:pt x="847384" y="1924858"/>
                  <a:pt x="844092" y="1921566"/>
                </a:cubicBezTo>
                <a:cubicBezTo>
                  <a:pt x="836584" y="1914058"/>
                  <a:pt x="817587" y="1903896"/>
                  <a:pt x="817587" y="1903896"/>
                </a:cubicBezTo>
                <a:cubicBezTo>
                  <a:pt x="812129" y="1887520"/>
                  <a:pt x="817335" y="1888562"/>
                  <a:pt x="804335" y="1895061"/>
                </a:cubicBezTo>
                <a:lnTo>
                  <a:pt x="804335" y="1895061"/>
                </a:lnTo>
                <a:cubicBezTo>
                  <a:pt x="816115" y="1884754"/>
                  <a:pt x="828136" y="1874716"/>
                  <a:pt x="839674" y="1864139"/>
                </a:cubicBezTo>
                <a:cubicBezTo>
                  <a:pt x="845814" y="1858511"/>
                  <a:pt x="851020" y="1851891"/>
                  <a:pt x="857344" y="1846470"/>
                </a:cubicBezTo>
                <a:cubicBezTo>
                  <a:pt x="861375" y="1843015"/>
                  <a:pt x="866302" y="1840758"/>
                  <a:pt x="870596" y="1837635"/>
                </a:cubicBezTo>
                <a:cubicBezTo>
                  <a:pt x="882504" y="1828974"/>
                  <a:pt x="897767" y="1823382"/>
                  <a:pt x="905935" y="1811131"/>
                </a:cubicBezTo>
                <a:cubicBezTo>
                  <a:pt x="908880" y="1806714"/>
                  <a:pt x="911016" y="1801633"/>
                  <a:pt x="914770" y="1797879"/>
                </a:cubicBezTo>
                <a:cubicBezTo>
                  <a:pt x="927428" y="1785221"/>
                  <a:pt x="926904" y="1791811"/>
                  <a:pt x="941274" y="1784626"/>
                </a:cubicBezTo>
                <a:cubicBezTo>
                  <a:pt x="963843" y="1773342"/>
                  <a:pt x="944523" y="1775792"/>
                  <a:pt x="967779" y="1775792"/>
                </a:cubicBezTo>
                <a:lnTo>
                  <a:pt x="967779" y="1775792"/>
                </a:lnTo>
                <a:cubicBezTo>
                  <a:pt x="972196" y="1764012"/>
                  <a:pt x="977053" y="1752388"/>
                  <a:pt x="981031" y="1740453"/>
                </a:cubicBezTo>
                <a:cubicBezTo>
                  <a:pt x="982951" y="1734693"/>
                  <a:pt x="983780" y="1728621"/>
                  <a:pt x="985448" y="1722783"/>
                </a:cubicBezTo>
                <a:cubicBezTo>
                  <a:pt x="986727" y="1718306"/>
                  <a:pt x="988586" y="1714008"/>
                  <a:pt x="989865" y="1709531"/>
                </a:cubicBezTo>
                <a:cubicBezTo>
                  <a:pt x="991093" y="1705232"/>
                  <a:pt x="995676" y="1683902"/>
                  <a:pt x="998700" y="1678609"/>
                </a:cubicBezTo>
                <a:cubicBezTo>
                  <a:pt x="1002353" y="1672217"/>
                  <a:pt x="1007535" y="1666829"/>
                  <a:pt x="1011952" y="1660939"/>
                </a:cubicBezTo>
                <a:cubicBezTo>
                  <a:pt x="1013425" y="1655049"/>
                  <a:pt x="1014702" y="1649107"/>
                  <a:pt x="1016370" y="1643270"/>
                </a:cubicBezTo>
                <a:cubicBezTo>
                  <a:pt x="1017649" y="1638793"/>
                  <a:pt x="1020273" y="1634646"/>
                  <a:pt x="1020787" y="1630018"/>
                </a:cubicBezTo>
                <a:cubicBezTo>
                  <a:pt x="1021763" y="1621237"/>
                  <a:pt x="1020787" y="1612348"/>
                  <a:pt x="1020787" y="1603513"/>
                </a:cubicBezTo>
                <a:lnTo>
                  <a:pt x="1020787" y="1603513"/>
                </a:lnTo>
                <a:cubicBezTo>
                  <a:pt x="1016370" y="1590261"/>
                  <a:pt x="1013782" y="1576251"/>
                  <a:pt x="1007535" y="1563757"/>
                </a:cubicBezTo>
                <a:cubicBezTo>
                  <a:pt x="1004741" y="1558169"/>
                  <a:pt x="998282" y="1555304"/>
                  <a:pt x="994283" y="1550505"/>
                </a:cubicBezTo>
                <a:cubicBezTo>
                  <a:pt x="990884" y="1546427"/>
                  <a:pt x="988393" y="1541670"/>
                  <a:pt x="985448" y="1537253"/>
                </a:cubicBezTo>
                <a:cubicBezTo>
                  <a:pt x="983976" y="1532835"/>
                  <a:pt x="983940" y="1527636"/>
                  <a:pt x="981031" y="1524000"/>
                </a:cubicBezTo>
                <a:cubicBezTo>
                  <a:pt x="977715" y="1519854"/>
                  <a:pt x="970593" y="1519668"/>
                  <a:pt x="967779" y="1515166"/>
                </a:cubicBezTo>
                <a:cubicBezTo>
                  <a:pt x="962843" y="1507269"/>
                  <a:pt x="966693" y="1493827"/>
                  <a:pt x="958944" y="1488661"/>
                </a:cubicBezTo>
                <a:lnTo>
                  <a:pt x="932439" y="1470992"/>
                </a:lnTo>
                <a:cubicBezTo>
                  <a:pt x="912187" y="1440613"/>
                  <a:pt x="924843" y="1447845"/>
                  <a:pt x="901518" y="1440070"/>
                </a:cubicBezTo>
                <a:cubicBezTo>
                  <a:pt x="897100" y="1437125"/>
                  <a:pt x="891079" y="1435737"/>
                  <a:pt x="888265" y="1431235"/>
                </a:cubicBezTo>
                <a:cubicBezTo>
                  <a:pt x="883329" y="1423338"/>
                  <a:pt x="888266" y="1407676"/>
                  <a:pt x="879431" y="1404731"/>
                </a:cubicBezTo>
                <a:lnTo>
                  <a:pt x="852926" y="1395896"/>
                </a:lnTo>
                <a:cubicBezTo>
                  <a:pt x="848509" y="1392951"/>
                  <a:pt x="844423" y="1389435"/>
                  <a:pt x="839674" y="1387061"/>
                </a:cubicBezTo>
                <a:cubicBezTo>
                  <a:pt x="835509" y="1384979"/>
                  <a:pt x="830058" y="1385553"/>
                  <a:pt x="826422" y="1382644"/>
                </a:cubicBezTo>
                <a:cubicBezTo>
                  <a:pt x="822276" y="1379328"/>
                  <a:pt x="821582" y="1372888"/>
                  <a:pt x="817587" y="1369392"/>
                </a:cubicBezTo>
                <a:cubicBezTo>
                  <a:pt x="809596" y="1362400"/>
                  <a:pt x="791083" y="1351722"/>
                  <a:pt x="791083" y="1351722"/>
                </a:cubicBezTo>
                <a:cubicBezTo>
                  <a:pt x="788138" y="1345832"/>
                  <a:pt x="784842" y="1340106"/>
                  <a:pt x="782248" y="1334053"/>
                </a:cubicBezTo>
                <a:cubicBezTo>
                  <a:pt x="780414" y="1329773"/>
                  <a:pt x="780414" y="1324675"/>
                  <a:pt x="777831" y="1320800"/>
                </a:cubicBezTo>
                <a:cubicBezTo>
                  <a:pt x="774366" y="1315602"/>
                  <a:pt x="768414" y="1312479"/>
                  <a:pt x="764579" y="1307548"/>
                </a:cubicBezTo>
                <a:cubicBezTo>
                  <a:pt x="758060" y="1299167"/>
                  <a:pt x="746909" y="1281044"/>
                  <a:pt x="746909" y="1281044"/>
                </a:cubicBezTo>
                <a:cubicBezTo>
                  <a:pt x="745437" y="1269264"/>
                  <a:pt x="744616" y="1257385"/>
                  <a:pt x="742492" y="1245705"/>
                </a:cubicBezTo>
                <a:cubicBezTo>
                  <a:pt x="741659" y="1241124"/>
                  <a:pt x="741367" y="1235746"/>
                  <a:pt x="738074" y="1232453"/>
                </a:cubicBezTo>
                <a:cubicBezTo>
                  <a:pt x="722028" y="1216407"/>
                  <a:pt x="724822" y="1239457"/>
                  <a:pt x="724822" y="1219200"/>
                </a:cubicBezTo>
                <a:lnTo>
                  <a:pt x="358179" y="834887"/>
                </a:lnTo>
                <a:lnTo>
                  <a:pt x="256579" y="852557"/>
                </a:lnTo>
                <a:cubicBezTo>
                  <a:pt x="255106" y="836360"/>
                  <a:pt x="254461" y="820066"/>
                  <a:pt x="252161" y="803966"/>
                </a:cubicBezTo>
                <a:cubicBezTo>
                  <a:pt x="251502" y="799356"/>
                  <a:pt x="248873" y="795231"/>
                  <a:pt x="247744" y="790713"/>
                </a:cubicBezTo>
                <a:cubicBezTo>
                  <a:pt x="245923" y="783429"/>
                  <a:pt x="244955" y="775955"/>
                  <a:pt x="243326" y="768626"/>
                </a:cubicBezTo>
                <a:cubicBezTo>
                  <a:pt x="242009" y="762700"/>
                  <a:pt x="240381" y="756847"/>
                  <a:pt x="238909" y="750957"/>
                </a:cubicBezTo>
                <a:cubicBezTo>
                  <a:pt x="236741" y="727112"/>
                  <a:pt x="237392" y="706649"/>
                  <a:pt x="230074" y="684696"/>
                </a:cubicBezTo>
                <a:cubicBezTo>
                  <a:pt x="227566" y="677173"/>
                  <a:pt x="224023" y="670034"/>
                  <a:pt x="221239" y="662609"/>
                </a:cubicBezTo>
                <a:cubicBezTo>
                  <a:pt x="219604" y="658249"/>
                  <a:pt x="219731" y="652993"/>
                  <a:pt x="216822" y="649357"/>
                </a:cubicBezTo>
                <a:cubicBezTo>
                  <a:pt x="213506" y="645211"/>
                  <a:pt x="207987" y="643467"/>
                  <a:pt x="203570" y="640522"/>
                </a:cubicBezTo>
                <a:cubicBezTo>
                  <a:pt x="200625" y="636105"/>
                  <a:pt x="198881" y="630586"/>
                  <a:pt x="194735" y="627270"/>
                </a:cubicBezTo>
                <a:cubicBezTo>
                  <a:pt x="191099" y="624361"/>
                  <a:pt x="184775" y="626145"/>
                  <a:pt x="181483" y="622853"/>
                </a:cubicBezTo>
                <a:cubicBezTo>
                  <a:pt x="178190" y="619560"/>
                  <a:pt x="179974" y="613236"/>
                  <a:pt x="177065" y="609600"/>
                </a:cubicBezTo>
                <a:cubicBezTo>
                  <a:pt x="173749" y="605455"/>
                  <a:pt x="168230" y="603711"/>
                  <a:pt x="163813" y="600766"/>
                </a:cubicBezTo>
                <a:cubicBezTo>
                  <a:pt x="162341" y="590459"/>
                  <a:pt x="161438" y="580054"/>
                  <a:pt x="159396" y="569844"/>
                </a:cubicBezTo>
                <a:cubicBezTo>
                  <a:pt x="158483" y="565278"/>
                  <a:pt x="158271" y="559884"/>
                  <a:pt x="154979" y="556592"/>
                </a:cubicBezTo>
                <a:cubicBezTo>
                  <a:pt x="151686" y="553299"/>
                  <a:pt x="146144" y="553647"/>
                  <a:pt x="141726" y="552174"/>
                </a:cubicBezTo>
                <a:cubicBezTo>
                  <a:pt x="130972" y="519910"/>
                  <a:pt x="135151" y="534704"/>
                  <a:pt x="128474" y="508000"/>
                </a:cubicBezTo>
                <a:cubicBezTo>
                  <a:pt x="127002" y="488858"/>
                  <a:pt x="126438" y="469624"/>
                  <a:pt x="124057" y="450574"/>
                </a:cubicBezTo>
                <a:cubicBezTo>
                  <a:pt x="123479" y="445954"/>
                  <a:pt x="120649" y="441867"/>
                  <a:pt x="119639" y="437322"/>
                </a:cubicBezTo>
                <a:cubicBezTo>
                  <a:pt x="111703" y="401612"/>
                  <a:pt x="121759" y="420623"/>
                  <a:pt x="106387" y="397566"/>
                </a:cubicBezTo>
                <a:cubicBezTo>
                  <a:pt x="104915" y="387259"/>
                  <a:pt x="104709" y="376689"/>
                  <a:pt x="101970" y="366644"/>
                </a:cubicBezTo>
                <a:cubicBezTo>
                  <a:pt x="99383" y="357159"/>
                  <a:pt x="89836" y="344026"/>
                  <a:pt x="84300" y="335722"/>
                </a:cubicBezTo>
                <a:cubicBezTo>
                  <a:pt x="82828" y="331305"/>
                  <a:pt x="80461" y="327090"/>
                  <a:pt x="79883" y="322470"/>
                </a:cubicBezTo>
                <a:cubicBezTo>
                  <a:pt x="65969" y="211156"/>
                  <a:pt x="81565" y="261259"/>
                  <a:pt x="66631" y="216453"/>
                </a:cubicBezTo>
                <a:cubicBezTo>
                  <a:pt x="65232" y="203863"/>
                  <a:pt x="65195" y="178243"/>
                  <a:pt x="57796" y="163444"/>
                </a:cubicBezTo>
                <a:cubicBezTo>
                  <a:pt x="55422" y="158695"/>
                  <a:pt x="51906" y="154609"/>
                  <a:pt x="48961" y="150192"/>
                </a:cubicBezTo>
                <a:cubicBezTo>
                  <a:pt x="47489" y="145774"/>
                  <a:pt x="45823" y="141416"/>
                  <a:pt x="44544" y="136939"/>
                </a:cubicBezTo>
                <a:cubicBezTo>
                  <a:pt x="42876" y="131102"/>
                  <a:pt x="43494" y="124321"/>
                  <a:pt x="40126" y="119270"/>
                </a:cubicBezTo>
                <a:cubicBezTo>
                  <a:pt x="37181" y="114853"/>
                  <a:pt x="31291" y="113380"/>
                  <a:pt x="26874" y="110435"/>
                </a:cubicBezTo>
                <a:cubicBezTo>
                  <a:pt x="25402" y="106018"/>
                  <a:pt x="23682" y="101675"/>
                  <a:pt x="22457" y="97183"/>
                </a:cubicBezTo>
                <a:cubicBezTo>
                  <a:pt x="19262" y="85469"/>
                  <a:pt x="17461" y="73363"/>
                  <a:pt x="13622" y="61844"/>
                </a:cubicBezTo>
                <a:cubicBezTo>
                  <a:pt x="3032" y="30071"/>
                  <a:pt x="15881" y="69749"/>
                  <a:pt x="4787" y="30922"/>
                </a:cubicBezTo>
                <a:cubicBezTo>
                  <a:pt x="3508" y="26445"/>
                  <a:pt x="1028" y="22279"/>
                  <a:pt x="370" y="17670"/>
                </a:cubicBezTo>
                <a:cubicBezTo>
                  <a:pt x="-463" y="11839"/>
                  <a:pt x="370" y="5890"/>
                  <a:pt x="370" y="0"/>
                </a:cubicBezTo>
                <a:lnTo>
                  <a:pt x="21926" y="72654"/>
                </a:lnTo>
                <a:close/>
              </a:path>
            </a:pathLst>
          </a:custGeom>
          <a:solidFill>
            <a:srgbClr val="CC66F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093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30C7DE4-076D-4A4A-B52D-80602DD8ECBA}"/>
              </a:ext>
            </a:extLst>
          </p:cNvPr>
          <p:cNvPicPr>
            <a:picLocks noGrp="1" noChangeAspect="1"/>
          </p:cNvPicPr>
          <p:nvPr>
            <p:ph idx="1"/>
          </p:nvPr>
        </p:nvPicPr>
        <p:blipFill rotWithShape="1">
          <a:blip r:embed="rId2"/>
          <a:srcRect r="18398"/>
          <a:stretch/>
        </p:blipFill>
        <p:spPr>
          <a:xfrm>
            <a:off x="91633" y="76200"/>
            <a:ext cx="3565967" cy="4083316"/>
          </a:xfrm>
          <a:prstGeom prst="snip1Rect">
            <a:avLst>
              <a:gd name="adj" fmla="val 50000"/>
            </a:avLst>
          </a:prstGeom>
        </p:spPr>
      </p:pic>
      <p:pic>
        <p:nvPicPr>
          <p:cNvPr id="7" name="Picture 6">
            <a:extLst>
              <a:ext uri="{FF2B5EF4-FFF2-40B4-BE49-F238E27FC236}">
                <a16:creationId xmlns:a16="http://schemas.microsoft.com/office/drawing/2014/main" id="{C02224A3-9B5A-4C16-8669-FA270C26B3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57" y="152400"/>
            <a:ext cx="4208904" cy="5611872"/>
          </a:xfrm>
          <a:prstGeom prst="rect">
            <a:avLst/>
          </a:prstGeom>
        </p:spPr>
      </p:pic>
      <p:grpSp>
        <p:nvGrpSpPr>
          <p:cNvPr id="34" name="Group 33">
            <a:extLst>
              <a:ext uri="{FF2B5EF4-FFF2-40B4-BE49-F238E27FC236}">
                <a16:creationId xmlns:a16="http://schemas.microsoft.com/office/drawing/2014/main" id="{7725A512-A437-4D13-A2A3-C0B021681D2F}"/>
              </a:ext>
            </a:extLst>
          </p:cNvPr>
          <p:cNvGrpSpPr/>
          <p:nvPr/>
        </p:nvGrpSpPr>
        <p:grpSpPr>
          <a:xfrm>
            <a:off x="15760" y="4191873"/>
            <a:ext cx="4114800" cy="2661047"/>
            <a:chOff x="4114800" y="3685401"/>
            <a:chExt cx="4114800" cy="2661047"/>
          </a:xfrm>
        </p:grpSpPr>
        <p:sp>
          <p:nvSpPr>
            <p:cNvPr id="35" name="Rectangle 34">
              <a:extLst>
                <a:ext uri="{FF2B5EF4-FFF2-40B4-BE49-F238E27FC236}">
                  <a16:creationId xmlns:a16="http://schemas.microsoft.com/office/drawing/2014/main" id="{45B8892E-6B57-450B-B8CE-88F22B9CB975}"/>
                </a:ext>
              </a:extLst>
            </p:cNvPr>
            <p:cNvSpPr/>
            <p:nvPr/>
          </p:nvSpPr>
          <p:spPr>
            <a:xfrm>
              <a:off x="4191000" y="3733800"/>
              <a:ext cx="56841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AC88313-B102-4131-8283-757DBFB6E1B7}"/>
                </a:ext>
              </a:extLst>
            </p:cNvPr>
            <p:cNvSpPr txBox="1"/>
            <p:nvPr/>
          </p:nvSpPr>
          <p:spPr>
            <a:xfrm>
              <a:off x="4765590" y="3685401"/>
              <a:ext cx="2871299" cy="461665"/>
            </a:xfrm>
            <a:prstGeom prst="rect">
              <a:avLst/>
            </a:prstGeom>
            <a:noFill/>
          </p:spPr>
          <p:txBody>
            <a:bodyPr wrap="none" rtlCol="0">
              <a:spAutoFit/>
            </a:bodyPr>
            <a:lstStyle/>
            <a:p>
              <a:r>
                <a:rPr lang="en-US" sz="1200" dirty="0"/>
                <a:t>1.7 ac, Approved limits of disturbance</a:t>
              </a:r>
            </a:p>
            <a:p>
              <a:endParaRPr lang="en-US" sz="1200" dirty="0"/>
            </a:p>
          </p:txBody>
        </p:sp>
        <p:sp>
          <p:nvSpPr>
            <p:cNvPr id="37" name="Rectangle 36">
              <a:extLst>
                <a:ext uri="{FF2B5EF4-FFF2-40B4-BE49-F238E27FC236}">
                  <a16:creationId xmlns:a16="http://schemas.microsoft.com/office/drawing/2014/main" id="{79DC8E06-ABD6-4006-93F8-D56BB34890A8}"/>
                </a:ext>
              </a:extLst>
            </p:cNvPr>
            <p:cNvSpPr/>
            <p:nvPr/>
          </p:nvSpPr>
          <p:spPr>
            <a:xfrm>
              <a:off x="4191000" y="4158734"/>
              <a:ext cx="568410" cy="228600"/>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584D215-7714-4679-9653-A8C924074408}"/>
                </a:ext>
              </a:extLst>
            </p:cNvPr>
            <p:cNvSpPr txBox="1"/>
            <p:nvPr/>
          </p:nvSpPr>
          <p:spPr>
            <a:xfrm>
              <a:off x="4765591" y="4038600"/>
              <a:ext cx="2930610" cy="646331"/>
            </a:xfrm>
            <a:prstGeom prst="rect">
              <a:avLst/>
            </a:prstGeom>
            <a:noFill/>
          </p:spPr>
          <p:txBody>
            <a:bodyPr wrap="square" rtlCol="0">
              <a:spAutoFit/>
            </a:bodyPr>
            <a:lstStyle/>
            <a:p>
              <a:r>
                <a:rPr lang="en-US" sz="1200" dirty="0"/>
                <a:t>7.2 ac, 30 ft of disturbance on either side of the Road</a:t>
              </a:r>
            </a:p>
            <a:p>
              <a:endParaRPr lang="en-US" sz="1200" dirty="0"/>
            </a:p>
          </p:txBody>
        </p:sp>
        <p:sp>
          <p:nvSpPr>
            <p:cNvPr id="39" name="Rectangle 38">
              <a:extLst>
                <a:ext uri="{FF2B5EF4-FFF2-40B4-BE49-F238E27FC236}">
                  <a16:creationId xmlns:a16="http://schemas.microsoft.com/office/drawing/2014/main" id="{D104A9EA-F475-4D04-BFB0-4CCA6A0F749F}"/>
                </a:ext>
              </a:extLst>
            </p:cNvPr>
            <p:cNvSpPr/>
            <p:nvPr/>
          </p:nvSpPr>
          <p:spPr>
            <a:xfrm>
              <a:off x="4191000" y="4809748"/>
              <a:ext cx="56841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4897434-AD8A-4D7D-A817-C8DCA1568631}"/>
                </a:ext>
              </a:extLst>
            </p:cNvPr>
            <p:cNvSpPr txBox="1"/>
            <p:nvPr/>
          </p:nvSpPr>
          <p:spPr>
            <a:xfrm>
              <a:off x="4114800" y="4518153"/>
              <a:ext cx="1406609" cy="461665"/>
            </a:xfrm>
            <a:prstGeom prst="rect">
              <a:avLst/>
            </a:prstGeom>
            <a:noFill/>
          </p:spPr>
          <p:txBody>
            <a:bodyPr wrap="square" rtlCol="0">
              <a:spAutoFit/>
            </a:bodyPr>
            <a:lstStyle/>
            <a:p>
              <a:r>
                <a:rPr lang="en-US" sz="1200" dirty="0"/>
                <a:t>Borrow/Fill sites</a:t>
              </a:r>
            </a:p>
            <a:p>
              <a:endParaRPr lang="en-US" sz="1200" dirty="0"/>
            </a:p>
          </p:txBody>
        </p:sp>
        <p:sp>
          <p:nvSpPr>
            <p:cNvPr id="41" name="TextBox 40">
              <a:extLst>
                <a:ext uri="{FF2B5EF4-FFF2-40B4-BE49-F238E27FC236}">
                  <a16:creationId xmlns:a16="http://schemas.microsoft.com/office/drawing/2014/main" id="{A8C7D938-0D76-43A3-B248-6EE8AE65F26D}"/>
                </a:ext>
              </a:extLst>
            </p:cNvPr>
            <p:cNvSpPr txBox="1"/>
            <p:nvPr/>
          </p:nvSpPr>
          <p:spPr>
            <a:xfrm>
              <a:off x="4765590" y="4796135"/>
              <a:ext cx="1711410" cy="461665"/>
            </a:xfrm>
            <a:prstGeom prst="rect">
              <a:avLst/>
            </a:prstGeom>
            <a:noFill/>
          </p:spPr>
          <p:txBody>
            <a:bodyPr wrap="square" rtlCol="0">
              <a:spAutoFit/>
            </a:bodyPr>
            <a:lstStyle/>
            <a:p>
              <a:r>
                <a:rPr lang="en-US" sz="1200" dirty="0"/>
                <a:t>1.52 ac, Site A</a:t>
              </a:r>
            </a:p>
            <a:p>
              <a:endParaRPr lang="en-US" sz="1200" dirty="0"/>
            </a:p>
          </p:txBody>
        </p:sp>
        <p:sp>
          <p:nvSpPr>
            <p:cNvPr id="42" name="Rectangle 41">
              <a:extLst>
                <a:ext uri="{FF2B5EF4-FFF2-40B4-BE49-F238E27FC236}">
                  <a16:creationId xmlns:a16="http://schemas.microsoft.com/office/drawing/2014/main" id="{4F2D77E0-0EE7-406A-A78C-E19CD785460F}"/>
                </a:ext>
              </a:extLst>
            </p:cNvPr>
            <p:cNvSpPr/>
            <p:nvPr/>
          </p:nvSpPr>
          <p:spPr>
            <a:xfrm>
              <a:off x="4191000" y="5190748"/>
              <a:ext cx="568410" cy="228600"/>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B460BFD-EDDD-41E9-BB69-1D8500AE6FF4}"/>
                </a:ext>
              </a:extLst>
            </p:cNvPr>
            <p:cNvSpPr txBox="1"/>
            <p:nvPr/>
          </p:nvSpPr>
          <p:spPr>
            <a:xfrm>
              <a:off x="4765590" y="5177135"/>
              <a:ext cx="1559010" cy="461665"/>
            </a:xfrm>
            <a:prstGeom prst="rect">
              <a:avLst/>
            </a:prstGeom>
            <a:noFill/>
          </p:spPr>
          <p:txBody>
            <a:bodyPr wrap="square" rtlCol="0">
              <a:spAutoFit/>
            </a:bodyPr>
            <a:lstStyle/>
            <a:p>
              <a:r>
                <a:rPr lang="en-US" sz="1200" dirty="0"/>
                <a:t>1.84 ac, Site B</a:t>
              </a:r>
            </a:p>
            <a:p>
              <a:endParaRPr lang="en-US" sz="1200" dirty="0"/>
            </a:p>
          </p:txBody>
        </p:sp>
        <p:sp>
          <p:nvSpPr>
            <p:cNvPr id="44" name="Rectangle 43">
              <a:extLst>
                <a:ext uri="{FF2B5EF4-FFF2-40B4-BE49-F238E27FC236}">
                  <a16:creationId xmlns:a16="http://schemas.microsoft.com/office/drawing/2014/main" id="{2C8DE5CA-6CF4-4180-84CC-A88556B7FD7E}"/>
                </a:ext>
              </a:extLst>
            </p:cNvPr>
            <p:cNvSpPr/>
            <p:nvPr/>
          </p:nvSpPr>
          <p:spPr>
            <a:xfrm>
              <a:off x="4191000" y="5571748"/>
              <a:ext cx="568410" cy="2286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895B3A2-9E1D-49BF-A958-B1CD9884708B}"/>
                </a:ext>
              </a:extLst>
            </p:cNvPr>
            <p:cNvSpPr txBox="1"/>
            <p:nvPr/>
          </p:nvSpPr>
          <p:spPr>
            <a:xfrm>
              <a:off x="4765590" y="5558135"/>
              <a:ext cx="1254210" cy="461665"/>
            </a:xfrm>
            <a:prstGeom prst="rect">
              <a:avLst/>
            </a:prstGeom>
            <a:noFill/>
          </p:spPr>
          <p:txBody>
            <a:bodyPr wrap="square" rtlCol="0">
              <a:spAutoFit/>
            </a:bodyPr>
            <a:lstStyle/>
            <a:p>
              <a:r>
                <a:rPr lang="en-US" sz="1200" dirty="0"/>
                <a:t>4.75 ac, Site C</a:t>
              </a:r>
            </a:p>
            <a:p>
              <a:endParaRPr lang="en-US" sz="1200" dirty="0"/>
            </a:p>
          </p:txBody>
        </p:sp>
        <p:sp>
          <p:nvSpPr>
            <p:cNvPr id="46" name="TextBox 45">
              <a:extLst>
                <a:ext uri="{FF2B5EF4-FFF2-40B4-BE49-F238E27FC236}">
                  <a16:creationId xmlns:a16="http://schemas.microsoft.com/office/drawing/2014/main" id="{691F1C56-EF13-495F-B932-C20E5E9ECF1C}"/>
                </a:ext>
              </a:extLst>
            </p:cNvPr>
            <p:cNvSpPr txBox="1"/>
            <p:nvPr/>
          </p:nvSpPr>
          <p:spPr>
            <a:xfrm>
              <a:off x="4765589" y="5884783"/>
              <a:ext cx="3464011" cy="461665"/>
            </a:xfrm>
            <a:prstGeom prst="rect">
              <a:avLst/>
            </a:prstGeom>
            <a:noFill/>
          </p:spPr>
          <p:txBody>
            <a:bodyPr wrap="square" rtlCol="0">
              <a:spAutoFit/>
            </a:bodyPr>
            <a:lstStyle/>
            <a:p>
              <a:r>
                <a:rPr lang="en-US" sz="1200" b="1" dirty="0"/>
                <a:t>15.3 acres of additional land disturbance</a:t>
              </a:r>
            </a:p>
            <a:p>
              <a:endParaRPr lang="en-US" sz="1200" b="1" dirty="0"/>
            </a:p>
          </p:txBody>
        </p:sp>
      </p:grpSp>
      <p:sp>
        <p:nvSpPr>
          <p:cNvPr id="17" name="Freeform: Shape 16">
            <a:extLst>
              <a:ext uri="{FF2B5EF4-FFF2-40B4-BE49-F238E27FC236}">
                <a16:creationId xmlns:a16="http://schemas.microsoft.com/office/drawing/2014/main" id="{B1ACCBFA-2D5D-4C4E-97EA-2F48BAC5F5E9}"/>
              </a:ext>
            </a:extLst>
          </p:cNvPr>
          <p:cNvSpPr/>
          <p:nvPr/>
        </p:nvSpPr>
        <p:spPr>
          <a:xfrm>
            <a:off x="1600200" y="1524000"/>
            <a:ext cx="1371600" cy="1905000"/>
          </a:xfrm>
          <a:custGeom>
            <a:avLst/>
            <a:gdLst>
              <a:gd name="connsiteX0" fmla="*/ 21926 w 1391940"/>
              <a:gd name="connsiteY0" fmla="*/ 72654 h 1961322"/>
              <a:gd name="connsiteX1" fmla="*/ 193376 w 1391940"/>
              <a:gd name="connsiteY1" fmla="*/ 6711 h 1961322"/>
              <a:gd name="connsiteX2" fmla="*/ 202168 w 1391940"/>
              <a:gd name="connsiteY2" fmla="*/ 142992 h 1961322"/>
              <a:gd name="connsiteX3" fmla="*/ 215357 w 1391940"/>
              <a:gd name="connsiteY3" fmla="*/ 191350 h 1961322"/>
              <a:gd name="connsiteX4" fmla="*/ 232941 w 1391940"/>
              <a:gd name="connsiteY4" fmla="*/ 248500 h 1961322"/>
              <a:gd name="connsiteX5" fmla="*/ 237337 w 1391940"/>
              <a:gd name="connsiteY5" fmla="*/ 270481 h 1961322"/>
              <a:gd name="connsiteX6" fmla="*/ 250526 w 1391940"/>
              <a:gd name="connsiteY6" fmla="*/ 305650 h 1961322"/>
              <a:gd name="connsiteX7" fmla="*/ 254922 w 1391940"/>
              <a:gd name="connsiteY7" fmla="*/ 318838 h 1961322"/>
              <a:gd name="connsiteX8" fmla="*/ 259318 w 1391940"/>
              <a:gd name="connsiteY8" fmla="*/ 345215 h 1961322"/>
              <a:gd name="connsiteX9" fmla="*/ 268110 w 1391940"/>
              <a:gd name="connsiteY9" fmla="*/ 433138 h 1961322"/>
              <a:gd name="connsiteX10" fmla="*/ 272507 w 1391940"/>
              <a:gd name="connsiteY10" fmla="*/ 450723 h 1961322"/>
              <a:gd name="connsiteX11" fmla="*/ 281299 w 1391940"/>
              <a:gd name="connsiteY11" fmla="*/ 485892 h 1961322"/>
              <a:gd name="connsiteX12" fmla="*/ 294487 w 1391940"/>
              <a:gd name="connsiteY12" fmla="*/ 499081 h 1961322"/>
              <a:gd name="connsiteX13" fmla="*/ 298884 w 1391940"/>
              <a:gd name="connsiteY13" fmla="*/ 521061 h 1961322"/>
              <a:gd name="connsiteX14" fmla="*/ 303280 w 1391940"/>
              <a:gd name="connsiteY14" fmla="*/ 551834 h 1961322"/>
              <a:gd name="connsiteX15" fmla="*/ 320864 w 1391940"/>
              <a:gd name="connsiteY15" fmla="*/ 578211 h 1961322"/>
              <a:gd name="connsiteX16" fmla="*/ 325260 w 1391940"/>
              <a:gd name="connsiteY16" fmla="*/ 595796 h 1961322"/>
              <a:gd name="connsiteX17" fmla="*/ 347241 w 1391940"/>
              <a:gd name="connsiteY17" fmla="*/ 617777 h 1961322"/>
              <a:gd name="connsiteX18" fmla="*/ 351637 w 1391940"/>
              <a:gd name="connsiteY18" fmla="*/ 635361 h 1961322"/>
              <a:gd name="connsiteX19" fmla="*/ 360430 w 1391940"/>
              <a:gd name="connsiteY19" fmla="*/ 648550 h 1961322"/>
              <a:gd name="connsiteX20" fmla="*/ 364826 w 1391940"/>
              <a:gd name="connsiteY20" fmla="*/ 661738 h 1961322"/>
              <a:gd name="connsiteX21" fmla="*/ 373618 w 1391940"/>
              <a:gd name="connsiteY21" fmla="*/ 727681 h 1961322"/>
              <a:gd name="connsiteX22" fmla="*/ 378014 w 1391940"/>
              <a:gd name="connsiteY22" fmla="*/ 745265 h 1961322"/>
              <a:gd name="connsiteX23" fmla="*/ 373618 w 1391940"/>
              <a:gd name="connsiteY23" fmla="*/ 758454 h 1961322"/>
              <a:gd name="connsiteX24" fmla="*/ 378014 w 1391940"/>
              <a:gd name="connsiteY24" fmla="*/ 798019 h 1961322"/>
              <a:gd name="connsiteX25" fmla="*/ 386807 w 1391940"/>
              <a:gd name="connsiteY25" fmla="*/ 806811 h 1961322"/>
              <a:gd name="connsiteX26" fmla="*/ 399995 w 1391940"/>
              <a:gd name="connsiteY26" fmla="*/ 837584 h 1961322"/>
              <a:gd name="connsiteX27" fmla="*/ 791083 w 1391940"/>
              <a:gd name="connsiteY27" fmla="*/ 1192696 h 1961322"/>
              <a:gd name="connsiteX28" fmla="*/ 1025205 w 1391940"/>
              <a:gd name="connsiteY28" fmla="*/ 1316383 h 1961322"/>
              <a:gd name="connsiteX29" fmla="*/ 1056126 w 1391940"/>
              <a:gd name="connsiteY29" fmla="*/ 1360557 h 1961322"/>
              <a:gd name="connsiteX30" fmla="*/ 1064961 w 1391940"/>
              <a:gd name="connsiteY30" fmla="*/ 1373809 h 1961322"/>
              <a:gd name="connsiteX31" fmla="*/ 1069379 w 1391940"/>
              <a:gd name="connsiteY31" fmla="*/ 1387061 h 1961322"/>
              <a:gd name="connsiteX32" fmla="*/ 1082631 w 1391940"/>
              <a:gd name="connsiteY32" fmla="*/ 1391479 h 1961322"/>
              <a:gd name="connsiteX33" fmla="*/ 1082631 w 1391940"/>
              <a:gd name="connsiteY33" fmla="*/ 1391479 h 1961322"/>
              <a:gd name="connsiteX34" fmla="*/ 1100300 w 1391940"/>
              <a:gd name="connsiteY34" fmla="*/ 1431235 h 1961322"/>
              <a:gd name="connsiteX35" fmla="*/ 1104718 w 1391940"/>
              <a:gd name="connsiteY35" fmla="*/ 1444487 h 1961322"/>
              <a:gd name="connsiteX36" fmla="*/ 1122387 w 1391940"/>
              <a:gd name="connsiteY36" fmla="*/ 1470992 h 1961322"/>
              <a:gd name="connsiteX37" fmla="*/ 1126805 w 1391940"/>
              <a:gd name="connsiteY37" fmla="*/ 1479826 h 1961322"/>
              <a:gd name="connsiteX38" fmla="*/ 1126805 w 1391940"/>
              <a:gd name="connsiteY38" fmla="*/ 1462157 h 1961322"/>
              <a:gd name="connsiteX39" fmla="*/ 1272579 w 1391940"/>
              <a:gd name="connsiteY39" fmla="*/ 1466574 h 1961322"/>
              <a:gd name="connsiteX40" fmla="*/ 1299083 w 1391940"/>
              <a:gd name="connsiteY40" fmla="*/ 1475409 h 1961322"/>
              <a:gd name="connsiteX41" fmla="*/ 1303500 w 1391940"/>
              <a:gd name="connsiteY41" fmla="*/ 1475409 h 1961322"/>
              <a:gd name="connsiteX42" fmla="*/ 1303500 w 1391940"/>
              <a:gd name="connsiteY42" fmla="*/ 1475409 h 1961322"/>
              <a:gd name="connsiteX43" fmla="*/ 1343257 w 1391940"/>
              <a:gd name="connsiteY43" fmla="*/ 1484244 h 1961322"/>
              <a:gd name="connsiteX44" fmla="*/ 1365344 w 1391940"/>
              <a:gd name="connsiteY44" fmla="*/ 1506331 h 1961322"/>
              <a:gd name="connsiteX45" fmla="*/ 1378596 w 1391940"/>
              <a:gd name="connsiteY45" fmla="*/ 1515166 h 1961322"/>
              <a:gd name="connsiteX46" fmla="*/ 1383013 w 1391940"/>
              <a:gd name="connsiteY46" fmla="*/ 1528418 h 1961322"/>
              <a:gd name="connsiteX47" fmla="*/ 1391848 w 1391940"/>
              <a:gd name="connsiteY47" fmla="*/ 1550505 h 1961322"/>
              <a:gd name="connsiteX48" fmla="*/ 1391848 w 1391940"/>
              <a:gd name="connsiteY48" fmla="*/ 1550505 h 1961322"/>
              <a:gd name="connsiteX49" fmla="*/ 1383013 w 1391940"/>
              <a:gd name="connsiteY49" fmla="*/ 1634435 h 1961322"/>
              <a:gd name="connsiteX50" fmla="*/ 1378596 w 1391940"/>
              <a:gd name="connsiteY50" fmla="*/ 1652105 h 1961322"/>
              <a:gd name="connsiteX51" fmla="*/ 1365344 w 1391940"/>
              <a:gd name="connsiteY51" fmla="*/ 1660939 h 1961322"/>
              <a:gd name="connsiteX52" fmla="*/ 1334422 w 1391940"/>
              <a:gd name="connsiteY52" fmla="*/ 1669774 h 1961322"/>
              <a:gd name="connsiteX53" fmla="*/ 1334422 w 1391940"/>
              <a:gd name="connsiteY53" fmla="*/ 1669774 h 1961322"/>
              <a:gd name="connsiteX54" fmla="*/ 1316752 w 1391940"/>
              <a:gd name="connsiteY54" fmla="*/ 1630018 h 1961322"/>
              <a:gd name="connsiteX55" fmla="*/ 1303500 w 1391940"/>
              <a:gd name="connsiteY55" fmla="*/ 1577009 h 1961322"/>
              <a:gd name="connsiteX56" fmla="*/ 1290248 w 1391940"/>
              <a:gd name="connsiteY56" fmla="*/ 1568174 h 1961322"/>
              <a:gd name="connsiteX57" fmla="*/ 1272579 w 1391940"/>
              <a:gd name="connsiteY57" fmla="*/ 1546087 h 1961322"/>
              <a:gd name="connsiteX58" fmla="*/ 1272579 w 1391940"/>
              <a:gd name="connsiteY58" fmla="*/ 1546087 h 1961322"/>
              <a:gd name="connsiteX59" fmla="*/ 1162144 w 1391940"/>
              <a:gd name="connsiteY59" fmla="*/ 1537253 h 1961322"/>
              <a:gd name="connsiteX60" fmla="*/ 1109135 w 1391940"/>
              <a:gd name="connsiteY60" fmla="*/ 1537253 h 1961322"/>
              <a:gd name="connsiteX61" fmla="*/ 1109135 w 1391940"/>
              <a:gd name="connsiteY61" fmla="*/ 1537253 h 1961322"/>
              <a:gd name="connsiteX62" fmla="*/ 1104718 w 1391940"/>
              <a:gd name="connsiteY62" fmla="*/ 1577009 h 1961322"/>
              <a:gd name="connsiteX63" fmla="*/ 1109135 w 1391940"/>
              <a:gd name="connsiteY63" fmla="*/ 1616766 h 1961322"/>
              <a:gd name="connsiteX64" fmla="*/ 1109135 w 1391940"/>
              <a:gd name="connsiteY64" fmla="*/ 1665357 h 1961322"/>
              <a:gd name="connsiteX65" fmla="*/ 1109135 w 1391940"/>
              <a:gd name="connsiteY65" fmla="*/ 1665357 h 1961322"/>
              <a:gd name="connsiteX66" fmla="*/ 1095883 w 1391940"/>
              <a:gd name="connsiteY66" fmla="*/ 1700696 h 1961322"/>
              <a:gd name="connsiteX67" fmla="*/ 1091465 w 1391940"/>
              <a:gd name="connsiteY67" fmla="*/ 1722783 h 1961322"/>
              <a:gd name="connsiteX68" fmla="*/ 1082631 w 1391940"/>
              <a:gd name="connsiteY68" fmla="*/ 1736035 h 1961322"/>
              <a:gd name="connsiteX69" fmla="*/ 1078213 w 1391940"/>
              <a:gd name="connsiteY69" fmla="*/ 1749287 h 1961322"/>
              <a:gd name="connsiteX70" fmla="*/ 1060544 w 1391940"/>
              <a:gd name="connsiteY70" fmla="*/ 1775792 h 1961322"/>
              <a:gd name="connsiteX71" fmla="*/ 1060544 w 1391940"/>
              <a:gd name="connsiteY71" fmla="*/ 1775792 h 1961322"/>
              <a:gd name="connsiteX72" fmla="*/ 1007535 w 1391940"/>
              <a:gd name="connsiteY72" fmla="*/ 1828800 h 1961322"/>
              <a:gd name="connsiteX73" fmla="*/ 998700 w 1391940"/>
              <a:gd name="connsiteY73" fmla="*/ 1842053 h 1961322"/>
              <a:gd name="connsiteX74" fmla="*/ 985448 w 1391940"/>
              <a:gd name="connsiteY74" fmla="*/ 1850887 h 1961322"/>
              <a:gd name="connsiteX75" fmla="*/ 963361 w 1391940"/>
              <a:gd name="connsiteY75" fmla="*/ 1877392 h 1961322"/>
              <a:gd name="connsiteX76" fmla="*/ 950109 w 1391940"/>
              <a:gd name="connsiteY76" fmla="*/ 1903896 h 1961322"/>
              <a:gd name="connsiteX77" fmla="*/ 932439 w 1391940"/>
              <a:gd name="connsiteY77" fmla="*/ 1908313 h 1961322"/>
              <a:gd name="connsiteX78" fmla="*/ 923605 w 1391940"/>
              <a:gd name="connsiteY78" fmla="*/ 1921566 h 1961322"/>
              <a:gd name="connsiteX79" fmla="*/ 910352 w 1391940"/>
              <a:gd name="connsiteY79" fmla="*/ 1930400 h 1961322"/>
              <a:gd name="connsiteX80" fmla="*/ 897100 w 1391940"/>
              <a:gd name="connsiteY80" fmla="*/ 1943653 h 1961322"/>
              <a:gd name="connsiteX81" fmla="*/ 875013 w 1391940"/>
              <a:gd name="connsiteY81" fmla="*/ 1961322 h 1961322"/>
              <a:gd name="connsiteX82" fmla="*/ 875013 w 1391940"/>
              <a:gd name="connsiteY82" fmla="*/ 1961322 h 1961322"/>
              <a:gd name="connsiteX83" fmla="*/ 848509 w 1391940"/>
              <a:gd name="connsiteY83" fmla="*/ 1934818 h 1961322"/>
              <a:gd name="connsiteX84" fmla="*/ 844092 w 1391940"/>
              <a:gd name="connsiteY84" fmla="*/ 1921566 h 1961322"/>
              <a:gd name="connsiteX85" fmla="*/ 817587 w 1391940"/>
              <a:gd name="connsiteY85" fmla="*/ 1903896 h 1961322"/>
              <a:gd name="connsiteX86" fmla="*/ 804335 w 1391940"/>
              <a:gd name="connsiteY86" fmla="*/ 1895061 h 1961322"/>
              <a:gd name="connsiteX87" fmla="*/ 804335 w 1391940"/>
              <a:gd name="connsiteY87" fmla="*/ 1895061 h 1961322"/>
              <a:gd name="connsiteX88" fmla="*/ 839674 w 1391940"/>
              <a:gd name="connsiteY88" fmla="*/ 1864139 h 1961322"/>
              <a:gd name="connsiteX89" fmla="*/ 857344 w 1391940"/>
              <a:gd name="connsiteY89" fmla="*/ 1846470 h 1961322"/>
              <a:gd name="connsiteX90" fmla="*/ 870596 w 1391940"/>
              <a:gd name="connsiteY90" fmla="*/ 1837635 h 1961322"/>
              <a:gd name="connsiteX91" fmla="*/ 905935 w 1391940"/>
              <a:gd name="connsiteY91" fmla="*/ 1811131 h 1961322"/>
              <a:gd name="connsiteX92" fmla="*/ 914770 w 1391940"/>
              <a:gd name="connsiteY92" fmla="*/ 1797879 h 1961322"/>
              <a:gd name="connsiteX93" fmla="*/ 941274 w 1391940"/>
              <a:gd name="connsiteY93" fmla="*/ 1784626 h 1961322"/>
              <a:gd name="connsiteX94" fmla="*/ 967779 w 1391940"/>
              <a:gd name="connsiteY94" fmla="*/ 1775792 h 1961322"/>
              <a:gd name="connsiteX95" fmla="*/ 967779 w 1391940"/>
              <a:gd name="connsiteY95" fmla="*/ 1775792 h 1961322"/>
              <a:gd name="connsiteX96" fmla="*/ 981031 w 1391940"/>
              <a:gd name="connsiteY96" fmla="*/ 1740453 h 1961322"/>
              <a:gd name="connsiteX97" fmla="*/ 985448 w 1391940"/>
              <a:gd name="connsiteY97" fmla="*/ 1722783 h 1961322"/>
              <a:gd name="connsiteX98" fmla="*/ 989865 w 1391940"/>
              <a:gd name="connsiteY98" fmla="*/ 1709531 h 1961322"/>
              <a:gd name="connsiteX99" fmla="*/ 998700 w 1391940"/>
              <a:gd name="connsiteY99" fmla="*/ 1678609 h 1961322"/>
              <a:gd name="connsiteX100" fmla="*/ 1011952 w 1391940"/>
              <a:gd name="connsiteY100" fmla="*/ 1660939 h 1961322"/>
              <a:gd name="connsiteX101" fmla="*/ 1016370 w 1391940"/>
              <a:gd name="connsiteY101" fmla="*/ 1643270 h 1961322"/>
              <a:gd name="connsiteX102" fmla="*/ 1020787 w 1391940"/>
              <a:gd name="connsiteY102" fmla="*/ 1630018 h 1961322"/>
              <a:gd name="connsiteX103" fmla="*/ 1020787 w 1391940"/>
              <a:gd name="connsiteY103" fmla="*/ 1603513 h 1961322"/>
              <a:gd name="connsiteX104" fmla="*/ 1020787 w 1391940"/>
              <a:gd name="connsiteY104" fmla="*/ 1603513 h 1961322"/>
              <a:gd name="connsiteX105" fmla="*/ 1007535 w 1391940"/>
              <a:gd name="connsiteY105" fmla="*/ 1563757 h 1961322"/>
              <a:gd name="connsiteX106" fmla="*/ 994283 w 1391940"/>
              <a:gd name="connsiteY106" fmla="*/ 1550505 h 1961322"/>
              <a:gd name="connsiteX107" fmla="*/ 985448 w 1391940"/>
              <a:gd name="connsiteY107" fmla="*/ 1537253 h 1961322"/>
              <a:gd name="connsiteX108" fmla="*/ 981031 w 1391940"/>
              <a:gd name="connsiteY108" fmla="*/ 1524000 h 1961322"/>
              <a:gd name="connsiteX109" fmla="*/ 967779 w 1391940"/>
              <a:gd name="connsiteY109" fmla="*/ 1515166 h 1961322"/>
              <a:gd name="connsiteX110" fmla="*/ 958944 w 1391940"/>
              <a:gd name="connsiteY110" fmla="*/ 1488661 h 1961322"/>
              <a:gd name="connsiteX111" fmla="*/ 932439 w 1391940"/>
              <a:gd name="connsiteY111" fmla="*/ 1470992 h 1961322"/>
              <a:gd name="connsiteX112" fmla="*/ 901518 w 1391940"/>
              <a:gd name="connsiteY112" fmla="*/ 1440070 h 1961322"/>
              <a:gd name="connsiteX113" fmla="*/ 888265 w 1391940"/>
              <a:gd name="connsiteY113" fmla="*/ 1431235 h 1961322"/>
              <a:gd name="connsiteX114" fmla="*/ 879431 w 1391940"/>
              <a:gd name="connsiteY114" fmla="*/ 1404731 h 1961322"/>
              <a:gd name="connsiteX115" fmla="*/ 852926 w 1391940"/>
              <a:gd name="connsiteY115" fmla="*/ 1395896 h 1961322"/>
              <a:gd name="connsiteX116" fmla="*/ 839674 w 1391940"/>
              <a:gd name="connsiteY116" fmla="*/ 1387061 h 1961322"/>
              <a:gd name="connsiteX117" fmla="*/ 826422 w 1391940"/>
              <a:gd name="connsiteY117" fmla="*/ 1382644 h 1961322"/>
              <a:gd name="connsiteX118" fmla="*/ 817587 w 1391940"/>
              <a:gd name="connsiteY118" fmla="*/ 1369392 h 1961322"/>
              <a:gd name="connsiteX119" fmla="*/ 791083 w 1391940"/>
              <a:gd name="connsiteY119" fmla="*/ 1351722 h 1961322"/>
              <a:gd name="connsiteX120" fmla="*/ 782248 w 1391940"/>
              <a:gd name="connsiteY120" fmla="*/ 1334053 h 1961322"/>
              <a:gd name="connsiteX121" fmla="*/ 777831 w 1391940"/>
              <a:gd name="connsiteY121" fmla="*/ 1320800 h 1961322"/>
              <a:gd name="connsiteX122" fmla="*/ 764579 w 1391940"/>
              <a:gd name="connsiteY122" fmla="*/ 1307548 h 1961322"/>
              <a:gd name="connsiteX123" fmla="*/ 746909 w 1391940"/>
              <a:gd name="connsiteY123" fmla="*/ 1281044 h 1961322"/>
              <a:gd name="connsiteX124" fmla="*/ 742492 w 1391940"/>
              <a:gd name="connsiteY124" fmla="*/ 1245705 h 1961322"/>
              <a:gd name="connsiteX125" fmla="*/ 738074 w 1391940"/>
              <a:gd name="connsiteY125" fmla="*/ 1232453 h 1961322"/>
              <a:gd name="connsiteX126" fmla="*/ 724822 w 1391940"/>
              <a:gd name="connsiteY126" fmla="*/ 1219200 h 1961322"/>
              <a:gd name="connsiteX127" fmla="*/ 358179 w 1391940"/>
              <a:gd name="connsiteY127" fmla="*/ 834887 h 1961322"/>
              <a:gd name="connsiteX128" fmla="*/ 256579 w 1391940"/>
              <a:gd name="connsiteY128" fmla="*/ 852557 h 1961322"/>
              <a:gd name="connsiteX129" fmla="*/ 252161 w 1391940"/>
              <a:gd name="connsiteY129" fmla="*/ 803966 h 1961322"/>
              <a:gd name="connsiteX130" fmla="*/ 247744 w 1391940"/>
              <a:gd name="connsiteY130" fmla="*/ 790713 h 1961322"/>
              <a:gd name="connsiteX131" fmla="*/ 243326 w 1391940"/>
              <a:gd name="connsiteY131" fmla="*/ 768626 h 1961322"/>
              <a:gd name="connsiteX132" fmla="*/ 238909 w 1391940"/>
              <a:gd name="connsiteY132" fmla="*/ 750957 h 1961322"/>
              <a:gd name="connsiteX133" fmla="*/ 230074 w 1391940"/>
              <a:gd name="connsiteY133" fmla="*/ 684696 h 1961322"/>
              <a:gd name="connsiteX134" fmla="*/ 221239 w 1391940"/>
              <a:gd name="connsiteY134" fmla="*/ 662609 h 1961322"/>
              <a:gd name="connsiteX135" fmla="*/ 216822 w 1391940"/>
              <a:gd name="connsiteY135" fmla="*/ 649357 h 1961322"/>
              <a:gd name="connsiteX136" fmla="*/ 203570 w 1391940"/>
              <a:gd name="connsiteY136" fmla="*/ 640522 h 1961322"/>
              <a:gd name="connsiteX137" fmla="*/ 194735 w 1391940"/>
              <a:gd name="connsiteY137" fmla="*/ 627270 h 1961322"/>
              <a:gd name="connsiteX138" fmla="*/ 181483 w 1391940"/>
              <a:gd name="connsiteY138" fmla="*/ 622853 h 1961322"/>
              <a:gd name="connsiteX139" fmla="*/ 177065 w 1391940"/>
              <a:gd name="connsiteY139" fmla="*/ 609600 h 1961322"/>
              <a:gd name="connsiteX140" fmla="*/ 163813 w 1391940"/>
              <a:gd name="connsiteY140" fmla="*/ 600766 h 1961322"/>
              <a:gd name="connsiteX141" fmla="*/ 159396 w 1391940"/>
              <a:gd name="connsiteY141" fmla="*/ 569844 h 1961322"/>
              <a:gd name="connsiteX142" fmla="*/ 154979 w 1391940"/>
              <a:gd name="connsiteY142" fmla="*/ 556592 h 1961322"/>
              <a:gd name="connsiteX143" fmla="*/ 141726 w 1391940"/>
              <a:gd name="connsiteY143" fmla="*/ 552174 h 1961322"/>
              <a:gd name="connsiteX144" fmla="*/ 128474 w 1391940"/>
              <a:gd name="connsiteY144" fmla="*/ 508000 h 1961322"/>
              <a:gd name="connsiteX145" fmla="*/ 124057 w 1391940"/>
              <a:gd name="connsiteY145" fmla="*/ 450574 h 1961322"/>
              <a:gd name="connsiteX146" fmla="*/ 119639 w 1391940"/>
              <a:gd name="connsiteY146" fmla="*/ 437322 h 1961322"/>
              <a:gd name="connsiteX147" fmla="*/ 106387 w 1391940"/>
              <a:gd name="connsiteY147" fmla="*/ 397566 h 1961322"/>
              <a:gd name="connsiteX148" fmla="*/ 101970 w 1391940"/>
              <a:gd name="connsiteY148" fmla="*/ 366644 h 1961322"/>
              <a:gd name="connsiteX149" fmla="*/ 84300 w 1391940"/>
              <a:gd name="connsiteY149" fmla="*/ 335722 h 1961322"/>
              <a:gd name="connsiteX150" fmla="*/ 79883 w 1391940"/>
              <a:gd name="connsiteY150" fmla="*/ 322470 h 1961322"/>
              <a:gd name="connsiteX151" fmla="*/ 66631 w 1391940"/>
              <a:gd name="connsiteY151" fmla="*/ 216453 h 1961322"/>
              <a:gd name="connsiteX152" fmla="*/ 57796 w 1391940"/>
              <a:gd name="connsiteY152" fmla="*/ 163444 h 1961322"/>
              <a:gd name="connsiteX153" fmla="*/ 48961 w 1391940"/>
              <a:gd name="connsiteY153" fmla="*/ 150192 h 1961322"/>
              <a:gd name="connsiteX154" fmla="*/ 44544 w 1391940"/>
              <a:gd name="connsiteY154" fmla="*/ 136939 h 1961322"/>
              <a:gd name="connsiteX155" fmla="*/ 40126 w 1391940"/>
              <a:gd name="connsiteY155" fmla="*/ 119270 h 1961322"/>
              <a:gd name="connsiteX156" fmla="*/ 26874 w 1391940"/>
              <a:gd name="connsiteY156" fmla="*/ 110435 h 1961322"/>
              <a:gd name="connsiteX157" fmla="*/ 22457 w 1391940"/>
              <a:gd name="connsiteY157" fmla="*/ 97183 h 1961322"/>
              <a:gd name="connsiteX158" fmla="*/ 13622 w 1391940"/>
              <a:gd name="connsiteY158" fmla="*/ 61844 h 1961322"/>
              <a:gd name="connsiteX159" fmla="*/ 4787 w 1391940"/>
              <a:gd name="connsiteY159" fmla="*/ 30922 h 1961322"/>
              <a:gd name="connsiteX160" fmla="*/ 370 w 1391940"/>
              <a:gd name="connsiteY160" fmla="*/ 17670 h 1961322"/>
              <a:gd name="connsiteX161" fmla="*/ 370 w 1391940"/>
              <a:gd name="connsiteY161" fmla="*/ 0 h 1961322"/>
              <a:gd name="connsiteX162" fmla="*/ 21926 w 1391940"/>
              <a:gd name="connsiteY162" fmla="*/ 72654 h 196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391940" h="1961322">
                <a:moveTo>
                  <a:pt x="21926" y="72654"/>
                </a:moveTo>
                <a:lnTo>
                  <a:pt x="193376" y="6711"/>
                </a:lnTo>
                <a:cubicBezTo>
                  <a:pt x="196307" y="52138"/>
                  <a:pt x="196787" y="97790"/>
                  <a:pt x="202168" y="142992"/>
                </a:cubicBezTo>
                <a:cubicBezTo>
                  <a:pt x="204143" y="159583"/>
                  <a:pt x="211530" y="175086"/>
                  <a:pt x="215357" y="191350"/>
                </a:cubicBezTo>
                <a:cubicBezTo>
                  <a:pt x="227278" y="242013"/>
                  <a:pt x="209118" y="192910"/>
                  <a:pt x="232941" y="248500"/>
                </a:cubicBezTo>
                <a:cubicBezTo>
                  <a:pt x="234406" y="255827"/>
                  <a:pt x="235525" y="263232"/>
                  <a:pt x="237337" y="270481"/>
                </a:cubicBezTo>
                <a:cubicBezTo>
                  <a:pt x="239829" y="280447"/>
                  <a:pt x="247509" y="297603"/>
                  <a:pt x="250526" y="305650"/>
                </a:cubicBezTo>
                <a:cubicBezTo>
                  <a:pt x="252153" y="309989"/>
                  <a:pt x="253457" y="314442"/>
                  <a:pt x="254922" y="318838"/>
                </a:cubicBezTo>
                <a:cubicBezTo>
                  <a:pt x="256387" y="327630"/>
                  <a:pt x="258277" y="336362"/>
                  <a:pt x="259318" y="345215"/>
                </a:cubicBezTo>
                <a:cubicBezTo>
                  <a:pt x="262483" y="372115"/>
                  <a:pt x="263921" y="405912"/>
                  <a:pt x="268110" y="433138"/>
                </a:cubicBezTo>
                <a:cubicBezTo>
                  <a:pt x="269029" y="439110"/>
                  <a:pt x="271196" y="444825"/>
                  <a:pt x="272507" y="450723"/>
                </a:cubicBezTo>
                <a:cubicBezTo>
                  <a:pt x="273247" y="454053"/>
                  <a:pt x="277371" y="480000"/>
                  <a:pt x="281299" y="485892"/>
                </a:cubicBezTo>
                <a:cubicBezTo>
                  <a:pt x="284748" y="491065"/>
                  <a:pt x="290091" y="494685"/>
                  <a:pt x="294487" y="499081"/>
                </a:cubicBezTo>
                <a:cubicBezTo>
                  <a:pt x="295953" y="506408"/>
                  <a:pt x="297656" y="513691"/>
                  <a:pt x="298884" y="521061"/>
                </a:cubicBezTo>
                <a:cubicBezTo>
                  <a:pt x="300588" y="531282"/>
                  <a:pt x="299560" y="542163"/>
                  <a:pt x="303280" y="551834"/>
                </a:cubicBezTo>
                <a:cubicBezTo>
                  <a:pt x="307073" y="561697"/>
                  <a:pt x="320864" y="578211"/>
                  <a:pt x="320864" y="578211"/>
                </a:cubicBezTo>
                <a:cubicBezTo>
                  <a:pt x="322329" y="584073"/>
                  <a:pt x="321909" y="590769"/>
                  <a:pt x="325260" y="595796"/>
                </a:cubicBezTo>
                <a:cubicBezTo>
                  <a:pt x="331008" y="604418"/>
                  <a:pt x="347241" y="617777"/>
                  <a:pt x="347241" y="617777"/>
                </a:cubicBezTo>
                <a:cubicBezTo>
                  <a:pt x="348706" y="623638"/>
                  <a:pt x="349257" y="629808"/>
                  <a:pt x="351637" y="635361"/>
                </a:cubicBezTo>
                <a:cubicBezTo>
                  <a:pt x="353718" y="640218"/>
                  <a:pt x="358067" y="643824"/>
                  <a:pt x="360430" y="648550"/>
                </a:cubicBezTo>
                <a:cubicBezTo>
                  <a:pt x="362502" y="652695"/>
                  <a:pt x="363361" y="657342"/>
                  <a:pt x="364826" y="661738"/>
                </a:cubicBezTo>
                <a:cubicBezTo>
                  <a:pt x="367757" y="683719"/>
                  <a:pt x="370160" y="705777"/>
                  <a:pt x="373618" y="727681"/>
                </a:cubicBezTo>
                <a:cubicBezTo>
                  <a:pt x="374560" y="733649"/>
                  <a:pt x="378014" y="739223"/>
                  <a:pt x="378014" y="745265"/>
                </a:cubicBezTo>
                <a:cubicBezTo>
                  <a:pt x="378014" y="749899"/>
                  <a:pt x="375083" y="754058"/>
                  <a:pt x="373618" y="758454"/>
                </a:cubicBezTo>
                <a:cubicBezTo>
                  <a:pt x="375083" y="771642"/>
                  <a:pt x="374522" y="785217"/>
                  <a:pt x="378014" y="798019"/>
                </a:cubicBezTo>
                <a:cubicBezTo>
                  <a:pt x="379105" y="802018"/>
                  <a:pt x="384953" y="803104"/>
                  <a:pt x="386807" y="806811"/>
                </a:cubicBezTo>
                <a:cubicBezTo>
                  <a:pt x="405704" y="844603"/>
                  <a:pt x="386933" y="824522"/>
                  <a:pt x="399995" y="837584"/>
                </a:cubicBezTo>
                <a:lnTo>
                  <a:pt x="791083" y="1192696"/>
                </a:lnTo>
                <a:lnTo>
                  <a:pt x="1025205" y="1316383"/>
                </a:lnTo>
                <a:lnTo>
                  <a:pt x="1056126" y="1360557"/>
                </a:lnTo>
                <a:cubicBezTo>
                  <a:pt x="1059148" y="1364922"/>
                  <a:pt x="1063282" y="1368772"/>
                  <a:pt x="1064961" y="1373809"/>
                </a:cubicBezTo>
                <a:cubicBezTo>
                  <a:pt x="1066434" y="1378226"/>
                  <a:pt x="1066086" y="1383768"/>
                  <a:pt x="1069379" y="1387061"/>
                </a:cubicBezTo>
                <a:cubicBezTo>
                  <a:pt x="1072672" y="1390354"/>
                  <a:pt x="1082631" y="1391479"/>
                  <a:pt x="1082631" y="1391479"/>
                </a:cubicBezTo>
                <a:lnTo>
                  <a:pt x="1082631" y="1391479"/>
                </a:lnTo>
                <a:cubicBezTo>
                  <a:pt x="1088521" y="1404731"/>
                  <a:pt x="1094722" y="1417849"/>
                  <a:pt x="1100300" y="1431235"/>
                </a:cubicBezTo>
                <a:cubicBezTo>
                  <a:pt x="1102091" y="1435533"/>
                  <a:pt x="1102457" y="1440417"/>
                  <a:pt x="1104718" y="1444487"/>
                </a:cubicBezTo>
                <a:cubicBezTo>
                  <a:pt x="1109875" y="1453769"/>
                  <a:pt x="1116497" y="1462157"/>
                  <a:pt x="1122387" y="1470992"/>
                </a:cubicBezTo>
                <a:cubicBezTo>
                  <a:pt x="1124213" y="1473731"/>
                  <a:pt x="1125332" y="1476881"/>
                  <a:pt x="1126805" y="1479826"/>
                </a:cubicBezTo>
                <a:lnTo>
                  <a:pt x="1126805" y="1462157"/>
                </a:lnTo>
                <a:cubicBezTo>
                  <a:pt x="1175396" y="1463629"/>
                  <a:pt x="1224109" y="1462846"/>
                  <a:pt x="1272579" y="1466574"/>
                </a:cubicBezTo>
                <a:cubicBezTo>
                  <a:pt x="1281864" y="1467288"/>
                  <a:pt x="1289770" y="1475409"/>
                  <a:pt x="1299083" y="1475409"/>
                </a:cubicBezTo>
                <a:lnTo>
                  <a:pt x="1303500" y="1475409"/>
                </a:lnTo>
                <a:lnTo>
                  <a:pt x="1303500" y="1475409"/>
                </a:lnTo>
                <a:cubicBezTo>
                  <a:pt x="1316752" y="1478354"/>
                  <a:pt x="1330378" y="1479951"/>
                  <a:pt x="1343257" y="1484244"/>
                </a:cubicBezTo>
                <a:cubicBezTo>
                  <a:pt x="1360925" y="1490133"/>
                  <a:pt x="1353565" y="1494552"/>
                  <a:pt x="1365344" y="1506331"/>
                </a:cubicBezTo>
                <a:cubicBezTo>
                  <a:pt x="1369098" y="1510085"/>
                  <a:pt x="1374179" y="1512221"/>
                  <a:pt x="1378596" y="1515166"/>
                </a:cubicBezTo>
                <a:cubicBezTo>
                  <a:pt x="1380068" y="1519583"/>
                  <a:pt x="1380931" y="1524253"/>
                  <a:pt x="1383013" y="1528418"/>
                </a:cubicBezTo>
                <a:cubicBezTo>
                  <a:pt x="1393482" y="1549355"/>
                  <a:pt x="1391848" y="1533457"/>
                  <a:pt x="1391848" y="1550505"/>
                </a:cubicBezTo>
                <a:lnTo>
                  <a:pt x="1391848" y="1550505"/>
                </a:lnTo>
                <a:cubicBezTo>
                  <a:pt x="1384729" y="1664416"/>
                  <a:pt x="1395372" y="1591178"/>
                  <a:pt x="1383013" y="1634435"/>
                </a:cubicBezTo>
                <a:cubicBezTo>
                  <a:pt x="1381345" y="1640273"/>
                  <a:pt x="1381964" y="1647053"/>
                  <a:pt x="1378596" y="1652105"/>
                </a:cubicBezTo>
                <a:cubicBezTo>
                  <a:pt x="1375651" y="1656522"/>
                  <a:pt x="1369953" y="1658305"/>
                  <a:pt x="1365344" y="1660939"/>
                </a:cubicBezTo>
                <a:cubicBezTo>
                  <a:pt x="1346425" y="1671749"/>
                  <a:pt x="1352447" y="1669774"/>
                  <a:pt x="1334422" y="1669774"/>
                </a:cubicBezTo>
                <a:lnTo>
                  <a:pt x="1334422" y="1669774"/>
                </a:lnTo>
                <a:cubicBezTo>
                  <a:pt x="1328532" y="1656522"/>
                  <a:pt x="1321338" y="1643776"/>
                  <a:pt x="1316752" y="1630018"/>
                </a:cubicBezTo>
                <a:cubicBezTo>
                  <a:pt x="1314376" y="1622891"/>
                  <a:pt x="1311453" y="1582311"/>
                  <a:pt x="1303500" y="1577009"/>
                </a:cubicBezTo>
                <a:lnTo>
                  <a:pt x="1290248" y="1568174"/>
                </a:lnTo>
                <a:cubicBezTo>
                  <a:pt x="1279103" y="1551457"/>
                  <a:pt x="1285167" y="1558676"/>
                  <a:pt x="1272579" y="1546087"/>
                </a:cubicBezTo>
                <a:lnTo>
                  <a:pt x="1272579" y="1546087"/>
                </a:lnTo>
                <a:cubicBezTo>
                  <a:pt x="1226216" y="1540936"/>
                  <a:pt x="1216292" y="1539187"/>
                  <a:pt x="1162144" y="1537253"/>
                </a:cubicBezTo>
                <a:cubicBezTo>
                  <a:pt x="1144486" y="1536622"/>
                  <a:pt x="1126805" y="1537253"/>
                  <a:pt x="1109135" y="1537253"/>
                </a:cubicBezTo>
                <a:lnTo>
                  <a:pt x="1109135" y="1537253"/>
                </a:lnTo>
                <a:cubicBezTo>
                  <a:pt x="1107663" y="1550505"/>
                  <a:pt x="1104718" y="1563675"/>
                  <a:pt x="1104718" y="1577009"/>
                </a:cubicBezTo>
                <a:cubicBezTo>
                  <a:pt x="1104718" y="1590343"/>
                  <a:pt x="1108469" y="1603449"/>
                  <a:pt x="1109135" y="1616766"/>
                </a:cubicBezTo>
                <a:cubicBezTo>
                  <a:pt x="1109944" y="1632943"/>
                  <a:pt x="1109135" y="1649160"/>
                  <a:pt x="1109135" y="1665357"/>
                </a:cubicBezTo>
                <a:lnTo>
                  <a:pt x="1109135" y="1665357"/>
                </a:lnTo>
                <a:cubicBezTo>
                  <a:pt x="1104718" y="1677137"/>
                  <a:pt x="1099583" y="1688672"/>
                  <a:pt x="1095883" y="1700696"/>
                </a:cubicBezTo>
                <a:cubicBezTo>
                  <a:pt x="1093675" y="1707872"/>
                  <a:pt x="1094101" y="1715753"/>
                  <a:pt x="1091465" y="1722783"/>
                </a:cubicBezTo>
                <a:cubicBezTo>
                  <a:pt x="1089601" y="1727754"/>
                  <a:pt x="1085005" y="1731287"/>
                  <a:pt x="1082631" y="1736035"/>
                </a:cubicBezTo>
                <a:cubicBezTo>
                  <a:pt x="1080549" y="1740200"/>
                  <a:pt x="1080474" y="1745217"/>
                  <a:pt x="1078213" y="1749287"/>
                </a:cubicBezTo>
                <a:cubicBezTo>
                  <a:pt x="1073056" y="1758569"/>
                  <a:pt x="1060544" y="1775792"/>
                  <a:pt x="1060544" y="1775792"/>
                </a:cubicBezTo>
                <a:lnTo>
                  <a:pt x="1060544" y="1775792"/>
                </a:lnTo>
                <a:cubicBezTo>
                  <a:pt x="1042874" y="1793461"/>
                  <a:pt x="1021396" y="1808008"/>
                  <a:pt x="1007535" y="1828800"/>
                </a:cubicBezTo>
                <a:cubicBezTo>
                  <a:pt x="1004590" y="1833218"/>
                  <a:pt x="1002454" y="1838299"/>
                  <a:pt x="998700" y="1842053"/>
                </a:cubicBezTo>
                <a:cubicBezTo>
                  <a:pt x="994946" y="1845807"/>
                  <a:pt x="989526" y="1847488"/>
                  <a:pt x="985448" y="1850887"/>
                </a:cubicBezTo>
                <a:cubicBezTo>
                  <a:pt x="972693" y="1861515"/>
                  <a:pt x="972048" y="1864361"/>
                  <a:pt x="963361" y="1877392"/>
                </a:cubicBezTo>
                <a:cubicBezTo>
                  <a:pt x="960841" y="1884952"/>
                  <a:pt x="957450" y="1899003"/>
                  <a:pt x="950109" y="1903896"/>
                </a:cubicBezTo>
                <a:cubicBezTo>
                  <a:pt x="945057" y="1907264"/>
                  <a:pt x="938329" y="1906841"/>
                  <a:pt x="932439" y="1908313"/>
                </a:cubicBezTo>
                <a:cubicBezTo>
                  <a:pt x="929494" y="1912731"/>
                  <a:pt x="927359" y="1917812"/>
                  <a:pt x="923605" y="1921566"/>
                </a:cubicBezTo>
                <a:cubicBezTo>
                  <a:pt x="919851" y="1925320"/>
                  <a:pt x="914431" y="1927001"/>
                  <a:pt x="910352" y="1930400"/>
                </a:cubicBezTo>
                <a:cubicBezTo>
                  <a:pt x="905553" y="1934399"/>
                  <a:pt x="901899" y="1939654"/>
                  <a:pt x="897100" y="1943653"/>
                </a:cubicBezTo>
                <a:cubicBezTo>
                  <a:pt x="863658" y="1971522"/>
                  <a:pt x="900723" y="1935612"/>
                  <a:pt x="875013" y="1961322"/>
                </a:cubicBezTo>
                <a:lnTo>
                  <a:pt x="875013" y="1961322"/>
                </a:lnTo>
                <a:cubicBezTo>
                  <a:pt x="866178" y="1952487"/>
                  <a:pt x="856180" y="1944680"/>
                  <a:pt x="848509" y="1934818"/>
                </a:cubicBezTo>
                <a:cubicBezTo>
                  <a:pt x="845650" y="1931143"/>
                  <a:pt x="847384" y="1924858"/>
                  <a:pt x="844092" y="1921566"/>
                </a:cubicBezTo>
                <a:cubicBezTo>
                  <a:pt x="836584" y="1914058"/>
                  <a:pt x="817587" y="1903896"/>
                  <a:pt x="817587" y="1903896"/>
                </a:cubicBezTo>
                <a:cubicBezTo>
                  <a:pt x="812129" y="1887520"/>
                  <a:pt x="817335" y="1888562"/>
                  <a:pt x="804335" y="1895061"/>
                </a:cubicBezTo>
                <a:lnTo>
                  <a:pt x="804335" y="1895061"/>
                </a:lnTo>
                <a:cubicBezTo>
                  <a:pt x="816115" y="1884754"/>
                  <a:pt x="828136" y="1874716"/>
                  <a:pt x="839674" y="1864139"/>
                </a:cubicBezTo>
                <a:cubicBezTo>
                  <a:pt x="845814" y="1858511"/>
                  <a:pt x="851020" y="1851891"/>
                  <a:pt x="857344" y="1846470"/>
                </a:cubicBezTo>
                <a:cubicBezTo>
                  <a:pt x="861375" y="1843015"/>
                  <a:pt x="866302" y="1840758"/>
                  <a:pt x="870596" y="1837635"/>
                </a:cubicBezTo>
                <a:cubicBezTo>
                  <a:pt x="882504" y="1828974"/>
                  <a:pt x="897767" y="1823382"/>
                  <a:pt x="905935" y="1811131"/>
                </a:cubicBezTo>
                <a:cubicBezTo>
                  <a:pt x="908880" y="1806714"/>
                  <a:pt x="911016" y="1801633"/>
                  <a:pt x="914770" y="1797879"/>
                </a:cubicBezTo>
                <a:cubicBezTo>
                  <a:pt x="927428" y="1785221"/>
                  <a:pt x="926904" y="1791811"/>
                  <a:pt x="941274" y="1784626"/>
                </a:cubicBezTo>
                <a:cubicBezTo>
                  <a:pt x="963843" y="1773342"/>
                  <a:pt x="944523" y="1775792"/>
                  <a:pt x="967779" y="1775792"/>
                </a:cubicBezTo>
                <a:lnTo>
                  <a:pt x="967779" y="1775792"/>
                </a:lnTo>
                <a:cubicBezTo>
                  <a:pt x="972196" y="1764012"/>
                  <a:pt x="977053" y="1752388"/>
                  <a:pt x="981031" y="1740453"/>
                </a:cubicBezTo>
                <a:cubicBezTo>
                  <a:pt x="982951" y="1734693"/>
                  <a:pt x="983780" y="1728621"/>
                  <a:pt x="985448" y="1722783"/>
                </a:cubicBezTo>
                <a:cubicBezTo>
                  <a:pt x="986727" y="1718306"/>
                  <a:pt x="988586" y="1714008"/>
                  <a:pt x="989865" y="1709531"/>
                </a:cubicBezTo>
                <a:cubicBezTo>
                  <a:pt x="991093" y="1705232"/>
                  <a:pt x="995676" y="1683902"/>
                  <a:pt x="998700" y="1678609"/>
                </a:cubicBezTo>
                <a:cubicBezTo>
                  <a:pt x="1002353" y="1672217"/>
                  <a:pt x="1007535" y="1666829"/>
                  <a:pt x="1011952" y="1660939"/>
                </a:cubicBezTo>
                <a:cubicBezTo>
                  <a:pt x="1013425" y="1655049"/>
                  <a:pt x="1014702" y="1649107"/>
                  <a:pt x="1016370" y="1643270"/>
                </a:cubicBezTo>
                <a:cubicBezTo>
                  <a:pt x="1017649" y="1638793"/>
                  <a:pt x="1020273" y="1634646"/>
                  <a:pt x="1020787" y="1630018"/>
                </a:cubicBezTo>
                <a:cubicBezTo>
                  <a:pt x="1021763" y="1621237"/>
                  <a:pt x="1020787" y="1612348"/>
                  <a:pt x="1020787" y="1603513"/>
                </a:cubicBezTo>
                <a:lnTo>
                  <a:pt x="1020787" y="1603513"/>
                </a:lnTo>
                <a:cubicBezTo>
                  <a:pt x="1016370" y="1590261"/>
                  <a:pt x="1013782" y="1576251"/>
                  <a:pt x="1007535" y="1563757"/>
                </a:cubicBezTo>
                <a:cubicBezTo>
                  <a:pt x="1004741" y="1558169"/>
                  <a:pt x="998282" y="1555304"/>
                  <a:pt x="994283" y="1550505"/>
                </a:cubicBezTo>
                <a:cubicBezTo>
                  <a:pt x="990884" y="1546427"/>
                  <a:pt x="988393" y="1541670"/>
                  <a:pt x="985448" y="1537253"/>
                </a:cubicBezTo>
                <a:cubicBezTo>
                  <a:pt x="983976" y="1532835"/>
                  <a:pt x="983940" y="1527636"/>
                  <a:pt x="981031" y="1524000"/>
                </a:cubicBezTo>
                <a:cubicBezTo>
                  <a:pt x="977715" y="1519854"/>
                  <a:pt x="970593" y="1519668"/>
                  <a:pt x="967779" y="1515166"/>
                </a:cubicBezTo>
                <a:cubicBezTo>
                  <a:pt x="962843" y="1507269"/>
                  <a:pt x="966693" y="1493827"/>
                  <a:pt x="958944" y="1488661"/>
                </a:cubicBezTo>
                <a:lnTo>
                  <a:pt x="932439" y="1470992"/>
                </a:lnTo>
                <a:cubicBezTo>
                  <a:pt x="912187" y="1440613"/>
                  <a:pt x="924843" y="1447845"/>
                  <a:pt x="901518" y="1440070"/>
                </a:cubicBezTo>
                <a:cubicBezTo>
                  <a:pt x="897100" y="1437125"/>
                  <a:pt x="891079" y="1435737"/>
                  <a:pt x="888265" y="1431235"/>
                </a:cubicBezTo>
                <a:cubicBezTo>
                  <a:pt x="883329" y="1423338"/>
                  <a:pt x="888266" y="1407676"/>
                  <a:pt x="879431" y="1404731"/>
                </a:cubicBezTo>
                <a:lnTo>
                  <a:pt x="852926" y="1395896"/>
                </a:lnTo>
                <a:cubicBezTo>
                  <a:pt x="848509" y="1392951"/>
                  <a:pt x="844423" y="1389435"/>
                  <a:pt x="839674" y="1387061"/>
                </a:cubicBezTo>
                <a:cubicBezTo>
                  <a:pt x="835509" y="1384979"/>
                  <a:pt x="830058" y="1385553"/>
                  <a:pt x="826422" y="1382644"/>
                </a:cubicBezTo>
                <a:cubicBezTo>
                  <a:pt x="822276" y="1379328"/>
                  <a:pt x="821582" y="1372888"/>
                  <a:pt x="817587" y="1369392"/>
                </a:cubicBezTo>
                <a:cubicBezTo>
                  <a:pt x="809596" y="1362400"/>
                  <a:pt x="791083" y="1351722"/>
                  <a:pt x="791083" y="1351722"/>
                </a:cubicBezTo>
                <a:cubicBezTo>
                  <a:pt x="788138" y="1345832"/>
                  <a:pt x="784842" y="1340106"/>
                  <a:pt x="782248" y="1334053"/>
                </a:cubicBezTo>
                <a:cubicBezTo>
                  <a:pt x="780414" y="1329773"/>
                  <a:pt x="780414" y="1324675"/>
                  <a:pt x="777831" y="1320800"/>
                </a:cubicBezTo>
                <a:cubicBezTo>
                  <a:pt x="774366" y="1315602"/>
                  <a:pt x="768414" y="1312479"/>
                  <a:pt x="764579" y="1307548"/>
                </a:cubicBezTo>
                <a:cubicBezTo>
                  <a:pt x="758060" y="1299167"/>
                  <a:pt x="746909" y="1281044"/>
                  <a:pt x="746909" y="1281044"/>
                </a:cubicBezTo>
                <a:cubicBezTo>
                  <a:pt x="745437" y="1269264"/>
                  <a:pt x="744616" y="1257385"/>
                  <a:pt x="742492" y="1245705"/>
                </a:cubicBezTo>
                <a:cubicBezTo>
                  <a:pt x="741659" y="1241124"/>
                  <a:pt x="741367" y="1235746"/>
                  <a:pt x="738074" y="1232453"/>
                </a:cubicBezTo>
                <a:cubicBezTo>
                  <a:pt x="722028" y="1216407"/>
                  <a:pt x="724822" y="1239457"/>
                  <a:pt x="724822" y="1219200"/>
                </a:cubicBezTo>
                <a:lnTo>
                  <a:pt x="358179" y="834887"/>
                </a:lnTo>
                <a:lnTo>
                  <a:pt x="256579" y="852557"/>
                </a:lnTo>
                <a:cubicBezTo>
                  <a:pt x="255106" y="836360"/>
                  <a:pt x="254461" y="820066"/>
                  <a:pt x="252161" y="803966"/>
                </a:cubicBezTo>
                <a:cubicBezTo>
                  <a:pt x="251502" y="799356"/>
                  <a:pt x="248873" y="795231"/>
                  <a:pt x="247744" y="790713"/>
                </a:cubicBezTo>
                <a:cubicBezTo>
                  <a:pt x="245923" y="783429"/>
                  <a:pt x="244955" y="775955"/>
                  <a:pt x="243326" y="768626"/>
                </a:cubicBezTo>
                <a:cubicBezTo>
                  <a:pt x="242009" y="762700"/>
                  <a:pt x="240381" y="756847"/>
                  <a:pt x="238909" y="750957"/>
                </a:cubicBezTo>
                <a:cubicBezTo>
                  <a:pt x="236741" y="727112"/>
                  <a:pt x="237392" y="706649"/>
                  <a:pt x="230074" y="684696"/>
                </a:cubicBezTo>
                <a:cubicBezTo>
                  <a:pt x="227566" y="677173"/>
                  <a:pt x="224023" y="670034"/>
                  <a:pt x="221239" y="662609"/>
                </a:cubicBezTo>
                <a:cubicBezTo>
                  <a:pt x="219604" y="658249"/>
                  <a:pt x="219731" y="652993"/>
                  <a:pt x="216822" y="649357"/>
                </a:cubicBezTo>
                <a:cubicBezTo>
                  <a:pt x="213506" y="645211"/>
                  <a:pt x="207987" y="643467"/>
                  <a:pt x="203570" y="640522"/>
                </a:cubicBezTo>
                <a:cubicBezTo>
                  <a:pt x="200625" y="636105"/>
                  <a:pt x="198881" y="630586"/>
                  <a:pt x="194735" y="627270"/>
                </a:cubicBezTo>
                <a:cubicBezTo>
                  <a:pt x="191099" y="624361"/>
                  <a:pt x="184775" y="626145"/>
                  <a:pt x="181483" y="622853"/>
                </a:cubicBezTo>
                <a:cubicBezTo>
                  <a:pt x="178190" y="619560"/>
                  <a:pt x="179974" y="613236"/>
                  <a:pt x="177065" y="609600"/>
                </a:cubicBezTo>
                <a:cubicBezTo>
                  <a:pt x="173749" y="605455"/>
                  <a:pt x="168230" y="603711"/>
                  <a:pt x="163813" y="600766"/>
                </a:cubicBezTo>
                <a:cubicBezTo>
                  <a:pt x="162341" y="590459"/>
                  <a:pt x="161438" y="580054"/>
                  <a:pt x="159396" y="569844"/>
                </a:cubicBezTo>
                <a:cubicBezTo>
                  <a:pt x="158483" y="565278"/>
                  <a:pt x="158271" y="559884"/>
                  <a:pt x="154979" y="556592"/>
                </a:cubicBezTo>
                <a:cubicBezTo>
                  <a:pt x="151686" y="553299"/>
                  <a:pt x="146144" y="553647"/>
                  <a:pt x="141726" y="552174"/>
                </a:cubicBezTo>
                <a:cubicBezTo>
                  <a:pt x="130972" y="519910"/>
                  <a:pt x="135151" y="534704"/>
                  <a:pt x="128474" y="508000"/>
                </a:cubicBezTo>
                <a:cubicBezTo>
                  <a:pt x="127002" y="488858"/>
                  <a:pt x="126438" y="469624"/>
                  <a:pt x="124057" y="450574"/>
                </a:cubicBezTo>
                <a:cubicBezTo>
                  <a:pt x="123479" y="445954"/>
                  <a:pt x="120649" y="441867"/>
                  <a:pt x="119639" y="437322"/>
                </a:cubicBezTo>
                <a:cubicBezTo>
                  <a:pt x="111703" y="401612"/>
                  <a:pt x="121759" y="420623"/>
                  <a:pt x="106387" y="397566"/>
                </a:cubicBezTo>
                <a:cubicBezTo>
                  <a:pt x="104915" y="387259"/>
                  <a:pt x="104709" y="376689"/>
                  <a:pt x="101970" y="366644"/>
                </a:cubicBezTo>
                <a:cubicBezTo>
                  <a:pt x="99383" y="357159"/>
                  <a:pt x="89836" y="344026"/>
                  <a:pt x="84300" y="335722"/>
                </a:cubicBezTo>
                <a:cubicBezTo>
                  <a:pt x="82828" y="331305"/>
                  <a:pt x="80461" y="327090"/>
                  <a:pt x="79883" y="322470"/>
                </a:cubicBezTo>
                <a:cubicBezTo>
                  <a:pt x="65969" y="211156"/>
                  <a:pt x="81565" y="261259"/>
                  <a:pt x="66631" y="216453"/>
                </a:cubicBezTo>
                <a:cubicBezTo>
                  <a:pt x="65232" y="203863"/>
                  <a:pt x="65195" y="178243"/>
                  <a:pt x="57796" y="163444"/>
                </a:cubicBezTo>
                <a:cubicBezTo>
                  <a:pt x="55422" y="158695"/>
                  <a:pt x="51906" y="154609"/>
                  <a:pt x="48961" y="150192"/>
                </a:cubicBezTo>
                <a:cubicBezTo>
                  <a:pt x="47489" y="145774"/>
                  <a:pt x="45823" y="141416"/>
                  <a:pt x="44544" y="136939"/>
                </a:cubicBezTo>
                <a:cubicBezTo>
                  <a:pt x="42876" y="131102"/>
                  <a:pt x="43494" y="124321"/>
                  <a:pt x="40126" y="119270"/>
                </a:cubicBezTo>
                <a:cubicBezTo>
                  <a:pt x="37181" y="114853"/>
                  <a:pt x="31291" y="113380"/>
                  <a:pt x="26874" y="110435"/>
                </a:cubicBezTo>
                <a:cubicBezTo>
                  <a:pt x="25402" y="106018"/>
                  <a:pt x="23682" y="101675"/>
                  <a:pt x="22457" y="97183"/>
                </a:cubicBezTo>
                <a:cubicBezTo>
                  <a:pt x="19262" y="85469"/>
                  <a:pt x="17461" y="73363"/>
                  <a:pt x="13622" y="61844"/>
                </a:cubicBezTo>
                <a:cubicBezTo>
                  <a:pt x="3032" y="30071"/>
                  <a:pt x="15881" y="69749"/>
                  <a:pt x="4787" y="30922"/>
                </a:cubicBezTo>
                <a:cubicBezTo>
                  <a:pt x="3508" y="26445"/>
                  <a:pt x="1028" y="22279"/>
                  <a:pt x="370" y="17670"/>
                </a:cubicBezTo>
                <a:cubicBezTo>
                  <a:pt x="-463" y="11839"/>
                  <a:pt x="370" y="5890"/>
                  <a:pt x="370" y="0"/>
                </a:cubicBezTo>
                <a:lnTo>
                  <a:pt x="21926" y="72654"/>
                </a:lnTo>
                <a:close/>
              </a:path>
            </a:pathLst>
          </a:custGeom>
          <a:solidFill>
            <a:srgbClr val="CC66F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98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30C7DE4-076D-4A4A-B52D-80602DD8ECBA}"/>
              </a:ext>
            </a:extLst>
          </p:cNvPr>
          <p:cNvPicPr>
            <a:picLocks noGrp="1" noChangeAspect="1"/>
          </p:cNvPicPr>
          <p:nvPr>
            <p:ph idx="1"/>
          </p:nvPr>
        </p:nvPicPr>
        <p:blipFill rotWithShape="1">
          <a:blip r:embed="rId2"/>
          <a:srcRect r="18398"/>
          <a:stretch/>
        </p:blipFill>
        <p:spPr>
          <a:xfrm>
            <a:off x="91633" y="76200"/>
            <a:ext cx="3565967" cy="4083316"/>
          </a:xfrm>
          <a:prstGeom prst="snip1Rect">
            <a:avLst>
              <a:gd name="adj" fmla="val 50000"/>
            </a:avLst>
          </a:prstGeom>
        </p:spPr>
      </p:pic>
      <p:pic>
        <p:nvPicPr>
          <p:cNvPr id="24" name="Picture 23">
            <a:extLst>
              <a:ext uri="{FF2B5EF4-FFF2-40B4-BE49-F238E27FC236}">
                <a16:creationId xmlns:a16="http://schemas.microsoft.com/office/drawing/2014/main" id="{6D301AB2-026A-40F0-ACA2-0694D0351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697" y="179329"/>
            <a:ext cx="4208903" cy="5611871"/>
          </a:xfrm>
          <a:prstGeom prst="rect">
            <a:avLst/>
          </a:prstGeom>
        </p:spPr>
      </p:pic>
      <p:grpSp>
        <p:nvGrpSpPr>
          <p:cNvPr id="34" name="Group 33">
            <a:extLst>
              <a:ext uri="{FF2B5EF4-FFF2-40B4-BE49-F238E27FC236}">
                <a16:creationId xmlns:a16="http://schemas.microsoft.com/office/drawing/2014/main" id="{7725A512-A437-4D13-A2A3-C0B021681D2F}"/>
              </a:ext>
            </a:extLst>
          </p:cNvPr>
          <p:cNvGrpSpPr/>
          <p:nvPr/>
        </p:nvGrpSpPr>
        <p:grpSpPr>
          <a:xfrm>
            <a:off x="15760" y="4191873"/>
            <a:ext cx="4114800" cy="2661047"/>
            <a:chOff x="4114800" y="3685401"/>
            <a:chExt cx="4114800" cy="2661047"/>
          </a:xfrm>
        </p:grpSpPr>
        <p:sp>
          <p:nvSpPr>
            <p:cNvPr id="35" name="Rectangle 34">
              <a:extLst>
                <a:ext uri="{FF2B5EF4-FFF2-40B4-BE49-F238E27FC236}">
                  <a16:creationId xmlns:a16="http://schemas.microsoft.com/office/drawing/2014/main" id="{45B8892E-6B57-450B-B8CE-88F22B9CB975}"/>
                </a:ext>
              </a:extLst>
            </p:cNvPr>
            <p:cNvSpPr/>
            <p:nvPr/>
          </p:nvSpPr>
          <p:spPr>
            <a:xfrm>
              <a:off x="4191000" y="3733800"/>
              <a:ext cx="56841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AC88313-B102-4131-8283-757DBFB6E1B7}"/>
                </a:ext>
              </a:extLst>
            </p:cNvPr>
            <p:cNvSpPr txBox="1"/>
            <p:nvPr/>
          </p:nvSpPr>
          <p:spPr>
            <a:xfrm>
              <a:off x="4765590" y="3685401"/>
              <a:ext cx="2871299" cy="461665"/>
            </a:xfrm>
            <a:prstGeom prst="rect">
              <a:avLst/>
            </a:prstGeom>
            <a:noFill/>
          </p:spPr>
          <p:txBody>
            <a:bodyPr wrap="none" rtlCol="0">
              <a:spAutoFit/>
            </a:bodyPr>
            <a:lstStyle/>
            <a:p>
              <a:r>
                <a:rPr lang="en-US" sz="1200" dirty="0"/>
                <a:t>1.7 ac, Approved limits of disturbance</a:t>
              </a:r>
            </a:p>
            <a:p>
              <a:endParaRPr lang="en-US" sz="1200" dirty="0"/>
            </a:p>
          </p:txBody>
        </p:sp>
        <p:sp>
          <p:nvSpPr>
            <p:cNvPr id="37" name="Rectangle 36">
              <a:extLst>
                <a:ext uri="{FF2B5EF4-FFF2-40B4-BE49-F238E27FC236}">
                  <a16:creationId xmlns:a16="http://schemas.microsoft.com/office/drawing/2014/main" id="{79DC8E06-ABD6-4006-93F8-D56BB34890A8}"/>
                </a:ext>
              </a:extLst>
            </p:cNvPr>
            <p:cNvSpPr/>
            <p:nvPr/>
          </p:nvSpPr>
          <p:spPr>
            <a:xfrm>
              <a:off x="4191000" y="4158734"/>
              <a:ext cx="568410" cy="228600"/>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584D215-7714-4679-9653-A8C924074408}"/>
                </a:ext>
              </a:extLst>
            </p:cNvPr>
            <p:cNvSpPr txBox="1"/>
            <p:nvPr/>
          </p:nvSpPr>
          <p:spPr>
            <a:xfrm>
              <a:off x="4765591" y="4038600"/>
              <a:ext cx="2930610" cy="646331"/>
            </a:xfrm>
            <a:prstGeom prst="rect">
              <a:avLst/>
            </a:prstGeom>
            <a:noFill/>
          </p:spPr>
          <p:txBody>
            <a:bodyPr wrap="square" rtlCol="0">
              <a:spAutoFit/>
            </a:bodyPr>
            <a:lstStyle/>
            <a:p>
              <a:r>
                <a:rPr lang="en-US" sz="1200" dirty="0"/>
                <a:t>7.2 ac, 30 ft of disturbance on either side of the Road</a:t>
              </a:r>
            </a:p>
            <a:p>
              <a:endParaRPr lang="en-US" sz="1200" dirty="0"/>
            </a:p>
          </p:txBody>
        </p:sp>
        <p:sp>
          <p:nvSpPr>
            <p:cNvPr id="39" name="Rectangle 38">
              <a:extLst>
                <a:ext uri="{FF2B5EF4-FFF2-40B4-BE49-F238E27FC236}">
                  <a16:creationId xmlns:a16="http://schemas.microsoft.com/office/drawing/2014/main" id="{D104A9EA-F475-4D04-BFB0-4CCA6A0F749F}"/>
                </a:ext>
              </a:extLst>
            </p:cNvPr>
            <p:cNvSpPr/>
            <p:nvPr/>
          </p:nvSpPr>
          <p:spPr>
            <a:xfrm>
              <a:off x="4191000" y="4809748"/>
              <a:ext cx="56841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4897434-AD8A-4D7D-A817-C8DCA1568631}"/>
                </a:ext>
              </a:extLst>
            </p:cNvPr>
            <p:cNvSpPr txBox="1"/>
            <p:nvPr/>
          </p:nvSpPr>
          <p:spPr>
            <a:xfrm>
              <a:off x="4114800" y="4518153"/>
              <a:ext cx="1406609" cy="461665"/>
            </a:xfrm>
            <a:prstGeom prst="rect">
              <a:avLst/>
            </a:prstGeom>
            <a:noFill/>
          </p:spPr>
          <p:txBody>
            <a:bodyPr wrap="square" rtlCol="0">
              <a:spAutoFit/>
            </a:bodyPr>
            <a:lstStyle/>
            <a:p>
              <a:r>
                <a:rPr lang="en-US" sz="1200" dirty="0"/>
                <a:t>Borrow/Fill sites</a:t>
              </a:r>
            </a:p>
            <a:p>
              <a:endParaRPr lang="en-US" sz="1200" dirty="0"/>
            </a:p>
          </p:txBody>
        </p:sp>
        <p:sp>
          <p:nvSpPr>
            <p:cNvPr id="41" name="TextBox 40">
              <a:extLst>
                <a:ext uri="{FF2B5EF4-FFF2-40B4-BE49-F238E27FC236}">
                  <a16:creationId xmlns:a16="http://schemas.microsoft.com/office/drawing/2014/main" id="{A8C7D938-0D76-43A3-B248-6EE8AE65F26D}"/>
                </a:ext>
              </a:extLst>
            </p:cNvPr>
            <p:cNvSpPr txBox="1"/>
            <p:nvPr/>
          </p:nvSpPr>
          <p:spPr>
            <a:xfrm>
              <a:off x="4765590" y="4796135"/>
              <a:ext cx="1711410" cy="461665"/>
            </a:xfrm>
            <a:prstGeom prst="rect">
              <a:avLst/>
            </a:prstGeom>
            <a:noFill/>
          </p:spPr>
          <p:txBody>
            <a:bodyPr wrap="square" rtlCol="0">
              <a:spAutoFit/>
            </a:bodyPr>
            <a:lstStyle/>
            <a:p>
              <a:r>
                <a:rPr lang="en-US" sz="1200" dirty="0"/>
                <a:t>1.52 ac, Site A</a:t>
              </a:r>
            </a:p>
            <a:p>
              <a:endParaRPr lang="en-US" sz="1200" dirty="0"/>
            </a:p>
          </p:txBody>
        </p:sp>
        <p:sp>
          <p:nvSpPr>
            <p:cNvPr id="42" name="Rectangle 41">
              <a:extLst>
                <a:ext uri="{FF2B5EF4-FFF2-40B4-BE49-F238E27FC236}">
                  <a16:creationId xmlns:a16="http://schemas.microsoft.com/office/drawing/2014/main" id="{4F2D77E0-0EE7-406A-A78C-E19CD785460F}"/>
                </a:ext>
              </a:extLst>
            </p:cNvPr>
            <p:cNvSpPr/>
            <p:nvPr/>
          </p:nvSpPr>
          <p:spPr>
            <a:xfrm>
              <a:off x="4191000" y="5190748"/>
              <a:ext cx="568410" cy="228600"/>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B460BFD-EDDD-41E9-BB69-1D8500AE6FF4}"/>
                </a:ext>
              </a:extLst>
            </p:cNvPr>
            <p:cNvSpPr txBox="1"/>
            <p:nvPr/>
          </p:nvSpPr>
          <p:spPr>
            <a:xfrm>
              <a:off x="4765590" y="5177135"/>
              <a:ext cx="1559010" cy="461665"/>
            </a:xfrm>
            <a:prstGeom prst="rect">
              <a:avLst/>
            </a:prstGeom>
            <a:noFill/>
          </p:spPr>
          <p:txBody>
            <a:bodyPr wrap="square" rtlCol="0">
              <a:spAutoFit/>
            </a:bodyPr>
            <a:lstStyle/>
            <a:p>
              <a:r>
                <a:rPr lang="en-US" sz="1200" dirty="0"/>
                <a:t>1.84 ac, Site B</a:t>
              </a:r>
            </a:p>
            <a:p>
              <a:endParaRPr lang="en-US" sz="1200" dirty="0"/>
            </a:p>
          </p:txBody>
        </p:sp>
        <p:sp>
          <p:nvSpPr>
            <p:cNvPr id="44" name="Rectangle 43">
              <a:extLst>
                <a:ext uri="{FF2B5EF4-FFF2-40B4-BE49-F238E27FC236}">
                  <a16:creationId xmlns:a16="http://schemas.microsoft.com/office/drawing/2014/main" id="{2C8DE5CA-6CF4-4180-84CC-A88556B7FD7E}"/>
                </a:ext>
              </a:extLst>
            </p:cNvPr>
            <p:cNvSpPr/>
            <p:nvPr/>
          </p:nvSpPr>
          <p:spPr>
            <a:xfrm>
              <a:off x="4191000" y="5571748"/>
              <a:ext cx="568410" cy="2286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895B3A2-9E1D-49BF-A958-B1CD9884708B}"/>
                </a:ext>
              </a:extLst>
            </p:cNvPr>
            <p:cNvSpPr txBox="1"/>
            <p:nvPr/>
          </p:nvSpPr>
          <p:spPr>
            <a:xfrm>
              <a:off x="4765590" y="5558135"/>
              <a:ext cx="1254210" cy="461665"/>
            </a:xfrm>
            <a:prstGeom prst="rect">
              <a:avLst/>
            </a:prstGeom>
            <a:noFill/>
          </p:spPr>
          <p:txBody>
            <a:bodyPr wrap="square" rtlCol="0">
              <a:spAutoFit/>
            </a:bodyPr>
            <a:lstStyle/>
            <a:p>
              <a:r>
                <a:rPr lang="en-US" sz="1200" dirty="0"/>
                <a:t>4.75 ac, Site C</a:t>
              </a:r>
            </a:p>
            <a:p>
              <a:endParaRPr lang="en-US" sz="1200" dirty="0"/>
            </a:p>
          </p:txBody>
        </p:sp>
        <p:sp>
          <p:nvSpPr>
            <p:cNvPr id="46" name="TextBox 45">
              <a:extLst>
                <a:ext uri="{FF2B5EF4-FFF2-40B4-BE49-F238E27FC236}">
                  <a16:creationId xmlns:a16="http://schemas.microsoft.com/office/drawing/2014/main" id="{691F1C56-EF13-495F-B932-C20E5E9ECF1C}"/>
                </a:ext>
              </a:extLst>
            </p:cNvPr>
            <p:cNvSpPr txBox="1"/>
            <p:nvPr/>
          </p:nvSpPr>
          <p:spPr>
            <a:xfrm>
              <a:off x="4765589" y="5884783"/>
              <a:ext cx="3464011" cy="461665"/>
            </a:xfrm>
            <a:prstGeom prst="rect">
              <a:avLst/>
            </a:prstGeom>
            <a:noFill/>
          </p:spPr>
          <p:txBody>
            <a:bodyPr wrap="square" rtlCol="0">
              <a:spAutoFit/>
            </a:bodyPr>
            <a:lstStyle/>
            <a:p>
              <a:r>
                <a:rPr lang="en-US" sz="1200" b="1" dirty="0"/>
                <a:t>15.3 acres of additional land disturbance</a:t>
              </a:r>
            </a:p>
            <a:p>
              <a:endParaRPr lang="en-US" sz="1200" b="1" dirty="0"/>
            </a:p>
          </p:txBody>
        </p:sp>
      </p:grpSp>
      <p:sp>
        <p:nvSpPr>
          <p:cNvPr id="17" name="Freeform: Shape 16">
            <a:extLst>
              <a:ext uri="{FF2B5EF4-FFF2-40B4-BE49-F238E27FC236}">
                <a16:creationId xmlns:a16="http://schemas.microsoft.com/office/drawing/2014/main" id="{2581440D-2D42-4CBB-A12F-4818DB441867}"/>
              </a:ext>
            </a:extLst>
          </p:cNvPr>
          <p:cNvSpPr/>
          <p:nvPr/>
        </p:nvSpPr>
        <p:spPr>
          <a:xfrm>
            <a:off x="1600200" y="1524000"/>
            <a:ext cx="1371600" cy="1905000"/>
          </a:xfrm>
          <a:custGeom>
            <a:avLst/>
            <a:gdLst>
              <a:gd name="connsiteX0" fmla="*/ 21926 w 1391940"/>
              <a:gd name="connsiteY0" fmla="*/ 72654 h 1961322"/>
              <a:gd name="connsiteX1" fmla="*/ 193376 w 1391940"/>
              <a:gd name="connsiteY1" fmla="*/ 6711 h 1961322"/>
              <a:gd name="connsiteX2" fmla="*/ 202168 w 1391940"/>
              <a:gd name="connsiteY2" fmla="*/ 142992 h 1961322"/>
              <a:gd name="connsiteX3" fmla="*/ 215357 w 1391940"/>
              <a:gd name="connsiteY3" fmla="*/ 191350 h 1961322"/>
              <a:gd name="connsiteX4" fmla="*/ 232941 w 1391940"/>
              <a:gd name="connsiteY4" fmla="*/ 248500 h 1961322"/>
              <a:gd name="connsiteX5" fmla="*/ 237337 w 1391940"/>
              <a:gd name="connsiteY5" fmla="*/ 270481 h 1961322"/>
              <a:gd name="connsiteX6" fmla="*/ 250526 w 1391940"/>
              <a:gd name="connsiteY6" fmla="*/ 305650 h 1961322"/>
              <a:gd name="connsiteX7" fmla="*/ 254922 w 1391940"/>
              <a:gd name="connsiteY7" fmla="*/ 318838 h 1961322"/>
              <a:gd name="connsiteX8" fmla="*/ 259318 w 1391940"/>
              <a:gd name="connsiteY8" fmla="*/ 345215 h 1961322"/>
              <a:gd name="connsiteX9" fmla="*/ 268110 w 1391940"/>
              <a:gd name="connsiteY9" fmla="*/ 433138 h 1961322"/>
              <a:gd name="connsiteX10" fmla="*/ 272507 w 1391940"/>
              <a:gd name="connsiteY10" fmla="*/ 450723 h 1961322"/>
              <a:gd name="connsiteX11" fmla="*/ 281299 w 1391940"/>
              <a:gd name="connsiteY11" fmla="*/ 485892 h 1961322"/>
              <a:gd name="connsiteX12" fmla="*/ 294487 w 1391940"/>
              <a:gd name="connsiteY12" fmla="*/ 499081 h 1961322"/>
              <a:gd name="connsiteX13" fmla="*/ 298884 w 1391940"/>
              <a:gd name="connsiteY13" fmla="*/ 521061 h 1961322"/>
              <a:gd name="connsiteX14" fmla="*/ 303280 w 1391940"/>
              <a:gd name="connsiteY14" fmla="*/ 551834 h 1961322"/>
              <a:gd name="connsiteX15" fmla="*/ 320864 w 1391940"/>
              <a:gd name="connsiteY15" fmla="*/ 578211 h 1961322"/>
              <a:gd name="connsiteX16" fmla="*/ 325260 w 1391940"/>
              <a:gd name="connsiteY16" fmla="*/ 595796 h 1961322"/>
              <a:gd name="connsiteX17" fmla="*/ 347241 w 1391940"/>
              <a:gd name="connsiteY17" fmla="*/ 617777 h 1961322"/>
              <a:gd name="connsiteX18" fmla="*/ 351637 w 1391940"/>
              <a:gd name="connsiteY18" fmla="*/ 635361 h 1961322"/>
              <a:gd name="connsiteX19" fmla="*/ 360430 w 1391940"/>
              <a:gd name="connsiteY19" fmla="*/ 648550 h 1961322"/>
              <a:gd name="connsiteX20" fmla="*/ 364826 w 1391940"/>
              <a:gd name="connsiteY20" fmla="*/ 661738 h 1961322"/>
              <a:gd name="connsiteX21" fmla="*/ 373618 w 1391940"/>
              <a:gd name="connsiteY21" fmla="*/ 727681 h 1961322"/>
              <a:gd name="connsiteX22" fmla="*/ 378014 w 1391940"/>
              <a:gd name="connsiteY22" fmla="*/ 745265 h 1961322"/>
              <a:gd name="connsiteX23" fmla="*/ 373618 w 1391940"/>
              <a:gd name="connsiteY23" fmla="*/ 758454 h 1961322"/>
              <a:gd name="connsiteX24" fmla="*/ 378014 w 1391940"/>
              <a:gd name="connsiteY24" fmla="*/ 798019 h 1961322"/>
              <a:gd name="connsiteX25" fmla="*/ 386807 w 1391940"/>
              <a:gd name="connsiteY25" fmla="*/ 806811 h 1961322"/>
              <a:gd name="connsiteX26" fmla="*/ 399995 w 1391940"/>
              <a:gd name="connsiteY26" fmla="*/ 837584 h 1961322"/>
              <a:gd name="connsiteX27" fmla="*/ 791083 w 1391940"/>
              <a:gd name="connsiteY27" fmla="*/ 1192696 h 1961322"/>
              <a:gd name="connsiteX28" fmla="*/ 1025205 w 1391940"/>
              <a:gd name="connsiteY28" fmla="*/ 1316383 h 1961322"/>
              <a:gd name="connsiteX29" fmla="*/ 1056126 w 1391940"/>
              <a:gd name="connsiteY29" fmla="*/ 1360557 h 1961322"/>
              <a:gd name="connsiteX30" fmla="*/ 1064961 w 1391940"/>
              <a:gd name="connsiteY30" fmla="*/ 1373809 h 1961322"/>
              <a:gd name="connsiteX31" fmla="*/ 1069379 w 1391940"/>
              <a:gd name="connsiteY31" fmla="*/ 1387061 h 1961322"/>
              <a:gd name="connsiteX32" fmla="*/ 1082631 w 1391940"/>
              <a:gd name="connsiteY32" fmla="*/ 1391479 h 1961322"/>
              <a:gd name="connsiteX33" fmla="*/ 1082631 w 1391940"/>
              <a:gd name="connsiteY33" fmla="*/ 1391479 h 1961322"/>
              <a:gd name="connsiteX34" fmla="*/ 1100300 w 1391940"/>
              <a:gd name="connsiteY34" fmla="*/ 1431235 h 1961322"/>
              <a:gd name="connsiteX35" fmla="*/ 1104718 w 1391940"/>
              <a:gd name="connsiteY35" fmla="*/ 1444487 h 1961322"/>
              <a:gd name="connsiteX36" fmla="*/ 1122387 w 1391940"/>
              <a:gd name="connsiteY36" fmla="*/ 1470992 h 1961322"/>
              <a:gd name="connsiteX37" fmla="*/ 1126805 w 1391940"/>
              <a:gd name="connsiteY37" fmla="*/ 1479826 h 1961322"/>
              <a:gd name="connsiteX38" fmla="*/ 1126805 w 1391940"/>
              <a:gd name="connsiteY38" fmla="*/ 1462157 h 1961322"/>
              <a:gd name="connsiteX39" fmla="*/ 1272579 w 1391940"/>
              <a:gd name="connsiteY39" fmla="*/ 1466574 h 1961322"/>
              <a:gd name="connsiteX40" fmla="*/ 1299083 w 1391940"/>
              <a:gd name="connsiteY40" fmla="*/ 1475409 h 1961322"/>
              <a:gd name="connsiteX41" fmla="*/ 1303500 w 1391940"/>
              <a:gd name="connsiteY41" fmla="*/ 1475409 h 1961322"/>
              <a:gd name="connsiteX42" fmla="*/ 1303500 w 1391940"/>
              <a:gd name="connsiteY42" fmla="*/ 1475409 h 1961322"/>
              <a:gd name="connsiteX43" fmla="*/ 1343257 w 1391940"/>
              <a:gd name="connsiteY43" fmla="*/ 1484244 h 1961322"/>
              <a:gd name="connsiteX44" fmla="*/ 1365344 w 1391940"/>
              <a:gd name="connsiteY44" fmla="*/ 1506331 h 1961322"/>
              <a:gd name="connsiteX45" fmla="*/ 1378596 w 1391940"/>
              <a:gd name="connsiteY45" fmla="*/ 1515166 h 1961322"/>
              <a:gd name="connsiteX46" fmla="*/ 1383013 w 1391940"/>
              <a:gd name="connsiteY46" fmla="*/ 1528418 h 1961322"/>
              <a:gd name="connsiteX47" fmla="*/ 1391848 w 1391940"/>
              <a:gd name="connsiteY47" fmla="*/ 1550505 h 1961322"/>
              <a:gd name="connsiteX48" fmla="*/ 1391848 w 1391940"/>
              <a:gd name="connsiteY48" fmla="*/ 1550505 h 1961322"/>
              <a:gd name="connsiteX49" fmla="*/ 1383013 w 1391940"/>
              <a:gd name="connsiteY49" fmla="*/ 1634435 h 1961322"/>
              <a:gd name="connsiteX50" fmla="*/ 1378596 w 1391940"/>
              <a:gd name="connsiteY50" fmla="*/ 1652105 h 1961322"/>
              <a:gd name="connsiteX51" fmla="*/ 1365344 w 1391940"/>
              <a:gd name="connsiteY51" fmla="*/ 1660939 h 1961322"/>
              <a:gd name="connsiteX52" fmla="*/ 1334422 w 1391940"/>
              <a:gd name="connsiteY52" fmla="*/ 1669774 h 1961322"/>
              <a:gd name="connsiteX53" fmla="*/ 1334422 w 1391940"/>
              <a:gd name="connsiteY53" fmla="*/ 1669774 h 1961322"/>
              <a:gd name="connsiteX54" fmla="*/ 1316752 w 1391940"/>
              <a:gd name="connsiteY54" fmla="*/ 1630018 h 1961322"/>
              <a:gd name="connsiteX55" fmla="*/ 1303500 w 1391940"/>
              <a:gd name="connsiteY55" fmla="*/ 1577009 h 1961322"/>
              <a:gd name="connsiteX56" fmla="*/ 1290248 w 1391940"/>
              <a:gd name="connsiteY56" fmla="*/ 1568174 h 1961322"/>
              <a:gd name="connsiteX57" fmla="*/ 1272579 w 1391940"/>
              <a:gd name="connsiteY57" fmla="*/ 1546087 h 1961322"/>
              <a:gd name="connsiteX58" fmla="*/ 1272579 w 1391940"/>
              <a:gd name="connsiteY58" fmla="*/ 1546087 h 1961322"/>
              <a:gd name="connsiteX59" fmla="*/ 1162144 w 1391940"/>
              <a:gd name="connsiteY59" fmla="*/ 1537253 h 1961322"/>
              <a:gd name="connsiteX60" fmla="*/ 1109135 w 1391940"/>
              <a:gd name="connsiteY60" fmla="*/ 1537253 h 1961322"/>
              <a:gd name="connsiteX61" fmla="*/ 1109135 w 1391940"/>
              <a:gd name="connsiteY61" fmla="*/ 1537253 h 1961322"/>
              <a:gd name="connsiteX62" fmla="*/ 1104718 w 1391940"/>
              <a:gd name="connsiteY62" fmla="*/ 1577009 h 1961322"/>
              <a:gd name="connsiteX63" fmla="*/ 1109135 w 1391940"/>
              <a:gd name="connsiteY63" fmla="*/ 1616766 h 1961322"/>
              <a:gd name="connsiteX64" fmla="*/ 1109135 w 1391940"/>
              <a:gd name="connsiteY64" fmla="*/ 1665357 h 1961322"/>
              <a:gd name="connsiteX65" fmla="*/ 1109135 w 1391940"/>
              <a:gd name="connsiteY65" fmla="*/ 1665357 h 1961322"/>
              <a:gd name="connsiteX66" fmla="*/ 1095883 w 1391940"/>
              <a:gd name="connsiteY66" fmla="*/ 1700696 h 1961322"/>
              <a:gd name="connsiteX67" fmla="*/ 1091465 w 1391940"/>
              <a:gd name="connsiteY67" fmla="*/ 1722783 h 1961322"/>
              <a:gd name="connsiteX68" fmla="*/ 1082631 w 1391940"/>
              <a:gd name="connsiteY68" fmla="*/ 1736035 h 1961322"/>
              <a:gd name="connsiteX69" fmla="*/ 1078213 w 1391940"/>
              <a:gd name="connsiteY69" fmla="*/ 1749287 h 1961322"/>
              <a:gd name="connsiteX70" fmla="*/ 1060544 w 1391940"/>
              <a:gd name="connsiteY70" fmla="*/ 1775792 h 1961322"/>
              <a:gd name="connsiteX71" fmla="*/ 1060544 w 1391940"/>
              <a:gd name="connsiteY71" fmla="*/ 1775792 h 1961322"/>
              <a:gd name="connsiteX72" fmla="*/ 1007535 w 1391940"/>
              <a:gd name="connsiteY72" fmla="*/ 1828800 h 1961322"/>
              <a:gd name="connsiteX73" fmla="*/ 998700 w 1391940"/>
              <a:gd name="connsiteY73" fmla="*/ 1842053 h 1961322"/>
              <a:gd name="connsiteX74" fmla="*/ 985448 w 1391940"/>
              <a:gd name="connsiteY74" fmla="*/ 1850887 h 1961322"/>
              <a:gd name="connsiteX75" fmla="*/ 963361 w 1391940"/>
              <a:gd name="connsiteY75" fmla="*/ 1877392 h 1961322"/>
              <a:gd name="connsiteX76" fmla="*/ 950109 w 1391940"/>
              <a:gd name="connsiteY76" fmla="*/ 1903896 h 1961322"/>
              <a:gd name="connsiteX77" fmla="*/ 932439 w 1391940"/>
              <a:gd name="connsiteY77" fmla="*/ 1908313 h 1961322"/>
              <a:gd name="connsiteX78" fmla="*/ 923605 w 1391940"/>
              <a:gd name="connsiteY78" fmla="*/ 1921566 h 1961322"/>
              <a:gd name="connsiteX79" fmla="*/ 910352 w 1391940"/>
              <a:gd name="connsiteY79" fmla="*/ 1930400 h 1961322"/>
              <a:gd name="connsiteX80" fmla="*/ 897100 w 1391940"/>
              <a:gd name="connsiteY80" fmla="*/ 1943653 h 1961322"/>
              <a:gd name="connsiteX81" fmla="*/ 875013 w 1391940"/>
              <a:gd name="connsiteY81" fmla="*/ 1961322 h 1961322"/>
              <a:gd name="connsiteX82" fmla="*/ 875013 w 1391940"/>
              <a:gd name="connsiteY82" fmla="*/ 1961322 h 1961322"/>
              <a:gd name="connsiteX83" fmla="*/ 848509 w 1391940"/>
              <a:gd name="connsiteY83" fmla="*/ 1934818 h 1961322"/>
              <a:gd name="connsiteX84" fmla="*/ 844092 w 1391940"/>
              <a:gd name="connsiteY84" fmla="*/ 1921566 h 1961322"/>
              <a:gd name="connsiteX85" fmla="*/ 817587 w 1391940"/>
              <a:gd name="connsiteY85" fmla="*/ 1903896 h 1961322"/>
              <a:gd name="connsiteX86" fmla="*/ 804335 w 1391940"/>
              <a:gd name="connsiteY86" fmla="*/ 1895061 h 1961322"/>
              <a:gd name="connsiteX87" fmla="*/ 804335 w 1391940"/>
              <a:gd name="connsiteY87" fmla="*/ 1895061 h 1961322"/>
              <a:gd name="connsiteX88" fmla="*/ 839674 w 1391940"/>
              <a:gd name="connsiteY88" fmla="*/ 1864139 h 1961322"/>
              <a:gd name="connsiteX89" fmla="*/ 857344 w 1391940"/>
              <a:gd name="connsiteY89" fmla="*/ 1846470 h 1961322"/>
              <a:gd name="connsiteX90" fmla="*/ 870596 w 1391940"/>
              <a:gd name="connsiteY90" fmla="*/ 1837635 h 1961322"/>
              <a:gd name="connsiteX91" fmla="*/ 905935 w 1391940"/>
              <a:gd name="connsiteY91" fmla="*/ 1811131 h 1961322"/>
              <a:gd name="connsiteX92" fmla="*/ 914770 w 1391940"/>
              <a:gd name="connsiteY92" fmla="*/ 1797879 h 1961322"/>
              <a:gd name="connsiteX93" fmla="*/ 941274 w 1391940"/>
              <a:gd name="connsiteY93" fmla="*/ 1784626 h 1961322"/>
              <a:gd name="connsiteX94" fmla="*/ 967779 w 1391940"/>
              <a:gd name="connsiteY94" fmla="*/ 1775792 h 1961322"/>
              <a:gd name="connsiteX95" fmla="*/ 967779 w 1391940"/>
              <a:gd name="connsiteY95" fmla="*/ 1775792 h 1961322"/>
              <a:gd name="connsiteX96" fmla="*/ 981031 w 1391940"/>
              <a:gd name="connsiteY96" fmla="*/ 1740453 h 1961322"/>
              <a:gd name="connsiteX97" fmla="*/ 985448 w 1391940"/>
              <a:gd name="connsiteY97" fmla="*/ 1722783 h 1961322"/>
              <a:gd name="connsiteX98" fmla="*/ 989865 w 1391940"/>
              <a:gd name="connsiteY98" fmla="*/ 1709531 h 1961322"/>
              <a:gd name="connsiteX99" fmla="*/ 998700 w 1391940"/>
              <a:gd name="connsiteY99" fmla="*/ 1678609 h 1961322"/>
              <a:gd name="connsiteX100" fmla="*/ 1011952 w 1391940"/>
              <a:gd name="connsiteY100" fmla="*/ 1660939 h 1961322"/>
              <a:gd name="connsiteX101" fmla="*/ 1016370 w 1391940"/>
              <a:gd name="connsiteY101" fmla="*/ 1643270 h 1961322"/>
              <a:gd name="connsiteX102" fmla="*/ 1020787 w 1391940"/>
              <a:gd name="connsiteY102" fmla="*/ 1630018 h 1961322"/>
              <a:gd name="connsiteX103" fmla="*/ 1020787 w 1391940"/>
              <a:gd name="connsiteY103" fmla="*/ 1603513 h 1961322"/>
              <a:gd name="connsiteX104" fmla="*/ 1020787 w 1391940"/>
              <a:gd name="connsiteY104" fmla="*/ 1603513 h 1961322"/>
              <a:gd name="connsiteX105" fmla="*/ 1007535 w 1391940"/>
              <a:gd name="connsiteY105" fmla="*/ 1563757 h 1961322"/>
              <a:gd name="connsiteX106" fmla="*/ 994283 w 1391940"/>
              <a:gd name="connsiteY106" fmla="*/ 1550505 h 1961322"/>
              <a:gd name="connsiteX107" fmla="*/ 985448 w 1391940"/>
              <a:gd name="connsiteY107" fmla="*/ 1537253 h 1961322"/>
              <a:gd name="connsiteX108" fmla="*/ 981031 w 1391940"/>
              <a:gd name="connsiteY108" fmla="*/ 1524000 h 1961322"/>
              <a:gd name="connsiteX109" fmla="*/ 967779 w 1391940"/>
              <a:gd name="connsiteY109" fmla="*/ 1515166 h 1961322"/>
              <a:gd name="connsiteX110" fmla="*/ 958944 w 1391940"/>
              <a:gd name="connsiteY110" fmla="*/ 1488661 h 1961322"/>
              <a:gd name="connsiteX111" fmla="*/ 932439 w 1391940"/>
              <a:gd name="connsiteY111" fmla="*/ 1470992 h 1961322"/>
              <a:gd name="connsiteX112" fmla="*/ 901518 w 1391940"/>
              <a:gd name="connsiteY112" fmla="*/ 1440070 h 1961322"/>
              <a:gd name="connsiteX113" fmla="*/ 888265 w 1391940"/>
              <a:gd name="connsiteY113" fmla="*/ 1431235 h 1961322"/>
              <a:gd name="connsiteX114" fmla="*/ 879431 w 1391940"/>
              <a:gd name="connsiteY114" fmla="*/ 1404731 h 1961322"/>
              <a:gd name="connsiteX115" fmla="*/ 852926 w 1391940"/>
              <a:gd name="connsiteY115" fmla="*/ 1395896 h 1961322"/>
              <a:gd name="connsiteX116" fmla="*/ 839674 w 1391940"/>
              <a:gd name="connsiteY116" fmla="*/ 1387061 h 1961322"/>
              <a:gd name="connsiteX117" fmla="*/ 826422 w 1391940"/>
              <a:gd name="connsiteY117" fmla="*/ 1382644 h 1961322"/>
              <a:gd name="connsiteX118" fmla="*/ 817587 w 1391940"/>
              <a:gd name="connsiteY118" fmla="*/ 1369392 h 1961322"/>
              <a:gd name="connsiteX119" fmla="*/ 791083 w 1391940"/>
              <a:gd name="connsiteY119" fmla="*/ 1351722 h 1961322"/>
              <a:gd name="connsiteX120" fmla="*/ 782248 w 1391940"/>
              <a:gd name="connsiteY120" fmla="*/ 1334053 h 1961322"/>
              <a:gd name="connsiteX121" fmla="*/ 777831 w 1391940"/>
              <a:gd name="connsiteY121" fmla="*/ 1320800 h 1961322"/>
              <a:gd name="connsiteX122" fmla="*/ 764579 w 1391940"/>
              <a:gd name="connsiteY122" fmla="*/ 1307548 h 1961322"/>
              <a:gd name="connsiteX123" fmla="*/ 746909 w 1391940"/>
              <a:gd name="connsiteY123" fmla="*/ 1281044 h 1961322"/>
              <a:gd name="connsiteX124" fmla="*/ 742492 w 1391940"/>
              <a:gd name="connsiteY124" fmla="*/ 1245705 h 1961322"/>
              <a:gd name="connsiteX125" fmla="*/ 738074 w 1391940"/>
              <a:gd name="connsiteY125" fmla="*/ 1232453 h 1961322"/>
              <a:gd name="connsiteX126" fmla="*/ 724822 w 1391940"/>
              <a:gd name="connsiteY126" fmla="*/ 1219200 h 1961322"/>
              <a:gd name="connsiteX127" fmla="*/ 358179 w 1391940"/>
              <a:gd name="connsiteY127" fmla="*/ 834887 h 1961322"/>
              <a:gd name="connsiteX128" fmla="*/ 256579 w 1391940"/>
              <a:gd name="connsiteY128" fmla="*/ 852557 h 1961322"/>
              <a:gd name="connsiteX129" fmla="*/ 252161 w 1391940"/>
              <a:gd name="connsiteY129" fmla="*/ 803966 h 1961322"/>
              <a:gd name="connsiteX130" fmla="*/ 247744 w 1391940"/>
              <a:gd name="connsiteY130" fmla="*/ 790713 h 1961322"/>
              <a:gd name="connsiteX131" fmla="*/ 243326 w 1391940"/>
              <a:gd name="connsiteY131" fmla="*/ 768626 h 1961322"/>
              <a:gd name="connsiteX132" fmla="*/ 238909 w 1391940"/>
              <a:gd name="connsiteY132" fmla="*/ 750957 h 1961322"/>
              <a:gd name="connsiteX133" fmla="*/ 230074 w 1391940"/>
              <a:gd name="connsiteY133" fmla="*/ 684696 h 1961322"/>
              <a:gd name="connsiteX134" fmla="*/ 221239 w 1391940"/>
              <a:gd name="connsiteY134" fmla="*/ 662609 h 1961322"/>
              <a:gd name="connsiteX135" fmla="*/ 216822 w 1391940"/>
              <a:gd name="connsiteY135" fmla="*/ 649357 h 1961322"/>
              <a:gd name="connsiteX136" fmla="*/ 203570 w 1391940"/>
              <a:gd name="connsiteY136" fmla="*/ 640522 h 1961322"/>
              <a:gd name="connsiteX137" fmla="*/ 194735 w 1391940"/>
              <a:gd name="connsiteY137" fmla="*/ 627270 h 1961322"/>
              <a:gd name="connsiteX138" fmla="*/ 181483 w 1391940"/>
              <a:gd name="connsiteY138" fmla="*/ 622853 h 1961322"/>
              <a:gd name="connsiteX139" fmla="*/ 177065 w 1391940"/>
              <a:gd name="connsiteY139" fmla="*/ 609600 h 1961322"/>
              <a:gd name="connsiteX140" fmla="*/ 163813 w 1391940"/>
              <a:gd name="connsiteY140" fmla="*/ 600766 h 1961322"/>
              <a:gd name="connsiteX141" fmla="*/ 159396 w 1391940"/>
              <a:gd name="connsiteY141" fmla="*/ 569844 h 1961322"/>
              <a:gd name="connsiteX142" fmla="*/ 154979 w 1391940"/>
              <a:gd name="connsiteY142" fmla="*/ 556592 h 1961322"/>
              <a:gd name="connsiteX143" fmla="*/ 141726 w 1391940"/>
              <a:gd name="connsiteY143" fmla="*/ 552174 h 1961322"/>
              <a:gd name="connsiteX144" fmla="*/ 128474 w 1391940"/>
              <a:gd name="connsiteY144" fmla="*/ 508000 h 1961322"/>
              <a:gd name="connsiteX145" fmla="*/ 124057 w 1391940"/>
              <a:gd name="connsiteY145" fmla="*/ 450574 h 1961322"/>
              <a:gd name="connsiteX146" fmla="*/ 119639 w 1391940"/>
              <a:gd name="connsiteY146" fmla="*/ 437322 h 1961322"/>
              <a:gd name="connsiteX147" fmla="*/ 106387 w 1391940"/>
              <a:gd name="connsiteY147" fmla="*/ 397566 h 1961322"/>
              <a:gd name="connsiteX148" fmla="*/ 101970 w 1391940"/>
              <a:gd name="connsiteY148" fmla="*/ 366644 h 1961322"/>
              <a:gd name="connsiteX149" fmla="*/ 84300 w 1391940"/>
              <a:gd name="connsiteY149" fmla="*/ 335722 h 1961322"/>
              <a:gd name="connsiteX150" fmla="*/ 79883 w 1391940"/>
              <a:gd name="connsiteY150" fmla="*/ 322470 h 1961322"/>
              <a:gd name="connsiteX151" fmla="*/ 66631 w 1391940"/>
              <a:gd name="connsiteY151" fmla="*/ 216453 h 1961322"/>
              <a:gd name="connsiteX152" fmla="*/ 57796 w 1391940"/>
              <a:gd name="connsiteY152" fmla="*/ 163444 h 1961322"/>
              <a:gd name="connsiteX153" fmla="*/ 48961 w 1391940"/>
              <a:gd name="connsiteY153" fmla="*/ 150192 h 1961322"/>
              <a:gd name="connsiteX154" fmla="*/ 44544 w 1391940"/>
              <a:gd name="connsiteY154" fmla="*/ 136939 h 1961322"/>
              <a:gd name="connsiteX155" fmla="*/ 40126 w 1391940"/>
              <a:gd name="connsiteY155" fmla="*/ 119270 h 1961322"/>
              <a:gd name="connsiteX156" fmla="*/ 26874 w 1391940"/>
              <a:gd name="connsiteY156" fmla="*/ 110435 h 1961322"/>
              <a:gd name="connsiteX157" fmla="*/ 22457 w 1391940"/>
              <a:gd name="connsiteY157" fmla="*/ 97183 h 1961322"/>
              <a:gd name="connsiteX158" fmla="*/ 13622 w 1391940"/>
              <a:gd name="connsiteY158" fmla="*/ 61844 h 1961322"/>
              <a:gd name="connsiteX159" fmla="*/ 4787 w 1391940"/>
              <a:gd name="connsiteY159" fmla="*/ 30922 h 1961322"/>
              <a:gd name="connsiteX160" fmla="*/ 370 w 1391940"/>
              <a:gd name="connsiteY160" fmla="*/ 17670 h 1961322"/>
              <a:gd name="connsiteX161" fmla="*/ 370 w 1391940"/>
              <a:gd name="connsiteY161" fmla="*/ 0 h 1961322"/>
              <a:gd name="connsiteX162" fmla="*/ 21926 w 1391940"/>
              <a:gd name="connsiteY162" fmla="*/ 72654 h 196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391940" h="1961322">
                <a:moveTo>
                  <a:pt x="21926" y="72654"/>
                </a:moveTo>
                <a:lnTo>
                  <a:pt x="193376" y="6711"/>
                </a:lnTo>
                <a:cubicBezTo>
                  <a:pt x="196307" y="52138"/>
                  <a:pt x="196787" y="97790"/>
                  <a:pt x="202168" y="142992"/>
                </a:cubicBezTo>
                <a:cubicBezTo>
                  <a:pt x="204143" y="159583"/>
                  <a:pt x="211530" y="175086"/>
                  <a:pt x="215357" y="191350"/>
                </a:cubicBezTo>
                <a:cubicBezTo>
                  <a:pt x="227278" y="242013"/>
                  <a:pt x="209118" y="192910"/>
                  <a:pt x="232941" y="248500"/>
                </a:cubicBezTo>
                <a:cubicBezTo>
                  <a:pt x="234406" y="255827"/>
                  <a:pt x="235525" y="263232"/>
                  <a:pt x="237337" y="270481"/>
                </a:cubicBezTo>
                <a:cubicBezTo>
                  <a:pt x="239829" y="280447"/>
                  <a:pt x="247509" y="297603"/>
                  <a:pt x="250526" y="305650"/>
                </a:cubicBezTo>
                <a:cubicBezTo>
                  <a:pt x="252153" y="309989"/>
                  <a:pt x="253457" y="314442"/>
                  <a:pt x="254922" y="318838"/>
                </a:cubicBezTo>
                <a:cubicBezTo>
                  <a:pt x="256387" y="327630"/>
                  <a:pt x="258277" y="336362"/>
                  <a:pt x="259318" y="345215"/>
                </a:cubicBezTo>
                <a:cubicBezTo>
                  <a:pt x="262483" y="372115"/>
                  <a:pt x="263921" y="405912"/>
                  <a:pt x="268110" y="433138"/>
                </a:cubicBezTo>
                <a:cubicBezTo>
                  <a:pt x="269029" y="439110"/>
                  <a:pt x="271196" y="444825"/>
                  <a:pt x="272507" y="450723"/>
                </a:cubicBezTo>
                <a:cubicBezTo>
                  <a:pt x="273247" y="454053"/>
                  <a:pt x="277371" y="480000"/>
                  <a:pt x="281299" y="485892"/>
                </a:cubicBezTo>
                <a:cubicBezTo>
                  <a:pt x="284748" y="491065"/>
                  <a:pt x="290091" y="494685"/>
                  <a:pt x="294487" y="499081"/>
                </a:cubicBezTo>
                <a:cubicBezTo>
                  <a:pt x="295953" y="506408"/>
                  <a:pt x="297656" y="513691"/>
                  <a:pt x="298884" y="521061"/>
                </a:cubicBezTo>
                <a:cubicBezTo>
                  <a:pt x="300588" y="531282"/>
                  <a:pt x="299560" y="542163"/>
                  <a:pt x="303280" y="551834"/>
                </a:cubicBezTo>
                <a:cubicBezTo>
                  <a:pt x="307073" y="561697"/>
                  <a:pt x="320864" y="578211"/>
                  <a:pt x="320864" y="578211"/>
                </a:cubicBezTo>
                <a:cubicBezTo>
                  <a:pt x="322329" y="584073"/>
                  <a:pt x="321909" y="590769"/>
                  <a:pt x="325260" y="595796"/>
                </a:cubicBezTo>
                <a:cubicBezTo>
                  <a:pt x="331008" y="604418"/>
                  <a:pt x="347241" y="617777"/>
                  <a:pt x="347241" y="617777"/>
                </a:cubicBezTo>
                <a:cubicBezTo>
                  <a:pt x="348706" y="623638"/>
                  <a:pt x="349257" y="629808"/>
                  <a:pt x="351637" y="635361"/>
                </a:cubicBezTo>
                <a:cubicBezTo>
                  <a:pt x="353718" y="640218"/>
                  <a:pt x="358067" y="643824"/>
                  <a:pt x="360430" y="648550"/>
                </a:cubicBezTo>
                <a:cubicBezTo>
                  <a:pt x="362502" y="652695"/>
                  <a:pt x="363361" y="657342"/>
                  <a:pt x="364826" y="661738"/>
                </a:cubicBezTo>
                <a:cubicBezTo>
                  <a:pt x="367757" y="683719"/>
                  <a:pt x="370160" y="705777"/>
                  <a:pt x="373618" y="727681"/>
                </a:cubicBezTo>
                <a:cubicBezTo>
                  <a:pt x="374560" y="733649"/>
                  <a:pt x="378014" y="739223"/>
                  <a:pt x="378014" y="745265"/>
                </a:cubicBezTo>
                <a:cubicBezTo>
                  <a:pt x="378014" y="749899"/>
                  <a:pt x="375083" y="754058"/>
                  <a:pt x="373618" y="758454"/>
                </a:cubicBezTo>
                <a:cubicBezTo>
                  <a:pt x="375083" y="771642"/>
                  <a:pt x="374522" y="785217"/>
                  <a:pt x="378014" y="798019"/>
                </a:cubicBezTo>
                <a:cubicBezTo>
                  <a:pt x="379105" y="802018"/>
                  <a:pt x="384953" y="803104"/>
                  <a:pt x="386807" y="806811"/>
                </a:cubicBezTo>
                <a:cubicBezTo>
                  <a:pt x="405704" y="844603"/>
                  <a:pt x="386933" y="824522"/>
                  <a:pt x="399995" y="837584"/>
                </a:cubicBezTo>
                <a:lnTo>
                  <a:pt x="791083" y="1192696"/>
                </a:lnTo>
                <a:lnTo>
                  <a:pt x="1025205" y="1316383"/>
                </a:lnTo>
                <a:lnTo>
                  <a:pt x="1056126" y="1360557"/>
                </a:lnTo>
                <a:cubicBezTo>
                  <a:pt x="1059148" y="1364922"/>
                  <a:pt x="1063282" y="1368772"/>
                  <a:pt x="1064961" y="1373809"/>
                </a:cubicBezTo>
                <a:cubicBezTo>
                  <a:pt x="1066434" y="1378226"/>
                  <a:pt x="1066086" y="1383768"/>
                  <a:pt x="1069379" y="1387061"/>
                </a:cubicBezTo>
                <a:cubicBezTo>
                  <a:pt x="1072672" y="1390354"/>
                  <a:pt x="1082631" y="1391479"/>
                  <a:pt x="1082631" y="1391479"/>
                </a:cubicBezTo>
                <a:lnTo>
                  <a:pt x="1082631" y="1391479"/>
                </a:lnTo>
                <a:cubicBezTo>
                  <a:pt x="1088521" y="1404731"/>
                  <a:pt x="1094722" y="1417849"/>
                  <a:pt x="1100300" y="1431235"/>
                </a:cubicBezTo>
                <a:cubicBezTo>
                  <a:pt x="1102091" y="1435533"/>
                  <a:pt x="1102457" y="1440417"/>
                  <a:pt x="1104718" y="1444487"/>
                </a:cubicBezTo>
                <a:cubicBezTo>
                  <a:pt x="1109875" y="1453769"/>
                  <a:pt x="1116497" y="1462157"/>
                  <a:pt x="1122387" y="1470992"/>
                </a:cubicBezTo>
                <a:cubicBezTo>
                  <a:pt x="1124213" y="1473731"/>
                  <a:pt x="1125332" y="1476881"/>
                  <a:pt x="1126805" y="1479826"/>
                </a:cubicBezTo>
                <a:lnTo>
                  <a:pt x="1126805" y="1462157"/>
                </a:lnTo>
                <a:cubicBezTo>
                  <a:pt x="1175396" y="1463629"/>
                  <a:pt x="1224109" y="1462846"/>
                  <a:pt x="1272579" y="1466574"/>
                </a:cubicBezTo>
                <a:cubicBezTo>
                  <a:pt x="1281864" y="1467288"/>
                  <a:pt x="1289770" y="1475409"/>
                  <a:pt x="1299083" y="1475409"/>
                </a:cubicBezTo>
                <a:lnTo>
                  <a:pt x="1303500" y="1475409"/>
                </a:lnTo>
                <a:lnTo>
                  <a:pt x="1303500" y="1475409"/>
                </a:lnTo>
                <a:cubicBezTo>
                  <a:pt x="1316752" y="1478354"/>
                  <a:pt x="1330378" y="1479951"/>
                  <a:pt x="1343257" y="1484244"/>
                </a:cubicBezTo>
                <a:cubicBezTo>
                  <a:pt x="1360925" y="1490133"/>
                  <a:pt x="1353565" y="1494552"/>
                  <a:pt x="1365344" y="1506331"/>
                </a:cubicBezTo>
                <a:cubicBezTo>
                  <a:pt x="1369098" y="1510085"/>
                  <a:pt x="1374179" y="1512221"/>
                  <a:pt x="1378596" y="1515166"/>
                </a:cubicBezTo>
                <a:cubicBezTo>
                  <a:pt x="1380068" y="1519583"/>
                  <a:pt x="1380931" y="1524253"/>
                  <a:pt x="1383013" y="1528418"/>
                </a:cubicBezTo>
                <a:cubicBezTo>
                  <a:pt x="1393482" y="1549355"/>
                  <a:pt x="1391848" y="1533457"/>
                  <a:pt x="1391848" y="1550505"/>
                </a:cubicBezTo>
                <a:lnTo>
                  <a:pt x="1391848" y="1550505"/>
                </a:lnTo>
                <a:cubicBezTo>
                  <a:pt x="1384729" y="1664416"/>
                  <a:pt x="1395372" y="1591178"/>
                  <a:pt x="1383013" y="1634435"/>
                </a:cubicBezTo>
                <a:cubicBezTo>
                  <a:pt x="1381345" y="1640273"/>
                  <a:pt x="1381964" y="1647053"/>
                  <a:pt x="1378596" y="1652105"/>
                </a:cubicBezTo>
                <a:cubicBezTo>
                  <a:pt x="1375651" y="1656522"/>
                  <a:pt x="1369953" y="1658305"/>
                  <a:pt x="1365344" y="1660939"/>
                </a:cubicBezTo>
                <a:cubicBezTo>
                  <a:pt x="1346425" y="1671749"/>
                  <a:pt x="1352447" y="1669774"/>
                  <a:pt x="1334422" y="1669774"/>
                </a:cubicBezTo>
                <a:lnTo>
                  <a:pt x="1334422" y="1669774"/>
                </a:lnTo>
                <a:cubicBezTo>
                  <a:pt x="1328532" y="1656522"/>
                  <a:pt x="1321338" y="1643776"/>
                  <a:pt x="1316752" y="1630018"/>
                </a:cubicBezTo>
                <a:cubicBezTo>
                  <a:pt x="1314376" y="1622891"/>
                  <a:pt x="1311453" y="1582311"/>
                  <a:pt x="1303500" y="1577009"/>
                </a:cubicBezTo>
                <a:lnTo>
                  <a:pt x="1290248" y="1568174"/>
                </a:lnTo>
                <a:cubicBezTo>
                  <a:pt x="1279103" y="1551457"/>
                  <a:pt x="1285167" y="1558676"/>
                  <a:pt x="1272579" y="1546087"/>
                </a:cubicBezTo>
                <a:lnTo>
                  <a:pt x="1272579" y="1546087"/>
                </a:lnTo>
                <a:cubicBezTo>
                  <a:pt x="1226216" y="1540936"/>
                  <a:pt x="1216292" y="1539187"/>
                  <a:pt x="1162144" y="1537253"/>
                </a:cubicBezTo>
                <a:cubicBezTo>
                  <a:pt x="1144486" y="1536622"/>
                  <a:pt x="1126805" y="1537253"/>
                  <a:pt x="1109135" y="1537253"/>
                </a:cubicBezTo>
                <a:lnTo>
                  <a:pt x="1109135" y="1537253"/>
                </a:lnTo>
                <a:cubicBezTo>
                  <a:pt x="1107663" y="1550505"/>
                  <a:pt x="1104718" y="1563675"/>
                  <a:pt x="1104718" y="1577009"/>
                </a:cubicBezTo>
                <a:cubicBezTo>
                  <a:pt x="1104718" y="1590343"/>
                  <a:pt x="1108469" y="1603449"/>
                  <a:pt x="1109135" y="1616766"/>
                </a:cubicBezTo>
                <a:cubicBezTo>
                  <a:pt x="1109944" y="1632943"/>
                  <a:pt x="1109135" y="1649160"/>
                  <a:pt x="1109135" y="1665357"/>
                </a:cubicBezTo>
                <a:lnTo>
                  <a:pt x="1109135" y="1665357"/>
                </a:lnTo>
                <a:cubicBezTo>
                  <a:pt x="1104718" y="1677137"/>
                  <a:pt x="1099583" y="1688672"/>
                  <a:pt x="1095883" y="1700696"/>
                </a:cubicBezTo>
                <a:cubicBezTo>
                  <a:pt x="1093675" y="1707872"/>
                  <a:pt x="1094101" y="1715753"/>
                  <a:pt x="1091465" y="1722783"/>
                </a:cubicBezTo>
                <a:cubicBezTo>
                  <a:pt x="1089601" y="1727754"/>
                  <a:pt x="1085005" y="1731287"/>
                  <a:pt x="1082631" y="1736035"/>
                </a:cubicBezTo>
                <a:cubicBezTo>
                  <a:pt x="1080549" y="1740200"/>
                  <a:pt x="1080474" y="1745217"/>
                  <a:pt x="1078213" y="1749287"/>
                </a:cubicBezTo>
                <a:cubicBezTo>
                  <a:pt x="1073056" y="1758569"/>
                  <a:pt x="1060544" y="1775792"/>
                  <a:pt x="1060544" y="1775792"/>
                </a:cubicBezTo>
                <a:lnTo>
                  <a:pt x="1060544" y="1775792"/>
                </a:lnTo>
                <a:cubicBezTo>
                  <a:pt x="1042874" y="1793461"/>
                  <a:pt x="1021396" y="1808008"/>
                  <a:pt x="1007535" y="1828800"/>
                </a:cubicBezTo>
                <a:cubicBezTo>
                  <a:pt x="1004590" y="1833218"/>
                  <a:pt x="1002454" y="1838299"/>
                  <a:pt x="998700" y="1842053"/>
                </a:cubicBezTo>
                <a:cubicBezTo>
                  <a:pt x="994946" y="1845807"/>
                  <a:pt x="989526" y="1847488"/>
                  <a:pt x="985448" y="1850887"/>
                </a:cubicBezTo>
                <a:cubicBezTo>
                  <a:pt x="972693" y="1861515"/>
                  <a:pt x="972048" y="1864361"/>
                  <a:pt x="963361" y="1877392"/>
                </a:cubicBezTo>
                <a:cubicBezTo>
                  <a:pt x="960841" y="1884952"/>
                  <a:pt x="957450" y="1899003"/>
                  <a:pt x="950109" y="1903896"/>
                </a:cubicBezTo>
                <a:cubicBezTo>
                  <a:pt x="945057" y="1907264"/>
                  <a:pt x="938329" y="1906841"/>
                  <a:pt x="932439" y="1908313"/>
                </a:cubicBezTo>
                <a:cubicBezTo>
                  <a:pt x="929494" y="1912731"/>
                  <a:pt x="927359" y="1917812"/>
                  <a:pt x="923605" y="1921566"/>
                </a:cubicBezTo>
                <a:cubicBezTo>
                  <a:pt x="919851" y="1925320"/>
                  <a:pt x="914431" y="1927001"/>
                  <a:pt x="910352" y="1930400"/>
                </a:cubicBezTo>
                <a:cubicBezTo>
                  <a:pt x="905553" y="1934399"/>
                  <a:pt x="901899" y="1939654"/>
                  <a:pt x="897100" y="1943653"/>
                </a:cubicBezTo>
                <a:cubicBezTo>
                  <a:pt x="863658" y="1971522"/>
                  <a:pt x="900723" y="1935612"/>
                  <a:pt x="875013" y="1961322"/>
                </a:cubicBezTo>
                <a:lnTo>
                  <a:pt x="875013" y="1961322"/>
                </a:lnTo>
                <a:cubicBezTo>
                  <a:pt x="866178" y="1952487"/>
                  <a:pt x="856180" y="1944680"/>
                  <a:pt x="848509" y="1934818"/>
                </a:cubicBezTo>
                <a:cubicBezTo>
                  <a:pt x="845650" y="1931143"/>
                  <a:pt x="847384" y="1924858"/>
                  <a:pt x="844092" y="1921566"/>
                </a:cubicBezTo>
                <a:cubicBezTo>
                  <a:pt x="836584" y="1914058"/>
                  <a:pt x="817587" y="1903896"/>
                  <a:pt x="817587" y="1903896"/>
                </a:cubicBezTo>
                <a:cubicBezTo>
                  <a:pt x="812129" y="1887520"/>
                  <a:pt x="817335" y="1888562"/>
                  <a:pt x="804335" y="1895061"/>
                </a:cubicBezTo>
                <a:lnTo>
                  <a:pt x="804335" y="1895061"/>
                </a:lnTo>
                <a:cubicBezTo>
                  <a:pt x="816115" y="1884754"/>
                  <a:pt x="828136" y="1874716"/>
                  <a:pt x="839674" y="1864139"/>
                </a:cubicBezTo>
                <a:cubicBezTo>
                  <a:pt x="845814" y="1858511"/>
                  <a:pt x="851020" y="1851891"/>
                  <a:pt x="857344" y="1846470"/>
                </a:cubicBezTo>
                <a:cubicBezTo>
                  <a:pt x="861375" y="1843015"/>
                  <a:pt x="866302" y="1840758"/>
                  <a:pt x="870596" y="1837635"/>
                </a:cubicBezTo>
                <a:cubicBezTo>
                  <a:pt x="882504" y="1828974"/>
                  <a:pt x="897767" y="1823382"/>
                  <a:pt x="905935" y="1811131"/>
                </a:cubicBezTo>
                <a:cubicBezTo>
                  <a:pt x="908880" y="1806714"/>
                  <a:pt x="911016" y="1801633"/>
                  <a:pt x="914770" y="1797879"/>
                </a:cubicBezTo>
                <a:cubicBezTo>
                  <a:pt x="927428" y="1785221"/>
                  <a:pt x="926904" y="1791811"/>
                  <a:pt x="941274" y="1784626"/>
                </a:cubicBezTo>
                <a:cubicBezTo>
                  <a:pt x="963843" y="1773342"/>
                  <a:pt x="944523" y="1775792"/>
                  <a:pt x="967779" y="1775792"/>
                </a:cubicBezTo>
                <a:lnTo>
                  <a:pt x="967779" y="1775792"/>
                </a:lnTo>
                <a:cubicBezTo>
                  <a:pt x="972196" y="1764012"/>
                  <a:pt x="977053" y="1752388"/>
                  <a:pt x="981031" y="1740453"/>
                </a:cubicBezTo>
                <a:cubicBezTo>
                  <a:pt x="982951" y="1734693"/>
                  <a:pt x="983780" y="1728621"/>
                  <a:pt x="985448" y="1722783"/>
                </a:cubicBezTo>
                <a:cubicBezTo>
                  <a:pt x="986727" y="1718306"/>
                  <a:pt x="988586" y="1714008"/>
                  <a:pt x="989865" y="1709531"/>
                </a:cubicBezTo>
                <a:cubicBezTo>
                  <a:pt x="991093" y="1705232"/>
                  <a:pt x="995676" y="1683902"/>
                  <a:pt x="998700" y="1678609"/>
                </a:cubicBezTo>
                <a:cubicBezTo>
                  <a:pt x="1002353" y="1672217"/>
                  <a:pt x="1007535" y="1666829"/>
                  <a:pt x="1011952" y="1660939"/>
                </a:cubicBezTo>
                <a:cubicBezTo>
                  <a:pt x="1013425" y="1655049"/>
                  <a:pt x="1014702" y="1649107"/>
                  <a:pt x="1016370" y="1643270"/>
                </a:cubicBezTo>
                <a:cubicBezTo>
                  <a:pt x="1017649" y="1638793"/>
                  <a:pt x="1020273" y="1634646"/>
                  <a:pt x="1020787" y="1630018"/>
                </a:cubicBezTo>
                <a:cubicBezTo>
                  <a:pt x="1021763" y="1621237"/>
                  <a:pt x="1020787" y="1612348"/>
                  <a:pt x="1020787" y="1603513"/>
                </a:cubicBezTo>
                <a:lnTo>
                  <a:pt x="1020787" y="1603513"/>
                </a:lnTo>
                <a:cubicBezTo>
                  <a:pt x="1016370" y="1590261"/>
                  <a:pt x="1013782" y="1576251"/>
                  <a:pt x="1007535" y="1563757"/>
                </a:cubicBezTo>
                <a:cubicBezTo>
                  <a:pt x="1004741" y="1558169"/>
                  <a:pt x="998282" y="1555304"/>
                  <a:pt x="994283" y="1550505"/>
                </a:cubicBezTo>
                <a:cubicBezTo>
                  <a:pt x="990884" y="1546427"/>
                  <a:pt x="988393" y="1541670"/>
                  <a:pt x="985448" y="1537253"/>
                </a:cubicBezTo>
                <a:cubicBezTo>
                  <a:pt x="983976" y="1532835"/>
                  <a:pt x="983940" y="1527636"/>
                  <a:pt x="981031" y="1524000"/>
                </a:cubicBezTo>
                <a:cubicBezTo>
                  <a:pt x="977715" y="1519854"/>
                  <a:pt x="970593" y="1519668"/>
                  <a:pt x="967779" y="1515166"/>
                </a:cubicBezTo>
                <a:cubicBezTo>
                  <a:pt x="962843" y="1507269"/>
                  <a:pt x="966693" y="1493827"/>
                  <a:pt x="958944" y="1488661"/>
                </a:cubicBezTo>
                <a:lnTo>
                  <a:pt x="932439" y="1470992"/>
                </a:lnTo>
                <a:cubicBezTo>
                  <a:pt x="912187" y="1440613"/>
                  <a:pt x="924843" y="1447845"/>
                  <a:pt x="901518" y="1440070"/>
                </a:cubicBezTo>
                <a:cubicBezTo>
                  <a:pt x="897100" y="1437125"/>
                  <a:pt x="891079" y="1435737"/>
                  <a:pt x="888265" y="1431235"/>
                </a:cubicBezTo>
                <a:cubicBezTo>
                  <a:pt x="883329" y="1423338"/>
                  <a:pt x="888266" y="1407676"/>
                  <a:pt x="879431" y="1404731"/>
                </a:cubicBezTo>
                <a:lnTo>
                  <a:pt x="852926" y="1395896"/>
                </a:lnTo>
                <a:cubicBezTo>
                  <a:pt x="848509" y="1392951"/>
                  <a:pt x="844423" y="1389435"/>
                  <a:pt x="839674" y="1387061"/>
                </a:cubicBezTo>
                <a:cubicBezTo>
                  <a:pt x="835509" y="1384979"/>
                  <a:pt x="830058" y="1385553"/>
                  <a:pt x="826422" y="1382644"/>
                </a:cubicBezTo>
                <a:cubicBezTo>
                  <a:pt x="822276" y="1379328"/>
                  <a:pt x="821582" y="1372888"/>
                  <a:pt x="817587" y="1369392"/>
                </a:cubicBezTo>
                <a:cubicBezTo>
                  <a:pt x="809596" y="1362400"/>
                  <a:pt x="791083" y="1351722"/>
                  <a:pt x="791083" y="1351722"/>
                </a:cubicBezTo>
                <a:cubicBezTo>
                  <a:pt x="788138" y="1345832"/>
                  <a:pt x="784842" y="1340106"/>
                  <a:pt x="782248" y="1334053"/>
                </a:cubicBezTo>
                <a:cubicBezTo>
                  <a:pt x="780414" y="1329773"/>
                  <a:pt x="780414" y="1324675"/>
                  <a:pt x="777831" y="1320800"/>
                </a:cubicBezTo>
                <a:cubicBezTo>
                  <a:pt x="774366" y="1315602"/>
                  <a:pt x="768414" y="1312479"/>
                  <a:pt x="764579" y="1307548"/>
                </a:cubicBezTo>
                <a:cubicBezTo>
                  <a:pt x="758060" y="1299167"/>
                  <a:pt x="746909" y="1281044"/>
                  <a:pt x="746909" y="1281044"/>
                </a:cubicBezTo>
                <a:cubicBezTo>
                  <a:pt x="745437" y="1269264"/>
                  <a:pt x="744616" y="1257385"/>
                  <a:pt x="742492" y="1245705"/>
                </a:cubicBezTo>
                <a:cubicBezTo>
                  <a:pt x="741659" y="1241124"/>
                  <a:pt x="741367" y="1235746"/>
                  <a:pt x="738074" y="1232453"/>
                </a:cubicBezTo>
                <a:cubicBezTo>
                  <a:pt x="722028" y="1216407"/>
                  <a:pt x="724822" y="1239457"/>
                  <a:pt x="724822" y="1219200"/>
                </a:cubicBezTo>
                <a:lnTo>
                  <a:pt x="358179" y="834887"/>
                </a:lnTo>
                <a:lnTo>
                  <a:pt x="256579" y="852557"/>
                </a:lnTo>
                <a:cubicBezTo>
                  <a:pt x="255106" y="836360"/>
                  <a:pt x="254461" y="820066"/>
                  <a:pt x="252161" y="803966"/>
                </a:cubicBezTo>
                <a:cubicBezTo>
                  <a:pt x="251502" y="799356"/>
                  <a:pt x="248873" y="795231"/>
                  <a:pt x="247744" y="790713"/>
                </a:cubicBezTo>
                <a:cubicBezTo>
                  <a:pt x="245923" y="783429"/>
                  <a:pt x="244955" y="775955"/>
                  <a:pt x="243326" y="768626"/>
                </a:cubicBezTo>
                <a:cubicBezTo>
                  <a:pt x="242009" y="762700"/>
                  <a:pt x="240381" y="756847"/>
                  <a:pt x="238909" y="750957"/>
                </a:cubicBezTo>
                <a:cubicBezTo>
                  <a:pt x="236741" y="727112"/>
                  <a:pt x="237392" y="706649"/>
                  <a:pt x="230074" y="684696"/>
                </a:cubicBezTo>
                <a:cubicBezTo>
                  <a:pt x="227566" y="677173"/>
                  <a:pt x="224023" y="670034"/>
                  <a:pt x="221239" y="662609"/>
                </a:cubicBezTo>
                <a:cubicBezTo>
                  <a:pt x="219604" y="658249"/>
                  <a:pt x="219731" y="652993"/>
                  <a:pt x="216822" y="649357"/>
                </a:cubicBezTo>
                <a:cubicBezTo>
                  <a:pt x="213506" y="645211"/>
                  <a:pt x="207987" y="643467"/>
                  <a:pt x="203570" y="640522"/>
                </a:cubicBezTo>
                <a:cubicBezTo>
                  <a:pt x="200625" y="636105"/>
                  <a:pt x="198881" y="630586"/>
                  <a:pt x="194735" y="627270"/>
                </a:cubicBezTo>
                <a:cubicBezTo>
                  <a:pt x="191099" y="624361"/>
                  <a:pt x="184775" y="626145"/>
                  <a:pt x="181483" y="622853"/>
                </a:cubicBezTo>
                <a:cubicBezTo>
                  <a:pt x="178190" y="619560"/>
                  <a:pt x="179974" y="613236"/>
                  <a:pt x="177065" y="609600"/>
                </a:cubicBezTo>
                <a:cubicBezTo>
                  <a:pt x="173749" y="605455"/>
                  <a:pt x="168230" y="603711"/>
                  <a:pt x="163813" y="600766"/>
                </a:cubicBezTo>
                <a:cubicBezTo>
                  <a:pt x="162341" y="590459"/>
                  <a:pt x="161438" y="580054"/>
                  <a:pt x="159396" y="569844"/>
                </a:cubicBezTo>
                <a:cubicBezTo>
                  <a:pt x="158483" y="565278"/>
                  <a:pt x="158271" y="559884"/>
                  <a:pt x="154979" y="556592"/>
                </a:cubicBezTo>
                <a:cubicBezTo>
                  <a:pt x="151686" y="553299"/>
                  <a:pt x="146144" y="553647"/>
                  <a:pt x="141726" y="552174"/>
                </a:cubicBezTo>
                <a:cubicBezTo>
                  <a:pt x="130972" y="519910"/>
                  <a:pt x="135151" y="534704"/>
                  <a:pt x="128474" y="508000"/>
                </a:cubicBezTo>
                <a:cubicBezTo>
                  <a:pt x="127002" y="488858"/>
                  <a:pt x="126438" y="469624"/>
                  <a:pt x="124057" y="450574"/>
                </a:cubicBezTo>
                <a:cubicBezTo>
                  <a:pt x="123479" y="445954"/>
                  <a:pt x="120649" y="441867"/>
                  <a:pt x="119639" y="437322"/>
                </a:cubicBezTo>
                <a:cubicBezTo>
                  <a:pt x="111703" y="401612"/>
                  <a:pt x="121759" y="420623"/>
                  <a:pt x="106387" y="397566"/>
                </a:cubicBezTo>
                <a:cubicBezTo>
                  <a:pt x="104915" y="387259"/>
                  <a:pt x="104709" y="376689"/>
                  <a:pt x="101970" y="366644"/>
                </a:cubicBezTo>
                <a:cubicBezTo>
                  <a:pt x="99383" y="357159"/>
                  <a:pt x="89836" y="344026"/>
                  <a:pt x="84300" y="335722"/>
                </a:cubicBezTo>
                <a:cubicBezTo>
                  <a:pt x="82828" y="331305"/>
                  <a:pt x="80461" y="327090"/>
                  <a:pt x="79883" y="322470"/>
                </a:cubicBezTo>
                <a:cubicBezTo>
                  <a:pt x="65969" y="211156"/>
                  <a:pt x="81565" y="261259"/>
                  <a:pt x="66631" y="216453"/>
                </a:cubicBezTo>
                <a:cubicBezTo>
                  <a:pt x="65232" y="203863"/>
                  <a:pt x="65195" y="178243"/>
                  <a:pt x="57796" y="163444"/>
                </a:cubicBezTo>
                <a:cubicBezTo>
                  <a:pt x="55422" y="158695"/>
                  <a:pt x="51906" y="154609"/>
                  <a:pt x="48961" y="150192"/>
                </a:cubicBezTo>
                <a:cubicBezTo>
                  <a:pt x="47489" y="145774"/>
                  <a:pt x="45823" y="141416"/>
                  <a:pt x="44544" y="136939"/>
                </a:cubicBezTo>
                <a:cubicBezTo>
                  <a:pt x="42876" y="131102"/>
                  <a:pt x="43494" y="124321"/>
                  <a:pt x="40126" y="119270"/>
                </a:cubicBezTo>
                <a:cubicBezTo>
                  <a:pt x="37181" y="114853"/>
                  <a:pt x="31291" y="113380"/>
                  <a:pt x="26874" y="110435"/>
                </a:cubicBezTo>
                <a:cubicBezTo>
                  <a:pt x="25402" y="106018"/>
                  <a:pt x="23682" y="101675"/>
                  <a:pt x="22457" y="97183"/>
                </a:cubicBezTo>
                <a:cubicBezTo>
                  <a:pt x="19262" y="85469"/>
                  <a:pt x="17461" y="73363"/>
                  <a:pt x="13622" y="61844"/>
                </a:cubicBezTo>
                <a:cubicBezTo>
                  <a:pt x="3032" y="30071"/>
                  <a:pt x="15881" y="69749"/>
                  <a:pt x="4787" y="30922"/>
                </a:cubicBezTo>
                <a:cubicBezTo>
                  <a:pt x="3508" y="26445"/>
                  <a:pt x="1028" y="22279"/>
                  <a:pt x="370" y="17670"/>
                </a:cubicBezTo>
                <a:cubicBezTo>
                  <a:pt x="-463" y="11839"/>
                  <a:pt x="370" y="5890"/>
                  <a:pt x="370" y="0"/>
                </a:cubicBezTo>
                <a:lnTo>
                  <a:pt x="21926" y="72654"/>
                </a:lnTo>
                <a:close/>
              </a:path>
            </a:pathLst>
          </a:custGeom>
          <a:solidFill>
            <a:srgbClr val="CC66F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249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30C7DE4-076D-4A4A-B52D-80602DD8ECBA}"/>
              </a:ext>
            </a:extLst>
          </p:cNvPr>
          <p:cNvPicPr>
            <a:picLocks noGrp="1" noChangeAspect="1"/>
          </p:cNvPicPr>
          <p:nvPr>
            <p:ph idx="1"/>
          </p:nvPr>
        </p:nvPicPr>
        <p:blipFill rotWithShape="1">
          <a:blip r:embed="rId2"/>
          <a:srcRect r="18398"/>
          <a:stretch/>
        </p:blipFill>
        <p:spPr>
          <a:xfrm>
            <a:off x="91633" y="76200"/>
            <a:ext cx="3565967" cy="4083316"/>
          </a:xfrm>
          <a:prstGeom prst="snip1Rect">
            <a:avLst>
              <a:gd name="adj" fmla="val 50000"/>
            </a:avLst>
          </a:prstGeom>
        </p:spPr>
      </p:pic>
      <p:pic>
        <p:nvPicPr>
          <p:cNvPr id="4" name="Picture 3">
            <a:extLst>
              <a:ext uri="{FF2B5EF4-FFF2-40B4-BE49-F238E27FC236}">
                <a16:creationId xmlns:a16="http://schemas.microsoft.com/office/drawing/2014/main" id="{55E0BEB9-5083-471D-BCEB-E5474A7D0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697" y="216913"/>
            <a:ext cx="4208903" cy="5611871"/>
          </a:xfrm>
          <a:prstGeom prst="rect">
            <a:avLst/>
          </a:prstGeom>
        </p:spPr>
      </p:pic>
      <p:grpSp>
        <p:nvGrpSpPr>
          <p:cNvPr id="34" name="Group 33">
            <a:extLst>
              <a:ext uri="{FF2B5EF4-FFF2-40B4-BE49-F238E27FC236}">
                <a16:creationId xmlns:a16="http://schemas.microsoft.com/office/drawing/2014/main" id="{7725A512-A437-4D13-A2A3-C0B021681D2F}"/>
              </a:ext>
            </a:extLst>
          </p:cNvPr>
          <p:cNvGrpSpPr/>
          <p:nvPr/>
        </p:nvGrpSpPr>
        <p:grpSpPr>
          <a:xfrm>
            <a:off x="15760" y="4191873"/>
            <a:ext cx="4114800" cy="2661047"/>
            <a:chOff x="4114800" y="3685401"/>
            <a:chExt cx="4114800" cy="2661047"/>
          </a:xfrm>
        </p:grpSpPr>
        <p:sp>
          <p:nvSpPr>
            <p:cNvPr id="35" name="Rectangle 34">
              <a:extLst>
                <a:ext uri="{FF2B5EF4-FFF2-40B4-BE49-F238E27FC236}">
                  <a16:creationId xmlns:a16="http://schemas.microsoft.com/office/drawing/2014/main" id="{45B8892E-6B57-450B-B8CE-88F22B9CB975}"/>
                </a:ext>
              </a:extLst>
            </p:cNvPr>
            <p:cNvSpPr/>
            <p:nvPr/>
          </p:nvSpPr>
          <p:spPr>
            <a:xfrm>
              <a:off x="4191000" y="3733800"/>
              <a:ext cx="56841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AC88313-B102-4131-8283-757DBFB6E1B7}"/>
                </a:ext>
              </a:extLst>
            </p:cNvPr>
            <p:cNvSpPr txBox="1"/>
            <p:nvPr/>
          </p:nvSpPr>
          <p:spPr>
            <a:xfrm>
              <a:off x="4765590" y="3685401"/>
              <a:ext cx="2871299" cy="461665"/>
            </a:xfrm>
            <a:prstGeom prst="rect">
              <a:avLst/>
            </a:prstGeom>
            <a:noFill/>
          </p:spPr>
          <p:txBody>
            <a:bodyPr wrap="none" rtlCol="0">
              <a:spAutoFit/>
            </a:bodyPr>
            <a:lstStyle/>
            <a:p>
              <a:r>
                <a:rPr lang="en-US" sz="1200" dirty="0"/>
                <a:t>1.7 ac, Approved limits of disturbance</a:t>
              </a:r>
            </a:p>
            <a:p>
              <a:endParaRPr lang="en-US" sz="1200" dirty="0"/>
            </a:p>
          </p:txBody>
        </p:sp>
        <p:sp>
          <p:nvSpPr>
            <p:cNvPr id="37" name="Rectangle 36">
              <a:extLst>
                <a:ext uri="{FF2B5EF4-FFF2-40B4-BE49-F238E27FC236}">
                  <a16:creationId xmlns:a16="http://schemas.microsoft.com/office/drawing/2014/main" id="{79DC8E06-ABD6-4006-93F8-D56BB34890A8}"/>
                </a:ext>
              </a:extLst>
            </p:cNvPr>
            <p:cNvSpPr/>
            <p:nvPr/>
          </p:nvSpPr>
          <p:spPr>
            <a:xfrm>
              <a:off x="4191000" y="4158734"/>
              <a:ext cx="568410" cy="228600"/>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584D215-7714-4679-9653-A8C924074408}"/>
                </a:ext>
              </a:extLst>
            </p:cNvPr>
            <p:cNvSpPr txBox="1"/>
            <p:nvPr/>
          </p:nvSpPr>
          <p:spPr>
            <a:xfrm>
              <a:off x="4765591" y="4038600"/>
              <a:ext cx="2930610" cy="646331"/>
            </a:xfrm>
            <a:prstGeom prst="rect">
              <a:avLst/>
            </a:prstGeom>
            <a:noFill/>
          </p:spPr>
          <p:txBody>
            <a:bodyPr wrap="square" rtlCol="0">
              <a:spAutoFit/>
            </a:bodyPr>
            <a:lstStyle/>
            <a:p>
              <a:r>
                <a:rPr lang="en-US" sz="1200" dirty="0"/>
                <a:t>7.2 ac, 30 ft of disturbance on either side of the Road</a:t>
              </a:r>
            </a:p>
            <a:p>
              <a:endParaRPr lang="en-US" sz="1200" dirty="0"/>
            </a:p>
          </p:txBody>
        </p:sp>
        <p:sp>
          <p:nvSpPr>
            <p:cNvPr id="39" name="Rectangle 38">
              <a:extLst>
                <a:ext uri="{FF2B5EF4-FFF2-40B4-BE49-F238E27FC236}">
                  <a16:creationId xmlns:a16="http://schemas.microsoft.com/office/drawing/2014/main" id="{D104A9EA-F475-4D04-BFB0-4CCA6A0F749F}"/>
                </a:ext>
              </a:extLst>
            </p:cNvPr>
            <p:cNvSpPr/>
            <p:nvPr/>
          </p:nvSpPr>
          <p:spPr>
            <a:xfrm>
              <a:off x="4191000" y="4809748"/>
              <a:ext cx="56841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4897434-AD8A-4D7D-A817-C8DCA1568631}"/>
                </a:ext>
              </a:extLst>
            </p:cNvPr>
            <p:cNvSpPr txBox="1"/>
            <p:nvPr/>
          </p:nvSpPr>
          <p:spPr>
            <a:xfrm>
              <a:off x="4114800" y="4518153"/>
              <a:ext cx="1406609" cy="461665"/>
            </a:xfrm>
            <a:prstGeom prst="rect">
              <a:avLst/>
            </a:prstGeom>
            <a:noFill/>
          </p:spPr>
          <p:txBody>
            <a:bodyPr wrap="square" rtlCol="0">
              <a:spAutoFit/>
            </a:bodyPr>
            <a:lstStyle/>
            <a:p>
              <a:r>
                <a:rPr lang="en-US" sz="1200" dirty="0"/>
                <a:t>Borrow/Fill sites</a:t>
              </a:r>
            </a:p>
            <a:p>
              <a:endParaRPr lang="en-US" sz="1200" dirty="0"/>
            </a:p>
          </p:txBody>
        </p:sp>
        <p:sp>
          <p:nvSpPr>
            <p:cNvPr id="41" name="TextBox 40">
              <a:extLst>
                <a:ext uri="{FF2B5EF4-FFF2-40B4-BE49-F238E27FC236}">
                  <a16:creationId xmlns:a16="http://schemas.microsoft.com/office/drawing/2014/main" id="{A8C7D938-0D76-43A3-B248-6EE8AE65F26D}"/>
                </a:ext>
              </a:extLst>
            </p:cNvPr>
            <p:cNvSpPr txBox="1"/>
            <p:nvPr/>
          </p:nvSpPr>
          <p:spPr>
            <a:xfrm>
              <a:off x="4765590" y="4796135"/>
              <a:ext cx="1711410" cy="461665"/>
            </a:xfrm>
            <a:prstGeom prst="rect">
              <a:avLst/>
            </a:prstGeom>
            <a:noFill/>
          </p:spPr>
          <p:txBody>
            <a:bodyPr wrap="square" rtlCol="0">
              <a:spAutoFit/>
            </a:bodyPr>
            <a:lstStyle/>
            <a:p>
              <a:r>
                <a:rPr lang="en-US" sz="1200" dirty="0"/>
                <a:t>1.52 ac, Site A</a:t>
              </a:r>
            </a:p>
            <a:p>
              <a:endParaRPr lang="en-US" sz="1200" dirty="0"/>
            </a:p>
          </p:txBody>
        </p:sp>
        <p:sp>
          <p:nvSpPr>
            <p:cNvPr id="42" name="Rectangle 41">
              <a:extLst>
                <a:ext uri="{FF2B5EF4-FFF2-40B4-BE49-F238E27FC236}">
                  <a16:creationId xmlns:a16="http://schemas.microsoft.com/office/drawing/2014/main" id="{4F2D77E0-0EE7-406A-A78C-E19CD785460F}"/>
                </a:ext>
              </a:extLst>
            </p:cNvPr>
            <p:cNvSpPr/>
            <p:nvPr/>
          </p:nvSpPr>
          <p:spPr>
            <a:xfrm>
              <a:off x="4191000" y="5190748"/>
              <a:ext cx="568410" cy="228600"/>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B460BFD-EDDD-41E9-BB69-1D8500AE6FF4}"/>
                </a:ext>
              </a:extLst>
            </p:cNvPr>
            <p:cNvSpPr txBox="1"/>
            <p:nvPr/>
          </p:nvSpPr>
          <p:spPr>
            <a:xfrm>
              <a:off x="4765590" y="5177135"/>
              <a:ext cx="1559010" cy="461665"/>
            </a:xfrm>
            <a:prstGeom prst="rect">
              <a:avLst/>
            </a:prstGeom>
            <a:noFill/>
          </p:spPr>
          <p:txBody>
            <a:bodyPr wrap="square" rtlCol="0">
              <a:spAutoFit/>
            </a:bodyPr>
            <a:lstStyle/>
            <a:p>
              <a:r>
                <a:rPr lang="en-US" sz="1200" dirty="0"/>
                <a:t>1.84 ac, Site B</a:t>
              </a:r>
            </a:p>
            <a:p>
              <a:endParaRPr lang="en-US" sz="1200" dirty="0"/>
            </a:p>
          </p:txBody>
        </p:sp>
        <p:sp>
          <p:nvSpPr>
            <p:cNvPr id="44" name="Rectangle 43">
              <a:extLst>
                <a:ext uri="{FF2B5EF4-FFF2-40B4-BE49-F238E27FC236}">
                  <a16:creationId xmlns:a16="http://schemas.microsoft.com/office/drawing/2014/main" id="{2C8DE5CA-6CF4-4180-84CC-A88556B7FD7E}"/>
                </a:ext>
              </a:extLst>
            </p:cNvPr>
            <p:cNvSpPr/>
            <p:nvPr/>
          </p:nvSpPr>
          <p:spPr>
            <a:xfrm>
              <a:off x="4191000" y="5571748"/>
              <a:ext cx="568410" cy="2286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895B3A2-9E1D-49BF-A958-B1CD9884708B}"/>
                </a:ext>
              </a:extLst>
            </p:cNvPr>
            <p:cNvSpPr txBox="1"/>
            <p:nvPr/>
          </p:nvSpPr>
          <p:spPr>
            <a:xfrm>
              <a:off x="4765590" y="5558135"/>
              <a:ext cx="1254210" cy="461665"/>
            </a:xfrm>
            <a:prstGeom prst="rect">
              <a:avLst/>
            </a:prstGeom>
            <a:noFill/>
          </p:spPr>
          <p:txBody>
            <a:bodyPr wrap="square" rtlCol="0">
              <a:spAutoFit/>
            </a:bodyPr>
            <a:lstStyle/>
            <a:p>
              <a:r>
                <a:rPr lang="en-US" sz="1200" dirty="0"/>
                <a:t>4.75 ac, Site C</a:t>
              </a:r>
            </a:p>
            <a:p>
              <a:endParaRPr lang="en-US" sz="1200" dirty="0"/>
            </a:p>
          </p:txBody>
        </p:sp>
        <p:sp>
          <p:nvSpPr>
            <p:cNvPr id="46" name="TextBox 45">
              <a:extLst>
                <a:ext uri="{FF2B5EF4-FFF2-40B4-BE49-F238E27FC236}">
                  <a16:creationId xmlns:a16="http://schemas.microsoft.com/office/drawing/2014/main" id="{691F1C56-EF13-495F-B932-C20E5E9ECF1C}"/>
                </a:ext>
              </a:extLst>
            </p:cNvPr>
            <p:cNvSpPr txBox="1"/>
            <p:nvPr/>
          </p:nvSpPr>
          <p:spPr>
            <a:xfrm>
              <a:off x="4765589" y="5884783"/>
              <a:ext cx="3464011" cy="461665"/>
            </a:xfrm>
            <a:prstGeom prst="rect">
              <a:avLst/>
            </a:prstGeom>
            <a:noFill/>
          </p:spPr>
          <p:txBody>
            <a:bodyPr wrap="square" rtlCol="0">
              <a:spAutoFit/>
            </a:bodyPr>
            <a:lstStyle/>
            <a:p>
              <a:r>
                <a:rPr lang="en-US" sz="1200" b="1" dirty="0"/>
                <a:t>15.3 acres of additional land disturbance</a:t>
              </a:r>
            </a:p>
            <a:p>
              <a:endParaRPr lang="en-US" sz="1200" b="1" dirty="0"/>
            </a:p>
          </p:txBody>
        </p:sp>
      </p:grpSp>
      <p:sp>
        <p:nvSpPr>
          <p:cNvPr id="17" name="Freeform: Shape 16">
            <a:extLst>
              <a:ext uri="{FF2B5EF4-FFF2-40B4-BE49-F238E27FC236}">
                <a16:creationId xmlns:a16="http://schemas.microsoft.com/office/drawing/2014/main" id="{C52401AA-C6E5-4A35-BDC6-B6B876BAE3C2}"/>
              </a:ext>
            </a:extLst>
          </p:cNvPr>
          <p:cNvSpPr/>
          <p:nvPr/>
        </p:nvSpPr>
        <p:spPr>
          <a:xfrm>
            <a:off x="1600200" y="1524000"/>
            <a:ext cx="1371600" cy="1905000"/>
          </a:xfrm>
          <a:custGeom>
            <a:avLst/>
            <a:gdLst>
              <a:gd name="connsiteX0" fmla="*/ 21926 w 1391940"/>
              <a:gd name="connsiteY0" fmla="*/ 72654 h 1961322"/>
              <a:gd name="connsiteX1" fmla="*/ 193376 w 1391940"/>
              <a:gd name="connsiteY1" fmla="*/ 6711 h 1961322"/>
              <a:gd name="connsiteX2" fmla="*/ 202168 w 1391940"/>
              <a:gd name="connsiteY2" fmla="*/ 142992 h 1961322"/>
              <a:gd name="connsiteX3" fmla="*/ 215357 w 1391940"/>
              <a:gd name="connsiteY3" fmla="*/ 191350 h 1961322"/>
              <a:gd name="connsiteX4" fmla="*/ 232941 w 1391940"/>
              <a:gd name="connsiteY4" fmla="*/ 248500 h 1961322"/>
              <a:gd name="connsiteX5" fmla="*/ 237337 w 1391940"/>
              <a:gd name="connsiteY5" fmla="*/ 270481 h 1961322"/>
              <a:gd name="connsiteX6" fmla="*/ 250526 w 1391940"/>
              <a:gd name="connsiteY6" fmla="*/ 305650 h 1961322"/>
              <a:gd name="connsiteX7" fmla="*/ 254922 w 1391940"/>
              <a:gd name="connsiteY7" fmla="*/ 318838 h 1961322"/>
              <a:gd name="connsiteX8" fmla="*/ 259318 w 1391940"/>
              <a:gd name="connsiteY8" fmla="*/ 345215 h 1961322"/>
              <a:gd name="connsiteX9" fmla="*/ 268110 w 1391940"/>
              <a:gd name="connsiteY9" fmla="*/ 433138 h 1961322"/>
              <a:gd name="connsiteX10" fmla="*/ 272507 w 1391940"/>
              <a:gd name="connsiteY10" fmla="*/ 450723 h 1961322"/>
              <a:gd name="connsiteX11" fmla="*/ 281299 w 1391940"/>
              <a:gd name="connsiteY11" fmla="*/ 485892 h 1961322"/>
              <a:gd name="connsiteX12" fmla="*/ 294487 w 1391940"/>
              <a:gd name="connsiteY12" fmla="*/ 499081 h 1961322"/>
              <a:gd name="connsiteX13" fmla="*/ 298884 w 1391940"/>
              <a:gd name="connsiteY13" fmla="*/ 521061 h 1961322"/>
              <a:gd name="connsiteX14" fmla="*/ 303280 w 1391940"/>
              <a:gd name="connsiteY14" fmla="*/ 551834 h 1961322"/>
              <a:gd name="connsiteX15" fmla="*/ 320864 w 1391940"/>
              <a:gd name="connsiteY15" fmla="*/ 578211 h 1961322"/>
              <a:gd name="connsiteX16" fmla="*/ 325260 w 1391940"/>
              <a:gd name="connsiteY16" fmla="*/ 595796 h 1961322"/>
              <a:gd name="connsiteX17" fmla="*/ 347241 w 1391940"/>
              <a:gd name="connsiteY17" fmla="*/ 617777 h 1961322"/>
              <a:gd name="connsiteX18" fmla="*/ 351637 w 1391940"/>
              <a:gd name="connsiteY18" fmla="*/ 635361 h 1961322"/>
              <a:gd name="connsiteX19" fmla="*/ 360430 w 1391940"/>
              <a:gd name="connsiteY19" fmla="*/ 648550 h 1961322"/>
              <a:gd name="connsiteX20" fmla="*/ 364826 w 1391940"/>
              <a:gd name="connsiteY20" fmla="*/ 661738 h 1961322"/>
              <a:gd name="connsiteX21" fmla="*/ 373618 w 1391940"/>
              <a:gd name="connsiteY21" fmla="*/ 727681 h 1961322"/>
              <a:gd name="connsiteX22" fmla="*/ 378014 w 1391940"/>
              <a:gd name="connsiteY22" fmla="*/ 745265 h 1961322"/>
              <a:gd name="connsiteX23" fmla="*/ 373618 w 1391940"/>
              <a:gd name="connsiteY23" fmla="*/ 758454 h 1961322"/>
              <a:gd name="connsiteX24" fmla="*/ 378014 w 1391940"/>
              <a:gd name="connsiteY24" fmla="*/ 798019 h 1961322"/>
              <a:gd name="connsiteX25" fmla="*/ 386807 w 1391940"/>
              <a:gd name="connsiteY25" fmla="*/ 806811 h 1961322"/>
              <a:gd name="connsiteX26" fmla="*/ 399995 w 1391940"/>
              <a:gd name="connsiteY26" fmla="*/ 837584 h 1961322"/>
              <a:gd name="connsiteX27" fmla="*/ 791083 w 1391940"/>
              <a:gd name="connsiteY27" fmla="*/ 1192696 h 1961322"/>
              <a:gd name="connsiteX28" fmla="*/ 1025205 w 1391940"/>
              <a:gd name="connsiteY28" fmla="*/ 1316383 h 1961322"/>
              <a:gd name="connsiteX29" fmla="*/ 1056126 w 1391940"/>
              <a:gd name="connsiteY29" fmla="*/ 1360557 h 1961322"/>
              <a:gd name="connsiteX30" fmla="*/ 1064961 w 1391940"/>
              <a:gd name="connsiteY30" fmla="*/ 1373809 h 1961322"/>
              <a:gd name="connsiteX31" fmla="*/ 1069379 w 1391940"/>
              <a:gd name="connsiteY31" fmla="*/ 1387061 h 1961322"/>
              <a:gd name="connsiteX32" fmla="*/ 1082631 w 1391940"/>
              <a:gd name="connsiteY32" fmla="*/ 1391479 h 1961322"/>
              <a:gd name="connsiteX33" fmla="*/ 1082631 w 1391940"/>
              <a:gd name="connsiteY33" fmla="*/ 1391479 h 1961322"/>
              <a:gd name="connsiteX34" fmla="*/ 1100300 w 1391940"/>
              <a:gd name="connsiteY34" fmla="*/ 1431235 h 1961322"/>
              <a:gd name="connsiteX35" fmla="*/ 1104718 w 1391940"/>
              <a:gd name="connsiteY35" fmla="*/ 1444487 h 1961322"/>
              <a:gd name="connsiteX36" fmla="*/ 1122387 w 1391940"/>
              <a:gd name="connsiteY36" fmla="*/ 1470992 h 1961322"/>
              <a:gd name="connsiteX37" fmla="*/ 1126805 w 1391940"/>
              <a:gd name="connsiteY37" fmla="*/ 1479826 h 1961322"/>
              <a:gd name="connsiteX38" fmla="*/ 1126805 w 1391940"/>
              <a:gd name="connsiteY38" fmla="*/ 1462157 h 1961322"/>
              <a:gd name="connsiteX39" fmla="*/ 1272579 w 1391940"/>
              <a:gd name="connsiteY39" fmla="*/ 1466574 h 1961322"/>
              <a:gd name="connsiteX40" fmla="*/ 1299083 w 1391940"/>
              <a:gd name="connsiteY40" fmla="*/ 1475409 h 1961322"/>
              <a:gd name="connsiteX41" fmla="*/ 1303500 w 1391940"/>
              <a:gd name="connsiteY41" fmla="*/ 1475409 h 1961322"/>
              <a:gd name="connsiteX42" fmla="*/ 1303500 w 1391940"/>
              <a:gd name="connsiteY42" fmla="*/ 1475409 h 1961322"/>
              <a:gd name="connsiteX43" fmla="*/ 1343257 w 1391940"/>
              <a:gd name="connsiteY43" fmla="*/ 1484244 h 1961322"/>
              <a:gd name="connsiteX44" fmla="*/ 1365344 w 1391940"/>
              <a:gd name="connsiteY44" fmla="*/ 1506331 h 1961322"/>
              <a:gd name="connsiteX45" fmla="*/ 1378596 w 1391940"/>
              <a:gd name="connsiteY45" fmla="*/ 1515166 h 1961322"/>
              <a:gd name="connsiteX46" fmla="*/ 1383013 w 1391940"/>
              <a:gd name="connsiteY46" fmla="*/ 1528418 h 1961322"/>
              <a:gd name="connsiteX47" fmla="*/ 1391848 w 1391940"/>
              <a:gd name="connsiteY47" fmla="*/ 1550505 h 1961322"/>
              <a:gd name="connsiteX48" fmla="*/ 1391848 w 1391940"/>
              <a:gd name="connsiteY48" fmla="*/ 1550505 h 1961322"/>
              <a:gd name="connsiteX49" fmla="*/ 1383013 w 1391940"/>
              <a:gd name="connsiteY49" fmla="*/ 1634435 h 1961322"/>
              <a:gd name="connsiteX50" fmla="*/ 1378596 w 1391940"/>
              <a:gd name="connsiteY50" fmla="*/ 1652105 h 1961322"/>
              <a:gd name="connsiteX51" fmla="*/ 1365344 w 1391940"/>
              <a:gd name="connsiteY51" fmla="*/ 1660939 h 1961322"/>
              <a:gd name="connsiteX52" fmla="*/ 1334422 w 1391940"/>
              <a:gd name="connsiteY52" fmla="*/ 1669774 h 1961322"/>
              <a:gd name="connsiteX53" fmla="*/ 1334422 w 1391940"/>
              <a:gd name="connsiteY53" fmla="*/ 1669774 h 1961322"/>
              <a:gd name="connsiteX54" fmla="*/ 1316752 w 1391940"/>
              <a:gd name="connsiteY54" fmla="*/ 1630018 h 1961322"/>
              <a:gd name="connsiteX55" fmla="*/ 1303500 w 1391940"/>
              <a:gd name="connsiteY55" fmla="*/ 1577009 h 1961322"/>
              <a:gd name="connsiteX56" fmla="*/ 1290248 w 1391940"/>
              <a:gd name="connsiteY56" fmla="*/ 1568174 h 1961322"/>
              <a:gd name="connsiteX57" fmla="*/ 1272579 w 1391940"/>
              <a:gd name="connsiteY57" fmla="*/ 1546087 h 1961322"/>
              <a:gd name="connsiteX58" fmla="*/ 1272579 w 1391940"/>
              <a:gd name="connsiteY58" fmla="*/ 1546087 h 1961322"/>
              <a:gd name="connsiteX59" fmla="*/ 1162144 w 1391940"/>
              <a:gd name="connsiteY59" fmla="*/ 1537253 h 1961322"/>
              <a:gd name="connsiteX60" fmla="*/ 1109135 w 1391940"/>
              <a:gd name="connsiteY60" fmla="*/ 1537253 h 1961322"/>
              <a:gd name="connsiteX61" fmla="*/ 1109135 w 1391940"/>
              <a:gd name="connsiteY61" fmla="*/ 1537253 h 1961322"/>
              <a:gd name="connsiteX62" fmla="*/ 1104718 w 1391940"/>
              <a:gd name="connsiteY62" fmla="*/ 1577009 h 1961322"/>
              <a:gd name="connsiteX63" fmla="*/ 1109135 w 1391940"/>
              <a:gd name="connsiteY63" fmla="*/ 1616766 h 1961322"/>
              <a:gd name="connsiteX64" fmla="*/ 1109135 w 1391940"/>
              <a:gd name="connsiteY64" fmla="*/ 1665357 h 1961322"/>
              <a:gd name="connsiteX65" fmla="*/ 1109135 w 1391940"/>
              <a:gd name="connsiteY65" fmla="*/ 1665357 h 1961322"/>
              <a:gd name="connsiteX66" fmla="*/ 1095883 w 1391940"/>
              <a:gd name="connsiteY66" fmla="*/ 1700696 h 1961322"/>
              <a:gd name="connsiteX67" fmla="*/ 1091465 w 1391940"/>
              <a:gd name="connsiteY67" fmla="*/ 1722783 h 1961322"/>
              <a:gd name="connsiteX68" fmla="*/ 1082631 w 1391940"/>
              <a:gd name="connsiteY68" fmla="*/ 1736035 h 1961322"/>
              <a:gd name="connsiteX69" fmla="*/ 1078213 w 1391940"/>
              <a:gd name="connsiteY69" fmla="*/ 1749287 h 1961322"/>
              <a:gd name="connsiteX70" fmla="*/ 1060544 w 1391940"/>
              <a:gd name="connsiteY70" fmla="*/ 1775792 h 1961322"/>
              <a:gd name="connsiteX71" fmla="*/ 1060544 w 1391940"/>
              <a:gd name="connsiteY71" fmla="*/ 1775792 h 1961322"/>
              <a:gd name="connsiteX72" fmla="*/ 1007535 w 1391940"/>
              <a:gd name="connsiteY72" fmla="*/ 1828800 h 1961322"/>
              <a:gd name="connsiteX73" fmla="*/ 998700 w 1391940"/>
              <a:gd name="connsiteY73" fmla="*/ 1842053 h 1961322"/>
              <a:gd name="connsiteX74" fmla="*/ 985448 w 1391940"/>
              <a:gd name="connsiteY74" fmla="*/ 1850887 h 1961322"/>
              <a:gd name="connsiteX75" fmla="*/ 963361 w 1391940"/>
              <a:gd name="connsiteY75" fmla="*/ 1877392 h 1961322"/>
              <a:gd name="connsiteX76" fmla="*/ 950109 w 1391940"/>
              <a:gd name="connsiteY76" fmla="*/ 1903896 h 1961322"/>
              <a:gd name="connsiteX77" fmla="*/ 932439 w 1391940"/>
              <a:gd name="connsiteY77" fmla="*/ 1908313 h 1961322"/>
              <a:gd name="connsiteX78" fmla="*/ 923605 w 1391940"/>
              <a:gd name="connsiteY78" fmla="*/ 1921566 h 1961322"/>
              <a:gd name="connsiteX79" fmla="*/ 910352 w 1391940"/>
              <a:gd name="connsiteY79" fmla="*/ 1930400 h 1961322"/>
              <a:gd name="connsiteX80" fmla="*/ 897100 w 1391940"/>
              <a:gd name="connsiteY80" fmla="*/ 1943653 h 1961322"/>
              <a:gd name="connsiteX81" fmla="*/ 875013 w 1391940"/>
              <a:gd name="connsiteY81" fmla="*/ 1961322 h 1961322"/>
              <a:gd name="connsiteX82" fmla="*/ 875013 w 1391940"/>
              <a:gd name="connsiteY82" fmla="*/ 1961322 h 1961322"/>
              <a:gd name="connsiteX83" fmla="*/ 848509 w 1391940"/>
              <a:gd name="connsiteY83" fmla="*/ 1934818 h 1961322"/>
              <a:gd name="connsiteX84" fmla="*/ 844092 w 1391940"/>
              <a:gd name="connsiteY84" fmla="*/ 1921566 h 1961322"/>
              <a:gd name="connsiteX85" fmla="*/ 817587 w 1391940"/>
              <a:gd name="connsiteY85" fmla="*/ 1903896 h 1961322"/>
              <a:gd name="connsiteX86" fmla="*/ 804335 w 1391940"/>
              <a:gd name="connsiteY86" fmla="*/ 1895061 h 1961322"/>
              <a:gd name="connsiteX87" fmla="*/ 804335 w 1391940"/>
              <a:gd name="connsiteY87" fmla="*/ 1895061 h 1961322"/>
              <a:gd name="connsiteX88" fmla="*/ 839674 w 1391940"/>
              <a:gd name="connsiteY88" fmla="*/ 1864139 h 1961322"/>
              <a:gd name="connsiteX89" fmla="*/ 857344 w 1391940"/>
              <a:gd name="connsiteY89" fmla="*/ 1846470 h 1961322"/>
              <a:gd name="connsiteX90" fmla="*/ 870596 w 1391940"/>
              <a:gd name="connsiteY90" fmla="*/ 1837635 h 1961322"/>
              <a:gd name="connsiteX91" fmla="*/ 905935 w 1391940"/>
              <a:gd name="connsiteY91" fmla="*/ 1811131 h 1961322"/>
              <a:gd name="connsiteX92" fmla="*/ 914770 w 1391940"/>
              <a:gd name="connsiteY92" fmla="*/ 1797879 h 1961322"/>
              <a:gd name="connsiteX93" fmla="*/ 941274 w 1391940"/>
              <a:gd name="connsiteY93" fmla="*/ 1784626 h 1961322"/>
              <a:gd name="connsiteX94" fmla="*/ 967779 w 1391940"/>
              <a:gd name="connsiteY94" fmla="*/ 1775792 h 1961322"/>
              <a:gd name="connsiteX95" fmla="*/ 967779 w 1391940"/>
              <a:gd name="connsiteY95" fmla="*/ 1775792 h 1961322"/>
              <a:gd name="connsiteX96" fmla="*/ 981031 w 1391940"/>
              <a:gd name="connsiteY96" fmla="*/ 1740453 h 1961322"/>
              <a:gd name="connsiteX97" fmla="*/ 985448 w 1391940"/>
              <a:gd name="connsiteY97" fmla="*/ 1722783 h 1961322"/>
              <a:gd name="connsiteX98" fmla="*/ 989865 w 1391940"/>
              <a:gd name="connsiteY98" fmla="*/ 1709531 h 1961322"/>
              <a:gd name="connsiteX99" fmla="*/ 998700 w 1391940"/>
              <a:gd name="connsiteY99" fmla="*/ 1678609 h 1961322"/>
              <a:gd name="connsiteX100" fmla="*/ 1011952 w 1391940"/>
              <a:gd name="connsiteY100" fmla="*/ 1660939 h 1961322"/>
              <a:gd name="connsiteX101" fmla="*/ 1016370 w 1391940"/>
              <a:gd name="connsiteY101" fmla="*/ 1643270 h 1961322"/>
              <a:gd name="connsiteX102" fmla="*/ 1020787 w 1391940"/>
              <a:gd name="connsiteY102" fmla="*/ 1630018 h 1961322"/>
              <a:gd name="connsiteX103" fmla="*/ 1020787 w 1391940"/>
              <a:gd name="connsiteY103" fmla="*/ 1603513 h 1961322"/>
              <a:gd name="connsiteX104" fmla="*/ 1020787 w 1391940"/>
              <a:gd name="connsiteY104" fmla="*/ 1603513 h 1961322"/>
              <a:gd name="connsiteX105" fmla="*/ 1007535 w 1391940"/>
              <a:gd name="connsiteY105" fmla="*/ 1563757 h 1961322"/>
              <a:gd name="connsiteX106" fmla="*/ 994283 w 1391940"/>
              <a:gd name="connsiteY106" fmla="*/ 1550505 h 1961322"/>
              <a:gd name="connsiteX107" fmla="*/ 985448 w 1391940"/>
              <a:gd name="connsiteY107" fmla="*/ 1537253 h 1961322"/>
              <a:gd name="connsiteX108" fmla="*/ 981031 w 1391940"/>
              <a:gd name="connsiteY108" fmla="*/ 1524000 h 1961322"/>
              <a:gd name="connsiteX109" fmla="*/ 967779 w 1391940"/>
              <a:gd name="connsiteY109" fmla="*/ 1515166 h 1961322"/>
              <a:gd name="connsiteX110" fmla="*/ 958944 w 1391940"/>
              <a:gd name="connsiteY110" fmla="*/ 1488661 h 1961322"/>
              <a:gd name="connsiteX111" fmla="*/ 932439 w 1391940"/>
              <a:gd name="connsiteY111" fmla="*/ 1470992 h 1961322"/>
              <a:gd name="connsiteX112" fmla="*/ 901518 w 1391940"/>
              <a:gd name="connsiteY112" fmla="*/ 1440070 h 1961322"/>
              <a:gd name="connsiteX113" fmla="*/ 888265 w 1391940"/>
              <a:gd name="connsiteY113" fmla="*/ 1431235 h 1961322"/>
              <a:gd name="connsiteX114" fmla="*/ 879431 w 1391940"/>
              <a:gd name="connsiteY114" fmla="*/ 1404731 h 1961322"/>
              <a:gd name="connsiteX115" fmla="*/ 852926 w 1391940"/>
              <a:gd name="connsiteY115" fmla="*/ 1395896 h 1961322"/>
              <a:gd name="connsiteX116" fmla="*/ 839674 w 1391940"/>
              <a:gd name="connsiteY116" fmla="*/ 1387061 h 1961322"/>
              <a:gd name="connsiteX117" fmla="*/ 826422 w 1391940"/>
              <a:gd name="connsiteY117" fmla="*/ 1382644 h 1961322"/>
              <a:gd name="connsiteX118" fmla="*/ 817587 w 1391940"/>
              <a:gd name="connsiteY118" fmla="*/ 1369392 h 1961322"/>
              <a:gd name="connsiteX119" fmla="*/ 791083 w 1391940"/>
              <a:gd name="connsiteY119" fmla="*/ 1351722 h 1961322"/>
              <a:gd name="connsiteX120" fmla="*/ 782248 w 1391940"/>
              <a:gd name="connsiteY120" fmla="*/ 1334053 h 1961322"/>
              <a:gd name="connsiteX121" fmla="*/ 777831 w 1391940"/>
              <a:gd name="connsiteY121" fmla="*/ 1320800 h 1961322"/>
              <a:gd name="connsiteX122" fmla="*/ 764579 w 1391940"/>
              <a:gd name="connsiteY122" fmla="*/ 1307548 h 1961322"/>
              <a:gd name="connsiteX123" fmla="*/ 746909 w 1391940"/>
              <a:gd name="connsiteY123" fmla="*/ 1281044 h 1961322"/>
              <a:gd name="connsiteX124" fmla="*/ 742492 w 1391940"/>
              <a:gd name="connsiteY124" fmla="*/ 1245705 h 1961322"/>
              <a:gd name="connsiteX125" fmla="*/ 738074 w 1391940"/>
              <a:gd name="connsiteY125" fmla="*/ 1232453 h 1961322"/>
              <a:gd name="connsiteX126" fmla="*/ 724822 w 1391940"/>
              <a:gd name="connsiteY126" fmla="*/ 1219200 h 1961322"/>
              <a:gd name="connsiteX127" fmla="*/ 358179 w 1391940"/>
              <a:gd name="connsiteY127" fmla="*/ 834887 h 1961322"/>
              <a:gd name="connsiteX128" fmla="*/ 256579 w 1391940"/>
              <a:gd name="connsiteY128" fmla="*/ 852557 h 1961322"/>
              <a:gd name="connsiteX129" fmla="*/ 252161 w 1391940"/>
              <a:gd name="connsiteY129" fmla="*/ 803966 h 1961322"/>
              <a:gd name="connsiteX130" fmla="*/ 247744 w 1391940"/>
              <a:gd name="connsiteY130" fmla="*/ 790713 h 1961322"/>
              <a:gd name="connsiteX131" fmla="*/ 243326 w 1391940"/>
              <a:gd name="connsiteY131" fmla="*/ 768626 h 1961322"/>
              <a:gd name="connsiteX132" fmla="*/ 238909 w 1391940"/>
              <a:gd name="connsiteY132" fmla="*/ 750957 h 1961322"/>
              <a:gd name="connsiteX133" fmla="*/ 230074 w 1391940"/>
              <a:gd name="connsiteY133" fmla="*/ 684696 h 1961322"/>
              <a:gd name="connsiteX134" fmla="*/ 221239 w 1391940"/>
              <a:gd name="connsiteY134" fmla="*/ 662609 h 1961322"/>
              <a:gd name="connsiteX135" fmla="*/ 216822 w 1391940"/>
              <a:gd name="connsiteY135" fmla="*/ 649357 h 1961322"/>
              <a:gd name="connsiteX136" fmla="*/ 203570 w 1391940"/>
              <a:gd name="connsiteY136" fmla="*/ 640522 h 1961322"/>
              <a:gd name="connsiteX137" fmla="*/ 194735 w 1391940"/>
              <a:gd name="connsiteY137" fmla="*/ 627270 h 1961322"/>
              <a:gd name="connsiteX138" fmla="*/ 181483 w 1391940"/>
              <a:gd name="connsiteY138" fmla="*/ 622853 h 1961322"/>
              <a:gd name="connsiteX139" fmla="*/ 177065 w 1391940"/>
              <a:gd name="connsiteY139" fmla="*/ 609600 h 1961322"/>
              <a:gd name="connsiteX140" fmla="*/ 163813 w 1391940"/>
              <a:gd name="connsiteY140" fmla="*/ 600766 h 1961322"/>
              <a:gd name="connsiteX141" fmla="*/ 159396 w 1391940"/>
              <a:gd name="connsiteY141" fmla="*/ 569844 h 1961322"/>
              <a:gd name="connsiteX142" fmla="*/ 154979 w 1391940"/>
              <a:gd name="connsiteY142" fmla="*/ 556592 h 1961322"/>
              <a:gd name="connsiteX143" fmla="*/ 141726 w 1391940"/>
              <a:gd name="connsiteY143" fmla="*/ 552174 h 1961322"/>
              <a:gd name="connsiteX144" fmla="*/ 128474 w 1391940"/>
              <a:gd name="connsiteY144" fmla="*/ 508000 h 1961322"/>
              <a:gd name="connsiteX145" fmla="*/ 124057 w 1391940"/>
              <a:gd name="connsiteY145" fmla="*/ 450574 h 1961322"/>
              <a:gd name="connsiteX146" fmla="*/ 119639 w 1391940"/>
              <a:gd name="connsiteY146" fmla="*/ 437322 h 1961322"/>
              <a:gd name="connsiteX147" fmla="*/ 106387 w 1391940"/>
              <a:gd name="connsiteY147" fmla="*/ 397566 h 1961322"/>
              <a:gd name="connsiteX148" fmla="*/ 101970 w 1391940"/>
              <a:gd name="connsiteY148" fmla="*/ 366644 h 1961322"/>
              <a:gd name="connsiteX149" fmla="*/ 84300 w 1391940"/>
              <a:gd name="connsiteY149" fmla="*/ 335722 h 1961322"/>
              <a:gd name="connsiteX150" fmla="*/ 79883 w 1391940"/>
              <a:gd name="connsiteY150" fmla="*/ 322470 h 1961322"/>
              <a:gd name="connsiteX151" fmla="*/ 66631 w 1391940"/>
              <a:gd name="connsiteY151" fmla="*/ 216453 h 1961322"/>
              <a:gd name="connsiteX152" fmla="*/ 57796 w 1391940"/>
              <a:gd name="connsiteY152" fmla="*/ 163444 h 1961322"/>
              <a:gd name="connsiteX153" fmla="*/ 48961 w 1391940"/>
              <a:gd name="connsiteY153" fmla="*/ 150192 h 1961322"/>
              <a:gd name="connsiteX154" fmla="*/ 44544 w 1391940"/>
              <a:gd name="connsiteY154" fmla="*/ 136939 h 1961322"/>
              <a:gd name="connsiteX155" fmla="*/ 40126 w 1391940"/>
              <a:gd name="connsiteY155" fmla="*/ 119270 h 1961322"/>
              <a:gd name="connsiteX156" fmla="*/ 26874 w 1391940"/>
              <a:gd name="connsiteY156" fmla="*/ 110435 h 1961322"/>
              <a:gd name="connsiteX157" fmla="*/ 22457 w 1391940"/>
              <a:gd name="connsiteY157" fmla="*/ 97183 h 1961322"/>
              <a:gd name="connsiteX158" fmla="*/ 13622 w 1391940"/>
              <a:gd name="connsiteY158" fmla="*/ 61844 h 1961322"/>
              <a:gd name="connsiteX159" fmla="*/ 4787 w 1391940"/>
              <a:gd name="connsiteY159" fmla="*/ 30922 h 1961322"/>
              <a:gd name="connsiteX160" fmla="*/ 370 w 1391940"/>
              <a:gd name="connsiteY160" fmla="*/ 17670 h 1961322"/>
              <a:gd name="connsiteX161" fmla="*/ 370 w 1391940"/>
              <a:gd name="connsiteY161" fmla="*/ 0 h 1961322"/>
              <a:gd name="connsiteX162" fmla="*/ 21926 w 1391940"/>
              <a:gd name="connsiteY162" fmla="*/ 72654 h 196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391940" h="1961322">
                <a:moveTo>
                  <a:pt x="21926" y="72654"/>
                </a:moveTo>
                <a:lnTo>
                  <a:pt x="193376" y="6711"/>
                </a:lnTo>
                <a:cubicBezTo>
                  <a:pt x="196307" y="52138"/>
                  <a:pt x="196787" y="97790"/>
                  <a:pt x="202168" y="142992"/>
                </a:cubicBezTo>
                <a:cubicBezTo>
                  <a:pt x="204143" y="159583"/>
                  <a:pt x="211530" y="175086"/>
                  <a:pt x="215357" y="191350"/>
                </a:cubicBezTo>
                <a:cubicBezTo>
                  <a:pt x="227278" y="242013"/>
                  <a:pt x="209118" y="192910"/>
                  <a:pt x="232941" y="248500"/>
                </a:cubicBezTo>
                <a:cubicBezTo>
                  <a:pt x="234406" y="255827"/>
                  <a:pt x="235525" y="263232"/>
                  <a:pt x="237337" y="270481"/>
                </a:cubicBezTo>
                <a:cubicBezTo>
                  <a:pt x="239829" y="280447"/>
                  <a:pt x="247509" y="297603"/>
                  <a:pt x="250526" y="305650"/>
                </a:cubicBezTo>
                <a:cubicBezTo>
                  <a:pt x="252153" y="309989"/>
                  <a:pt x="253457" y="314442"/>
                  <a:pt x="254922" y="318838"/>
                </a:cubicBezTo>
                <a:cubicBezTo>
                  <a:pt x="256387" y="327630"/>
                  <a:pt x="258277" y="336362"/>
                  <a:pt x="259318" y="345215"/>
                </a:cubicBezTo>
                <a:cubicBezTo>
                  <a:pt x="262483" y="372115"/>
                  <a:pt x="263921" y="405912"/>
                  <a:pt x="268110" y="433138"/>
                </a:cubicBezTo>
                <a:cubicBezTo>
                  <a:pt x="269029" y="439110"/>
                  <a:pt x="271196" y="444825"/>
                  <a:pt x="272507" y="450723"/>
                </a:cubicBezTo>
                <a:cubicBezTo>
                  <a:pt x="273247" y="454053"/>
                  <a:pt x="277371" y="480000"/>
                  <a:pt x="281299" y="485892"/>
                </a:cubicBezTo>
                <a:cubicBezTo>
                  <a:pt x="284748" y="491065"/>
                  <a:pt x="290091" y="494685"/>
                  <a:pt x="294487" y="499081"/>
                </a:cubicBezTo>
                <a:cubicBezTo>
                  <a:pt x="295953" y="506408"/>
                  <a:pt x="297656" y="513691"/>
                  <a:pt x="298884" y="521061"/>
                </a:cubicBezTo>
                <a:cubicBezTo>
                  <a:pt x="300588" y="531282"/>
                  <a:pt x="299560" y="542163"/>
                  <a:pt x="303280" y="551834"/>
                </a:cubicBezTo>
                <a:cubicBezTo>
                  <a:pt x="307073" y="561697"/>
                  <a:pt x="320864" y="578211"/>
                  <a:pt x="320864" y="578211"/>
                </a:cubicBezTo>
                <a:cubicBezTo>
                  <a:pt x="322329" y="584073"/>
                  <a:pt x="321909" y="590769"/>
                  <a:pt x="325260" y="595796"/>
                </a:cubicBezTo>
                <a:cubicBezTo>
                  <a:pt x="331008" y="604418"/>
                  <a:pt x="347241" y="617777"/>
                  <a:pt x="347241" y="617777"/>
                </a:cubicBezTo>
                <a:cubicBezTo>
                  <a:pt x="348706" y="623638"/>
                  <a:pt x="349257" y="629808"/>
                  <a:pt x="351637" y="635361"/>
                </a:cubicBezTo>
                <a:cubicBezTo>
                  <a:pt x="353718" y="640218"/>
                  <a:pt x="358067" y="643824"/>
                  <a:pt x="360430" y="648550"/>
                </a:cubicBezTo>
                <a:cubicBezTo>
                  <a:pt x="362502" y="652695"/>
                  <a:pt x="363361" y="657342"/>
                  <a:pt x="364826" y="661738"/>
                </a:cubicBezTo>
                <a:cubicBezTo>
                  <a:pt x="367757" y="683719"/>
                  <a:pt x="370160" y="705777"/>
                  <a:pt x="373618" y="727681"/>
                </a:cubicBezTo>
                <a:cubicBezTo>
                  <a:pt x="374560" y="733649"/>
                  <a:pt x="378014" y="739223"/>
                  <a:pt x="378014" y="745265"/>
                </a:cubicBezTo>
                <a:cubicBezTo>
                  <a:pt x="378014" y="749899"/>
                  <a:pt x="375083" y="754058"/>
                  <a:pt x="373618" y="758454"/>
                </a:cubicBezTo>
                <a:cubicBezTo>
                  <a:pt x="375083" y="771642"/>
                  <a:pt x="374522" y="785217"/>
                  <a:pt x="378014" y="798019"/>
                </a:cubicBezTo>
                <a:cubicBezTo>
                  <a:pt x="379105" y="802018"/>
                  <a:pt x="384953" y="803104"/>
                  <a:pt x="386807" y="806811"/>
                </a:cubicBezTo>
                <a:cubicBezTo>
                  <a:pt x="405704" y="844603"/>
                  <a:pt x="386933" y="824522"/>
                  <a:pt x="399995" y="837584"/>
                </a:cubicBezTo>
                <a:lnTo>
                  <a:pt x="791083" y="1192696"/>
                </a:lnTo>
                <a:lnTo>
                  <a:pt x="1025205" y="1316383"/>
                </a:lnTo>
                <a:lnTo>
                  <a:pt x="1056126" y="1360557"/>
                </a:lnTo>
                <a:cubicBezTo>
                  <a:pt x="1059148" y="1364922"/>
                  <a:pt x="1063282" y="1368772"/>
                  <a:pt x="1064961" y="1373809"/>
                </a:cubicBezTo>
                <a:cubicBezTo>
                  <a:pt x="1066434" y="1378226"/>
                  <a:pt x="1066086" y="1383768"/>
                  <a:pt x="1069379" y="1387061"/>
                </a:cubicBezTo>
                <a:cubicBezTo>
                  <a:pt x="1072672" y="1390354"/>
                  <a:pt x="1082631" y="1391479"/>
                  <a:pt x="1082631" y="1391479"/>
                </a:cubicBezTo>
                <a:lnTo>
                  <a:pt x="1082631" y="1391479"/>
                </a:lnTo>
                <a:cubicBezTo>
                  <a:pt x="1088521" y="1404731"/>
                  <a:pt x="1094722" y="1417849"/>
                  <a:pt x="1100300" y="1431235"/>
                </a:cubicBezTo>
                <a:cubicBezTo>
                  <a:pt x="1102091" y="1435533"/>
                  <a:pt x="1102457" y="1440417"/>
                  <a:pt x="1104718" y="1444487"/>
                </a:cubicBezTo>
                <a:cubicBezTo>
                  <a:pt x="1109875" y="1453769"/>
                  <a:pt x="1116497" y="1462157"/>
                  <a:pt x="1122387" y="1470992"/>
                </a:cubicBezTo>
                <a:cubicBezTo>
                  <a:pt x="1124213" y="1473731"/>
                  <a:pt x="1125332" y="1476881"/>
                  <a:pt x="1126805" y="1479826"/>
                </a:cubicBezTo>
                <a:lnTo>
                  <a:pt x="1126805" y="1462157"/>
                </a:lnTo>
                <a:cubicBezTo>
                  <a:pt x="1175396" y="1463629"/>
                  <a:pt x="1224109" y="1462846"/>
                  <a:pt x="1272579" y="1466574"/>
                </a:cubicBezTo>
                <a:cubicBezTo>
                  <a:pt x="1281864" y="1467288"/>
                  <a:pt x="1289770" y="1475409"/>
                  <a:pt x="1299083" y="1475409"/>
                </a:cubicBezTo>
                <a:lnTo>
                  <a:pt x="1303500" y="1475409"/>
                </a:lnTo>
                <a:lnTo>
                  <a:pt x="1303500" y="1475409"/>
                </a:lnTo>
                <a:cubicBezTo>
                  <a:pt x="1316752" y="1478354"/>
                  <a:pt x="1330378" y="1479951"/>
                  <a:pt x="1343257" y="1484244"/>
                </a:cubicBezTo>
                <a:cubicBezTo>
                  <a:pt x="1360925" y="1490133"/>
                  <a:pt x="1353565" y="1494552"/>
                  <a:pt x="1365344" y="1506331"/>
                </a:cubicBezTo>
                <a:cubicBezTo>
                  <a:pt x="1369098" y="1510085"/>
                  <a:pt x="1374179" y="1512221"/>
                  <a:pt x="1378596" y="1515166"/>
                </a:cubicBezTo>
                <a:cubicBezTo>
                  <a:pt x="1380068" y="1519583"/>
                  <a:pt x="1380931" y="1524253"/>
                  <a:pt x="1383013" y="1528418"/>
                </a:cubicBezTo>
                <a:cubicBezTo>
                  <a:pt x="1393482" y="1549355"/>
                  <a:pt x="1391848" y="1533457"/>
                  <a:pt x="1391848" y="1550505"/>
                </a:cubicBezTo>
                <a:lnTo>
                  <a:pt x="1391848" y="1550505"/>
                </a:lnTo>
                <a:cubicBezTo>
                  <a:pt x="1384729" y="1664416"/>
                  <a:pt x="1395372" y="1591178"/>
                  <a:pt x="1383013" y="1634435"/>
                </a:cubicBezTo>
                <a:cubicBezTo>
                  <a:pt x="1381345" y="1640273"/>
                  <a:pt x="1381964" y="1647053"/>
                  <a:pt x="1378596" y="1652105"/>
                </a:cubicBezTo>
                <a:cubicBezTo>
                  <a:pt x="1375651" y="1656522"/>
                  <a:pt x="1369953" y="1658305"/>
                  <a:pt x="1365344" y="1660939"/>
                </a:cubicBezTo>
                <a:cubicBezTo>
                  <a:pt x="1346425" y="1671749"/>
                  <a:pt x="1352447" y="1669774"/>
                  <a:pt x="1334422" y="1669774"/>
                </a:cubicBezTo>
                <a:lnTo>
                  <a:pt x="1334422" y="1669774"/>
                </a:lnTo>
                <a:cubicBezTo>
                  <a:pt x="1328532" y="1656522"/>
                  <a:pt x="1321338" y="1643776"/>
                  <a:pt x="1316752" y="1630018"/>
                </a:cubicBezTo>
                <a:cubicBezTo>
                  <a:pt x="1314376" y="1622891"/>
                  <a:pt x="1311453" y="1582311"/>
                  <a:pt x="1303500" y="1577009"/>
                </a:cubicBezTo>
                <a:lnTo>
                  <a:pt x="1290248" y="1568174"/>
                </a:lnTo>
                <a:cubicBezTo>
                  <a:pt x="1279103" y="1551457"/>
                  <a:pt x="1285167" y="1558676"/>
                  <a:pt x="1272579" y="1546087"/>
                </a:cubicBezTo>
                <a:lnTo>
                  <a:pt x="1272579" y="1546087"/>
                </a:lnTo>
                <a:cubicBezTo>
                  <a:pt x="1226216" y="1540936"/>
                  <a:pt x="1216292" y="1539187"/>
                  <a:pt x="1162144" y="1537253"/>
                </a:cubicBezTo>
                <a:cubicBezTo>
                  <a:pt x="1144486" y="1536622"/>
                  <a:pt x="1126805" y="1537253"/>
                  <a:pt x="1109135" y="1537253"/>
                </a:cubicBezTo>
                <a:lnTo>
                  <a:pt x="1109135" y="1537253"/>
                </a:lnTo>
                <a:cubicBezTo>
                  <a:pt x="1107663" y="1550505"/>
                  <a:pt x="1104718" y="1563675"/>
                  <a:pt x="1104718" y="1577009"/>
                </a:cubicBezTo>
                <a:cubicBezTo>
                  <a:pt x="1104718" y="1590343"/>
                  <a:pt x="1108469" y="1603449"/>
                  <a:pt x="1109135" y="1616766"/>
                </a:cubicBezTo>
                <a:cubicBezTo>
                  <a:pt x="1109944" y="1632943"/>
                  <a:pt x="1109135" y="1649160"/>
                  <a:pt x="1109135" y="1665357"/>
                </a:cubicBezTo>
                <a:lnTo>
                  <a:pt x="1109135" y="1665357"/>
                </a:lnTo>
                <a:cubicBezTo>
                  <a:pt x="1104718" y="1677137"/>
                  <a:pt x="1099583" y="1688672"/>
                  <a:pt x="1095883" y="1700696"/>
                </a:cubicBezTo>
                <a:cubicBezTo>
                  <a:pt x="1093675" y="1707872"/>
                  <a:pt x="1094101" y="1715753"/>
                  <a:pt x="1091465" y="1722783"/>
                </a:cubicBezTo>
                <a:cubicBezTo>
                  <a:pt x="1089601" y="1727754"/>
                  <a:pt x="1085005" y="1731287"/>
                  <a:pt x="1082631" y="1736035"/>
                </a:cubicBezTo>
                <a:cubicBezTo>
                  <a:pt x="1080549" y="1740200"/>
                  <a:pt x="1080474" y="1745217"/>
                  <a:pt x="1078213" y="1749287"/>
                </a:cubicBezTo>
                <a:cubicBezTo>
                  <a:pt x="1073056" y="1758569"/>
                  <a:pt x="1060544" y="1775792"/>
                  <a:pt x="1060544" y="1775792"/>
                </a:cubicBezTo>
                <a:lnTo>
                  <a:pt x="1060544" y="1775792"/>
                </a:lnTo>
                <a:cubicBezTo>
                  <a:pt x="1042874" y="1793461"/>
                  <a:pt x="1021396" y="1808008"/>
                  <a:pt x="1007535" y="1828800"/>
                </a:cubicBezTo>
                <a:cubicBezTo>
                  <a:pt x="1004590" y="1833218"/>
                  <a:pt x="1002454" y="1838299"/>
                  <a:pt x="998700" y="1842053"/>
                </a:cubicBezTo>
                <a:cubicBezTo>
                  <a:pt x="994946" y="1845807"/>
                  <a:pt x="989526" y="1847488"/>
                  <a:pt x="985448" y="1850887"/>
                </a:cubicBezTo>
                <a:cubicBezTo>
                  <a:pt x="972693" y="1861515"/>
                  <a:pt x="972048" y="1864361"/>
                  <a:pt x="963361" y="1877392"/>
                </a:cubicBezTo>
                <a:cubicBezTo>
                  <a:pt x="960841" y="1884952"/>
                  <a:pt x="957450" y="1899003"/>
                  <a:pt x="950109" y="1903896"/>
                </a:cubicBezTo>
                <a:cubicBezTo>
                  <a:pt x="945057" y="1907264"/>
                  <a:pt x="938329" y="1906841"/>
                  <a:pt x="932439" y="1908313"/>
                </a:cubicBezTo>
                <a:cubicBezTo>
                  <a:pt x="929494" y="1912731"/>
                  <a:pt x="927359" y="1917812"/>
                  <a:pt x="923605" y="1921566"/>
                </a:cubicBezTo>
                <a:cubicBezTo>
                  <a:pt x="919851" y="1925320"/>
                  <a:pt x="914431" y="1927001"/>
                  <a:pt x="910352" y="1930400"/>
                </a:cubicBezTo>
                <a:cubicBezTo>
                  <a:pt x="905553" y="1934399"/>
                  <a:pt x="901899" y="1939654"/>
                  <a:pt x="897100" y="1943653"/>
                </a:cubicBezTo>
                <a:cubicBezTo>
                  <a:pt x="863658" y="1971522"/>
                  <a:pt x="900723" y="1935612"/>
                  <a:pt x="875013" y="1961322"/>
                </a:cubicBezTo>
                <a:lnTo>
                  <a:pt x="875013" y="1961322"/>
                </a:lnTo>
                <a:cubicBezTo>
                  <a:pt x="866178" y="1952487"/>
                  <a:pt x="856180" y="1944680"/>
                  <a:pt x="848509" y="1934818"/>
                </a:cubicBezTo>
                <a:cubicBezTo>
                  <a:pt x="845650" y="1931143"/>
                  <a:pt x="847384" y="1924858"/>
                  <a:pt x="844092" y="1921566"/>
                </a:cubicBezTo>
                <a:cubicBezTo>
                  <a:pt x="836584" y="1914058"/>
                  <a:pt x="817587" y="1903896"/>
                  <a:pt x="817587" y="1903896"/>
                </a:cubicBezTo>
                <a:cubicBezTo>
                  <a:pt x="812129" y="1887520"/>
                  <a:pt x="817335" y="1888562"/>
                  <a:pt x="804335" y="1895061"/>
                </a:cubicBezTo>
                <a:lnTo>
                  <a:pt x="804335" y="1895061"/>
                </a:lnTo>
                <a:cubicBezTo>
                  <a:pt x="816115" y="1884754"/>
                  <a:pt x="828136" y="1874716"/>
                  <a:pt x="839674" y="1864139"/>
                </a:cubicBezTo>
                <a:cubicBezTo>
                  <a:pt x="845814" y="1858511"/>
                  <a:pt x="851020" y="1851891"/>
                  <a:pt x="857344" y="1846470"/>
                </a:cubicBezTo>
                <a:cubicBezTo>
                  <a:pt x="861375" y="1843015"/>
                  <a:pt x="866302" y="1840758"/>
                  <a:pt x="870596" y="1837635"/>
                </a:cubicBezTo>
                <a:cubicBezTo>
                  <a:pt x="882504" y="1828974"/>
                  <a:pt x="897767" y="1823382"/>
                  <a:pt x="905935" y="1811131"/>
                </a:cubicBezTo>
                <a:cubicBezTo>
                  <a:pt x="908880" y="1806714"/>
                  <a:pt x="911016" y="1801633"/>
                  <a:pt x="914770" y="1797879"/>
                </a:cubicBezTo>
                <a:cubicBezTo>
                  <a:pt x="927428" y="1785221"/>
                  <a:pt x="926904" y="1791811"/>
                  <a:pt x="941274" y="1784626"/>
                </a:cubicBezTo>
                <a:cubicBezTo>
                  <a:pt x="963843" y="1773342"/>
                  <a:pt x="944523" y="1775792"/>
                  <a:pt x="967779" y="1775792"/>
                </a:cubicBezTo>
                <a:lnTo>
                  <a:pt x="967779" y="1775792"/>
                </a:lnTo>
                <a:cubicBezTo>
                  <a:pt x="972196" y="1764012"/>
                  <a:pt x="977053" y="1752388"/>
                  <a:pt x="981031" y="1740453"/>
                </a:cubicBezTo>
                <a:cubicBezTo>
                  <a:pt x="982951" y="1734693"/>
                  <a:pt x="983780" y="1728621"/>
                  <a:pt x="985448" y="1722783"/>
                </a:cubicBezTo>
                <a:cubicBezTo>
                  <a:pt x="986727" y="1718306"/>
                  <a:pt x="988586" y="1714008"/>
                  <a:pt x="989865" y="1709531"/>
                </a:cubicBezTo>
                <a:cubicBezTo>
                  <a:pt x="991093" y="1705232"/>
                  <a:pt x="995676" y="1683902"/>
                  <a:pt x="998700" y="1678609"/>
                </a:cubicBezTo>
                <a:cubicBezTo>
                  <a:pt x="1002353" y="1672217"/>
                  <a:pt x="1007535" y="1666829"/>
                  <a:pt x="1011952" y="1660939"/>
                </a:cubicBezTo>
                <a:cubicBezTo>
                  <a:pt x="1013425" y="1655049"/>
                  <a:pt x="1014702" y="1649107"/>
                  <a:pt x="1016370" y="1643270"/>
                </a:cubicBezTo>
                <a:cubicBezTo>
                  <a:pt x="1017649" y="1638793"/>
                  <a:pt x="1020273" y="1634646"/>
                  <a:pt x="1020787" y="1630018"/>
                </a:cubicBezTo>
                <a:cubicBezTo>
                  <a:pt x="1021763" y="1621237"/>
                  <a:pt x="1020787" y="1612348"/>
                  <a:pt x="1020787" y="1603513"/>
                </a:cubicBezTo>
                <a:lnTo>
                  <a:pt x="1020787" y="1603513"/>
                </a:lnTo>
                <a:cubicBezTo>
                  <a:pt x="1016370" y="1590261"/>
                  <a:pt x="1013782" y="1576251"/>
                  <a:pt x="1007535" y="1563757"/>
                </a:cubicBezTo>
                <a:cubicBezTo>
                  <a:pt x="1004741" y="1558169"/>
                  <a:pt x="998282" y="1555304"/>
                  <a:pt x="994283" y="1550505"/>
                </a:cubicBezTo>
                <a:cubicBezTo>
                  <a:pt x="990884" y="1546427"/>
                  <a:pt x="988393" y="1541670"/>
                  <a:pt x="985448" y="1537253"/>
                </a:cubicBezTo>
                <a:cubicBezTo>
                  <a:pt x="983976" y="1532835"/>
                  <a:pt x="983940" y="1527636"/>
                  <a:pt x="981031" y="1524000"/>
                </a:cubicBezTo>
                <a:cubicBezTo>
                  <a:pt x="977715" y="1519854"/>
                  <a:pt x="970593" y="1519668"/>
                  <a:pt x="967779" y="1515166"/>
                </a:cubicBezTo>
                <a:cubicBezTo>
                  <a:pt x="962843" y="1507269"/>
                  <a:pt x="966693" y="1493827"/>
                  <a:pt x="958944" y="1488661"/>
                </a:cubicBezTo>
                <a:lnTo>
                  <a:pt x="932439" y="1470992"/>
                </a:lnTo>
                <a:cubicBezTo>
                  <a:pt x="912187" y="1440613"/>
                  <a:pt x="924843" y="1447845"/>
                  <a:pt x="901518" y="1440070"/>
                </a:cubicBezTo>
                <a:cubicBezTo>
                  <a:pt x="897100" y="1437125"/>
                  <a:pt x="891079" y="1435737"/>
                  <a:pt x="888265" y="1431235"/>
                </a:cubicBezTo>
                <a:cubicBezTo>
                  <a:pt x="883329" y="1423338"/>
                  <a:pt x="888266" y="1407676"/>
                  <a:pt x="879431" y="1404731"/>
                </a:cubicBezTo>
                <a:lnTo>
                  <a:pt x="852926" y="1395896"/>
                </a:lnTo>
                <a:cubicBezTo>
                  <a:pt x="848509" y="1392951"/>
                  <a:pt x="844423" y="1389435"/>
                  <a:pt x="839674" y="1387061"/>
                </a:cubicBezTo>
                <a:cubicBezTo>
                  <a:pt x="835509" y="1384979"/>
                  <a:pt x="830058" y="1385553"/>
                  <a:pt x="826422" y="1382644"/>
                </a:cubicBezTo>
                <a:cubicBezTo>
                  <a:pt x="822276" y="1379328"/>
                  <a:pt x="821582" y="1372888"/>
                  <a:pt x="817587" y="1369392"/>
                </a:cubicBezTo>
                <a:cubicBezTo>
                  <a:pt x="809596" y="1362400"/>
                  <a:pt x="791083" y="1351722"/>
                  <a:pt x="791083" y="1351722"/>
                </a:cubicBezTo>
                <a:cubicBezTo>
                  <a:pt x="788138" y="1345832"/>
                  <a:pt x="784842" y="1340106"/>
                  <a:pt x="782248" y="1334053"/>
                </a:cubicBezTo>
                <a:cubicBezTo>
                  <a:pt x="780414" y="1329773"/>
                  <a:pt x="780414" y="1324675"/>
                  <a:pt x="777831" y="1320800"/>
                </a:cubicBezTo>
                <a:cubicBezTo>
                  <a:pt x="774366" y="1315602"/>
                  <a:pt x="768414" y="1312479"/>
                  <a:pt x="764579" y="1307548"/>
                </a:cubicBezTo>
                <a:cubicBezTo>
                  <a:pt x="758060" y="1299167"/>
                  <a:pt x="746909" y="1281044"/>
                  <a:pt x="746909" y="1281044"/>
                </a:cubicBezTo>
                <a:cubicBezTo>
                  <a:pt x="745437" y="1269264"/>
                  <a:pt x="744616" y="1257385"/>
                  <a:pt x="742492" y="1245705"/>
                </a:cubicBezTo>
                <a:cubicBezTo>
                  <a:pt x="741659" y="1241124"/>
                  <a:pt x="741367" y="1235746"/>
                  <a:pt x="738074" y="1232453"/>
                </a:cubicBezTo>
                <a:cubicBezTo>
                  <a:pt x="722028" y="1216407"/>
                  <a:pt x="724822" y="1239457"/>
                  <a:pt x="724822" y="1219200"/>
                </a:cubicBezTo>
                <a:lnTo>
                  <a:pt x="358179" y="834887"/>
                </a:lnTo>
                <a:lnTo>
                  <a:pt x="256579" y="852557"/>
                </a:lnTo>
                <a:cubicBezTo>
                  <a:pt x="255106" y="836360"/>
                  <a:pt x="254461" y="820066"/>
                  <a:pt x="252161" y="803966"/>
                </a:cubicBezTo>
                <a:cubicBezTo>
                  <a:pt x="251502" y="799356"/>
                  <a:pt x="248873" y="795231"/>
                  <a:pt x="247744" y="790713"/>
                </a:cubicBezTo>
                <a:cubicBezTo>
                  <a:pt x="245923" y="783429"/>
                  <a:pt x="244955" y="775955"/>
                  <a:pt x="243326" y="768626"/>
                </a:cubicBezTo>
                <a:cubicBezTo>
                  <a:pt x="242009" y="762700"/>
                  <a:pt x="240381" y="756847"/>
                  <a:pt x="238909" y="750957"/>
                </a:cubicBezTo>
                <a:cubicBezTo>
                  <a:pt x="236741" y="727112"/>
                  <a:pt x="237392" y="706649"/>
                  <a:pt x="230074" y="684696"/>
                </a:cubicBezTo>
                <a:cubicBezTo>
                  <a:pt x="227566" y="677173"/>
                  <a:pt x="224023" y="670034"/>
                  <a:pt x="221239" y="662609"/>
                </a:cubicBezTo>
                <a:cubicBezTo>
                  <a:pt x="219604" y="658249"/>
                  <a:pt x="219731" y="652993"/>
                  <a:pt x="216822" y="649357"/>
                </a:cubicBezTo>
                <a:cubicBezTo>
                  <a:pt x="213506" y="645211"/>
                  <a:pt x="207987" y="643467"/>
                  <a:pt x="203570" y="640522"/>
                </a:cubicBezTo>
                <a:cubicBezTo>
                  <a:pt x="200625" y="636105"/>
                  <a:pt x="198881" y="630586"/>
                  <a:pt x="194735" y="627270"/>
                </a:cubicBezTo>
                <a:cubicBezTo>
                  <a:pt x="191099" y="624361"/>
                  <a:pt x="184775" y="626145"/>
                  <a:pt x="181483" y="622853"/>
                </a:cubicBezTo>
                <a:cubicBezTo>
                  <a:pt x="178190" y="619560"/>
                  <a:pt x="179974" y="613236"/>
                  <a:pt x="177065" y="609600"/>
                </a:cubicBezTo>
                <a:cubicBezTo>
                  <a:pt x="173749" y="605455"/>
                  <a:pt x="168230" y="603711"/>
                  <a:pt x="163813" y="600766"/>
                </a:cubicBezTo>
                <a:cubicBezTo>
                  <a:pt x="162341" y="590459"/>
                  <a:pt x="161438" y="580054"/>
                  <a:pt x="159396" y="569844"/>
                </a:cubicBezTo>
                <a:cubicBezTo>
                  <a:pt x="158483" y="565278"/>
                  <a:pt x="158271" y="559884"/>
                  <a:pt x="154979" y="556592"/>
                </a:cubicBezTo>
                <a:cubicBezTo>
                  <a:pt x="151686" y="553299"/>
                  <a:pt x="146144" y="553647"/>
                  <a:pt x="141726" y="552174"/>
                </a:cubicBezTo>
                <a:cubicBezTo>
                  <a:pt x="130972" y="519910"/>
                  <a:pt x="135151" y="534704"/>
                  <a:pt x="128474" y="508000"/>
                </a:cubicBezTo>
                <a:cubicBezTo>
                  <a:pt x="127002" y="488858"/>
                  <a:pt x="126438" y="469624"/>
                  <a:pt x="124057" y="450574"/>
                </a:cubicBezTo>
                <a:cubicBezTo>
                  <a:pt x="123479" y="445954"/>
                  <a:pt x="120649" y="441867"/>
                  <a:pt x="119639" y="437322"/>
                </a:cubicBezTo>
                <a:cubicBezTo>
                  <a:pt x="111703" y="401612"/>
                  <a:pt x="121759" y="420623"/>
                  <a:pt x="106387" y="397566"/>
                </a:cubicBezTo>
                <a:cubicBezTo>
                  <a:pt x="104915" y="387259"/>
                  <a:pt x="104709" y="376689"/>
                  <a:pt x="101970" y="366644"/>
                </a:cubicBezTo>
                <a:cubicBezTo>
                  <a:pt x="99383" y="357159"/>
                  <a:pt x="89836" y="344026"/>
                  <a:pt x="84300" y="335722"/>
                </a:cubicBezTo>
                <a:cubicBezTo>
                  <a:pt x="82828" y="331305"/>
                  <a:pt x="80461" y="327090"/>
                  <a:pt x="79883" y="322470"/>
                </a:cubicBezTo>
                <a:cubicBezTo>
                  <a:pt x="65969" y="211156"/>
                  <a:pt x="81565" y="261259"/>
                  <a:pt x="66631" y="216453"/>
                </a:cubicBezTo>
                <a:cubicBezTo>
                  <a:pt x="65232" y="203863"/>
                  <a:pt x="65195" y="178243"/>
                  <a:pt x="57796" y="163444"/>
                </a:cubicBezTo>
                <a:cubicBezTo>
                  <a:pt x="55422" y="158695"/>
                  <a:pt x="51906" y="154609"/>
                  <a:pt x="48961" y="150192"/>
                </a:cubicBezTo>
                <a:cubicBezTo>
                  <a:pt x="47489" y="145774"/>
                  <a:pt x="45823" y="141416"/>
                  <a:pt x="44544" y="136939"/>
                </a:cubicBezTo>
                <a:cubicBezTo>
                  <a:pt x="42876" y="131102"/>
                  <a:pt x="43494" y="124321"/>
                  <a:pt x="40126" y="119270"/>
                </a:cubicBezTo>
                <a:cubicBezTo>
                  <a:pt x="37181" y="114853"/>
                  <a:pt x="31291" y="113380"/>
                  <a:pt x="26874" y="110435"/>
                </a:cubicBezTo>
                <a:cubicBezTo>
                  <a:pt x="25402" y="106018"/>
                  <a:pt x="23682" y="101675"/>
                  <a:pt x="22457" y="97183"/>
                </a:cubicBezTo>
                <a:cubicBezTo>
                  <a:pt x="19262" y="85469"/>
                  <a:pt x="17461" y="73363"/>
                  <a:pt x="13622" y="61844"/>
                </a:cubicBezTo>
                <a:cubicBezTo>
                  <a:pt x="3032" y="30071"/>
                  <a:pt x="15881" y="69749"/>
                  <a:pt x="4787" y="30922"/>
                </a:cubicBezTo>
                <a:cubicBezTo>
                  <a:pt x="3508" y="26445"/>
                  <a:pt x="1028" y="22279"/>
                  <a:pt x="370" y="17670"/>
                </a:cubicBezTo>
                <a:cubicBezTo>
                  <a:pt x="-463" y="11839"/>
                  <a:pt x="370" y="5890"/>
                  <a:pt x="370" y="0"/>
                </a:cubicBezTo>
                <a:lnTo>
                  <a:pt x="21926" y="72654"/>
                </a:lnTo>
                <a:close/>
              </a:path>
            </a:pathLst>
          </a:custGeom>
          <a:solidFill>
            <a:srgbClr val="CC66F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888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30C7DE4-076D-4A4A-B52D-80602DD8ECBA}"/>
              </a:ext>
            </a:extLst>
          </p:cNvPr>
          <p:cNvPicPr>
            <a:picLocks noGrp="1" noChangeAspect="1"/>
          </p:cNvPicPr>
          <p:nvPr>
            <p:ph idx="1"/>
          </p:nvPr>
        </p:nvPicPr>
        <p:blipFill rotWithShape="1">
          <a:blip r:embed="rId3"/>
          <a:srcRect r="18398"/>
          <a:stretch/>
        </p:blipFill>
        <p:spPr>
          <a:xfrm>
            <a:off x="91633" y="76200"/>
            <a:ext cx="3565967" cy="4083316"/>
          </a:xfrm>
          <a:prstGeom prst="snip1Rect">
            <a:avLst>
              <a:gd name="adj" fmla="val 50000"/>
            </a:avLst>
          </a:prstGeom>
        </p:spPr>
      </p:pic>
      <p:pic>
        <p:nvPicPr>
          <p:cNvPr id="26" name="Picture 25">
            <a:extLst>
              <a:ext uri="{FF2B5EF4-FFF2-40B4-BE49-F238E27FC236}">
                <a16:creationId xmlns:a16="http://schemas.microsoft.com/office/drawing/2014/main" id="{8D63EFBE-595D-4E7D-B0B2-258678248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490" y="2493506"/>
            <a:ext cx="3257550" cy="4343400"/>
          </a:xfrm>
          <a:prstGeom prst="rect">
            <a:avLst/>
          </a:prstGeom>
        </p:spPr>
      </p:pic>
      <p:grpSp>
        <p:nvGrpSpPr>
          <p:cNvPr id="34" name="Group 33">
            <a:extLst>
              <a:ext uri="{FF2B5EF4-FFF2-40B4-BE49-F238E27FC236}">
                <a16:creationId xmlns:a16="http://schemas.microsoft.com/office/drawing/2014/main" id="{7725A512-A437-4D13-A2A3-C0B021681D2F}"/>
              </a:ext>
            </a:extLst>
          </p:cNvPr>
          <p:cNvGrpSpPr/>
          <p:nvPr/>
        </p:nvGrpSpPr>
        <p:grpSpPr>
          <a:xfrm>
            <a:off x="15760" y="4191873"/>
            <a:ext cx="4114800" cy="2661047"/>
            <a:chOff x="4114800" y="3685401"/>
            <a:chExt cx="4114800" cy="2661047"/>
          </a:xfrm>
        </p:grpSpPr>
        <p:sp>
          <p:nvSpPr>
            <p:cNvPr id="35" name="Rectangle 34">
              <a:extLst>
                <a:ext uri="{FF2B5EF4-FFF2-40B4-BE49-F238E27FC236}">
                  <a16:creationId xmlns:a16="http://schemas.microsoft.com/office/drawing/2014/main" id="{45B8892E-6B57-450B-B8CE-88F22B9CB975}"/>
                </a:ext>
              </a:extLst>
            </p:cNvPr>
            <p:cNvSpPr/>
            <p:nvPr/>
          </p:nvSpPr>
          <p:spPr>
            <a:xfrm>
              <a:off x="4191000" y="3733800"/>
              <a:ext cx="56841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AC88313-B102-4131-8283-757DBFB6E1B7}"/>
                </a:ext>
              </a:extLst>
            </p:cNvPr>
            <p:cNvSpPr txBox="1"/>
            <p:nvPr/>
          </p:nvSpPr>
          <p:spPr>
            <a:xfrm>
              <a:off x="4765590" y="3685401"/>
              <a:ext cx="2871299" cy="461665"/>
            </a:xfrm>
            <a:prstGeom prst="rect">
              <a:avLst/>
            </a:prstGeom>
            <a:noFill/>
          </p:spPr>
          <p:txBody>
            <a:bodyPr wrap="none" rtlCol="0">
              <a:spAutoFit/>
            </a:bodyPr>
            <a:lstStyle/>
            <a:p>
              <a:r>
                <a:rPr lang="en-US" sz="1200" dirty="0"/>
                <a:t>3.6 ac, Approved limits of disturbance</a:t>
              </a:r>
            </a:p>
            <a:p>
              <a:endParaRPr lang="en-US" sz="1200" dirty="0"/>
            </a:p>
          </p:txBody>
        </p:sp>
        <p:sp>
          <p:nvSpPr>
            <p:cNvPr id="37" name="Rectangle 36">
              <a:extLst>
                <a:ext uri="{FF2B5EF4-FFF2-40B4-BE49-F238E27FC236}">
                  <a16:creationId xmlns:a16="http://schemas.microsoft.com/office/drawing/2014/main" id="{79DC8E06-ABD6-4006-93F8-D56BB34890A8}"/>
                </a:ext>
              </a:extLst>
            </p:cNvPr>
            <p:cNvSpPr/>
            <p:nvPr/>
          </p:nvSpPr>
          <p:spPr>
            <a:xfrm>
              <a:off x="4191000" y="4158734"/>
              <a:ext cx="568410" cy="228600"/>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584D215-7714-4679-9653-A8C924074408}"/>
                </a:ext>
              </a:extLst>
            </p:cNvPr>
            <p:cNvSpPr txBox="1"/>
            <p:nvPr/>
          </p:nvSpPr>
          <p:spPr>
            <a:xfrm>
              <a:off x="4765591" y="4038600"/>
              <a:ext cx="2930610" cy="646331"/>
            </a:xfrm>
            <a:prstGeom prst="rect">
              <a:avLst/>
            </a:prstGeom>
            <a:noFill/>
          </p:spPr>
          <p:txBody>
            <a:bodyPr wrap="square" rtlCol="0">
              <a:spAutoFit/>
            </a:bodyPr>
            <a:lstStyle/>
            <a:p>
              <a:r>
                <a:rPr lang="en-US" sz="1200" dirty="0"/>
                <a:t>7.2 ac, 30 ft of disturbance on either side of the Road</a:t>
              </a:r>
            </a:p>
            <a:p>
              <a:endParaRPr lang="en-US" sz="1200" dirty="0"/>
            </a:p>
          </p:txBody>
        </p:sp>
        <p:sp>
          <p:nvSpPr>
            <p:cNvPr id="39" name="Rectangle 38">
              <a:extLst>
                <a:ext uri="{FF2B5EF4-FFF2-40B4-BE49-F238E27FC236}">
                  <a16:creationId xmlns:a16="http://schemas.microsoft.com/office/drawing/2014/main" id="{D104A9EA-F475-4D04-BFB0-4CCA6A0F749F}"/>
                </a:ext>
              </a:extLst>
            </p:cNvPr>
            <p:cNvSpPr/>
            <p:nvPr/>
          </p:nvSpPr>
          <p:spPr>
            <a:xfrm>
              <a:off x="4191000" y="4809748"/>
              <a:ext cx="56841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4897434-AD8A-4D7D-A817-C8DCA1568631}"/>
                </a:ext>
              </a:extLst>
            </p:cNvPr>
            <p:cNvSpPr txBox="1"/>
            <p:nvPr/>
          </p:nvSpPr>
          <p:spPr>
            <a:xfrm>
              <a:off x="4114800" y="4518153"/>
              <a:ext cx="1406609" cy="461665"/>
            </a:xfrm>
            <a:prstGeom prst="rect">
              <a:avLst/>
            </a:prstGeom>
            <a:noFill/>
          </p:spPr>
          <p:txBody>
            <a:bodyPr wrap="square" rtlCol="0">
              <a:spAutoFit/>
            </a:bodyPr>
            <a:lstStyle/>
            <a:p>
              <a:r>
                <a:rPr lang="en-US" sz="1200" dirty="0"/>
                <a:t>Borrow/Fill sites</a:t>
              </a:r>
            </a:p>
            <a:p>
              <a:endParaRPr lang="en-US" sz="1200" dirty="0"/>
            </a:p>
          </p:txBody>
        </p:sp>
        <p:sp>
          <p:nvSpPr>
            <p:cNvPr id="41" name="TextBox 40">
              <a:extLst>
                <a:ext uri="{FF2B5EF4-FFF2-40B4-BE49-F238E27FC236}">
                  <a16:creationId xmlns:a16="http://schemas.microsoft.com/office/drawing/2014/main" id="{A8C7D938-0D76-43A3-B248-6EE8AE65F26D}"/>
                </a:ext>
              </a:extLst>
            </p:cNvPr>
            <p:cNvSpPr txBox="1"/>
            <p:nvPr/>
          </p:nvSpPr>
          <p:spPr>
            <a:xfrm>
              <a:off x="4765590" y="4796135"/>
              <a:ext cx="1711410" cy="461665"/>
            </a:xfrm>
            <a:prstGeom prst="rect">
              <a:avLst/>
            </a:prstGeom>
            <a:noFill/>
          </p:spPr>
          <p:txBody>
            <a:bodyPr wrap="square" rtlCol="0">
              <a:spAutoFit/>
            </a:bodyPr>
            <a:lstStyle/>
            <a:p>
              <a:r>
                <a:rPr lang="en-US" sz="1200" dirty="0"/>
                <a:t>1.52 ac, Site A</a:t>
              </a:r>
            </a:p>
            <a:p>
              <a:endParaRPr lang="en-US" sz="1200" dirty="0"/>
            </a:p>
          </p:txBody>
        </p:sp>
        <p:sp>
          <p:nvSpPr>
            <p:cNvPr id="42" name="Rectangle 41">
              <a:extLst>
                <a:ext uri="{FF2B5EF4-FFF2-40B4-BE49-F238E27FC236}">
                  <a16:creationId xmlns:a16="http://schemas.microsoft.com/office/drawing/2014/main" id="{4F2D77E0-0EE7-406A-A78C-E19CD785460F}"/>
                </a:ext>
              </a:extLst>
            </p:cNvPr>
            <p:cNvSpPr/>
            <p:nvPr/>
          </p:nvSpPr>
          <p:spPr>
            <a:xfrm>
              <a:off x="4191000" y="5190748"/>
              <a:ext cx="568410" cy="228600"/>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B460BFD-EDDD-41E9-BB69-1D8500AE6FF4}"/>
                </a:ext>
              </a:extLst>
            </p:cNvPr>
            <p:cNvSpPr txBox="1"/>
            <p:nvPr/>
          </p:nvSpPr>
          <p:spPr>
            <a:xfrm>
              <a:off x="4765590" y="5177135"/>
              <a:ext cx="1559010" cy="461665"/>
            </a:xfrm>
            <a:prstGeom prst="rect">
              <a:avLst/>
            </a:prstGeom>
            <a:noFill/>
          </p:spPr>
          <p:txBody>
            <a:bodyPr wrap="square" rtlCol="0">
              <a:spAutoFit/>
            </a:bodyPr>
            <a:lstStyle/>
            <a:p>
              <a:r>
                <a:rPr lang="en-US" sz="1200" dirty="0"/>
                <a:t>1.84 ac, Site B</a:t>
              </a:r>
            </a:p>
            <a:p>
              <a:endParaRPr lang="en-US" sz="1200" dirty="0"/>
            </a:p>
          </p:txBody>
        </p:sp>
        <p:sp>
          <p:nvSpPr>
            <p:cNvPr id="44" name="Rectangle 43">
              <a:extLst>
                <a:ext uri="{FF2B5EF4-FFF2-40B4-BE49-F238E27FC236}">
                  <a16:creationId xmlns:a16="http://schemas.microsoft.com/office/drawing/2014/main" id="{2C8DE5CA-6CF4-4180-84CC-A88556B7FD7E}"/>
                </a:ext>
              </a:extLst>
            </p:cNvPr>
            <p:cNvSpPr/>
            <p:nvPr/>
          </p:nvSpPr>
          <p:spPr>
            <a:xfrm>
              <a:off x="4191000" y="5571748"/>
              <a:ext cx="568410" cy="2286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895B3A2-9E1D-49BF-A958-B1CD9884708B}"/>
                </a:ext>
              </a:extLst>
            </p:cNvPr>
            <p:cNvSpPr txBox="1"/>
            <p:nvPr/>
          </p:nvSpPr>
          <p:spPr>
            <a:xfrm>
              <a:off x="4765590" y="5558135"/>
              <a:ext cx="1254210" cy="461665"/>
            </a:xfrm>
            <a:prstGeom prst="rect">
              <a:avLst/>
            </a:prstGeom>
            <a:noFill/>
          </p:spPr>
          <p:txBody>
            <a:bodyPr wrap="square" rtlCol="0">
              <a:spAutoFit/>
            </a:bodyPr>
            <a:lstStyle/>
            <a:p>
              <a:r>
                <a:rPr lang="en-US" sz="1200" dirty="0"/>
                <a:t>4.75 ac, Site C</a:t>
              </a:r>
            </a:p>
            <a:p>
              <a:endParaRPr lang="en-US" sz="1200" dirty="0"/>
            </a:p>
          </p:txBody>
        </p:sp>
        <p:sp>
          <p:nvSpPr>
            <p:cNvPr id="46" name="TextBox 45">
              <a:extLst>
                <a:ext uri="{FF2B5EF4-FFF2-40B4-BE49-F238E27FC236}">
                  <a16:creationId xmlns:a16="http://schemas.microsoft.com/office/drawing/2014/main" id="{691F1C56-EF13-495F-B932-C20E5E9ECF1C}"/>
                </a:ext>
              </a:extLst>
            </p:cNvPr>
            <p:cNvSpPr txBox="1"/>
            <p:nvPr/>
          </p:nvSpPr>
          <p:spPr>
            <a:xfrm>
              <a:off x="4765589" y="5884783"/>
              <a:ext cx="3464011" cy="461665"/>
            </a:xfrm>
            <a:prstGeom prst="rect">
              <a:avLst/>
            </a:prstGeom>
            <a:noFill/>
          </p:spPr>
          <p:txBody>
            <a:bodyPr wrap="square" rtlCol="0">
              <a:spAutoFit/>
            </a:bodyPr>
            <a:lstStyle/>
            <a:p>
              <a:r>
                <a:rPr lang="en-US" sz="1200" b="1" dirty="0"/>
                <a:t>15.3 acres of additional land disturbance</a:t>
              </a:r>
            </a:p>
            <a:p>
              <a:endParaRPr lang="en-US" sz="1200" b="1" dirty="0"/>
            </a:p>
          </p:txBody>
        </p:sp>
      </p:grpSp>
      <p:pic>
        <p:nvPicPr>
          <p:cNvPr id="9" name="Picture 8">
            <a:extLst>
              <a:ext uri="{FF2B5EF4-FFF2-40B4-BE49-F238E27FC236}">
                <a16:creationId xmlns:a16="http://schemas.microsoft.com/office/drawing/2014/main" id="{D1EE1CAC-A42F-42E6-9173-811D5CA779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4556"/>
            <a:ext cx="2951604" cy="3935472"/>
          </a:xfrm>
          <a:prstGeom prst="rect">
            <a:avLst/>
          </a:prstGeom>
        </p:spPr>
      </p:pic>
      <p:sp>
        <p:nvSpPr>
          <p:cNvPr id="18" name="Freeform: Shape 17">
            <a:extLst>
              <a:ext uri="{FF2B5EF4-FFF2-40B4-BE49-F238E27FC236}">
                <a16:creationId xmlns:a16="http://schemas.microsoft.com/office/drawing/2014/main" id="{384C2B6D-3723-4BE5-8938-82D25C328E48}"/>
              </a:ext>
            </a:extLst>
          </p:cNvPr>
          <p:cNvSpPr/>
          <p:nvPr/>
        </p:nvSpPr>
        <p:spPr>
          <a:xfrm>
            <a:off x="1600200" y="1524000"/>
            <a:ext cx="1371600" cy="1905000"/>
          </a:xfrm>
          <a:custGeom>
            <a:avLst/>
            <a:gdLst>
              <a:gd name="connsiteX0" fmla="*/ 21926 w 1391940"/>
              <a:gd name="connsiteY0" fmla="*/ 72654 h 1961322"/>
              <a:gd name="connsiteX1" fmla="*/ 193376 w 1391940"/>
              <a:gd name="connsiteY1" fmla="*/ 6711 h 1961322"/>
              <a:gd name="connsiteX2" fmla="*/ 202168 w 1391940"/>
              <a:gd name="connsiteY2" fmla="*/ 142992 h 1961322"/>
              <a:gd name="connsiteX3" fmla="*/ 215357 w 1391940"/>
              <a:gd name="connsiteY3" fmla="*/ 191350 h 1961322"/>
              <a:gd name="connsiteX4" fmla="*/ 232941 w 1391940"/>
              <a:gd name="connsiteY4" fmla="*/ 248500 h 1961322"/>
              <a:gd name="connsiteX5" fmla="*/ 237337 w 1391940"/>
              <a:gd name="connsiteY5" fmla="*/ 270481 h 1961322"/>
              <a:gd name="connsiteX6" fmla="*/ 250526 w 1391940"/>
              <a:gd name="connsiteY6" fmla="*/ 305650 h 1961322"/>
              <a:gd name="connsiteX7" fmla="*/ 254922 w 1391940"/>
              <a:gd name="connsiteY7" fmla="*/ 318838 h 1961322"/>
              <a:gd name="connsiteX8" fmla="*/ 259318 w 1391940"/>
              <a:gd name="connsiteY8" fmla="*/ 345215 h 1961322"/>
              <a:gd name="connsiteX9" fmla="*/ 268110 w 1391940"/>
              <a:gd name="connsiteY9" fmla="*/ 433138 h 1961322"/>
              <a:gd name="connsiteX10" fmla="*/ 272507 w 1391940"/>
              <a:gd name="connsiteY10" fmla="*/ 450723 h 1961322"/>
              <a:gd name="connsiteX11" fmla="*/ 281299 w 1391940"/>
              <a:gd name="connsiteY11" fmla="*/ 485892 h 1961322"/>
              <a:gd name="connsiteX12" fmla="*/ 294487 w 1391940"/>
              <a:gd name="connsiteY12" fmla="*/ 499081 h 1961322"/>
              <a:gd name="connsiteX13" fmla="*/ 298884 w 1391940"/>
              <a:gd name="connsiteY13" fmla="*/ 521061 h 1961322"/>
              <a:gd name="connsiteX14" fmla="*/ 303280 w 1391940"/>
              <a:gd name="connsiteY14" fmla="*/ 551834 h 1961322"/>
              <a:gd name="connsiteX15" fmla="*/ 320864 w 1391940"/>
              <a:gd name="connsiteY15" fmla="*/ 578211 h 1961322"/>
              <a:gd name="connsiteX16" fmla="*/ 325260 w 1391940"/>
              <a:gd name="connsiteY16" fmla="*/ 595796 h 1961322"/>
              <a:gd name="connsiteX17" fmla="*/ 347241 w 1391940"/>
              <a:gd name="connsiteY17" fmla="*/ 617777 h 1961322"/>
              <a:gd name="connsiteX18" fmla="*/ 351637 w 1391940"/>
              <a:gd name="connsiteY18" fmla="*/ 635361 h 1961322"/>
              <a:gd name="connsiteX19" fmla="*/ 360430 w 1391940"/>
              <a:gd name="connsiteY19" fmla="*/ 648550 h 1961322"/>
              <a:gd name="connsiteX20" fmla="*/ 364826 w 1391940"/>
              <a:gd name="connsiteY20" fmla="*/ 661738 h 1961322"/>
              <a:gd name="connsiteX21" fmla="*/ 373618 w 1391940"/>
              <a:gd name="connsiteY21" fmla="*/ 727681 h 1961322"/>
              <a:gd name="connsiteX22" fmla="*/ 378014 w 1391940"/>
              <a:gd name="connsiteY22" fmla="*/ 745265 h 1961322"/>
              <a:gd name="connsiteX23" fmla="*/ 373618 w 1391940"/>
              <a:gd name="connsiteY23" fmla="*/ 758454 h 1961322"/>
              <a:gd name="connsiteX24" fmla="*/ 378014 w 1391940"/>
              <a:gd name="connsiteY24" fmla="*/ 798019 h 1961322"/>
              <a:gd name="connsiteX25" fmla="*/ 386807 w 1391940"/>
              <a:gd name="connsiteY25" fmla="*/ 806811 h 1961322"/>
              <a:gd name="connsiteX26" fmla="*/ 399995 w 1391940"/>
              <a:gd name="connsiteY26" fmla="*/ 837584 h 1961322"/>
              <a:gd name="connsiteX27" fmla="*/ 791083 w 1391940"/>
              <a:gd name="connsiteY27" fmla="*/ 1192696 h 1961322"/>
              <a:gd name="connsiteX28" fmla="*/ 1025205 w 1391940"/>
              <a:gd name="connsiteY28" fmla="*/ 1316383 h 1961322"/>
              <a:gd name="connsiteX29" fmla="*/ 1056126 w 1391940"/>
              <a:gd name="connsiteY29" fmla="*/ 1360557 h 1961322"/>
              <a:gd name="connsiteX30" fmla="*/ 1064961 w 1391940"/>
              <a:gd name="connsiteY30" fmla="*/ 1373809 h 1961322"/>
              <a:gd name="connsiteX31" fmla="*/ 1069379 w 1391940"/>
              <a:gd name="connsiteY31" fmla="*/ 1387061 h 1961322"/>
              <a:gd name="connsiteX32" fmla="*/ 1082631 w 1391940"/>
              <a:gd name="connsiteY32" fmla="*/ 1391479 h 1961322"/>
              <a:gd name="connsiteX33" fmla="*/ 1082631 w 1391940"/>
              <a:gd name="connsiteY33" fmla="*/ 1391479 h 1961322"/>
              <a:gd name="connsiteX34" fmla="*/ 1100300 w 1391940"/>
              <a:gd name="connsiteY34" fmla="*/ 1431235 h 1961322"/>
              <a:gd name="connsiteX35" fmla="*/ 1104718 w 1391940"/>
              <a:gd name="connsiteY35" fmla="*/ 1444487 h 1961322"/>
              <a:gd name="connsiteX36" fmla="*/ 1122387 w 1391940"/>
              <a:gd name="connsiteY36" fmla="*/ 1470992 h 1961322"/>
              <a:gd name="connsiteX37" fmla="*/ 1126805 w 1391940"/>
              <a:gd name="connsiteY37" fmla="*/ 1479826 h 1961322"/>
              <a:gd name="connsiteX38" fmla="*/ 1126805 w 1391940"/>
              <a:gd name="connsiteY38" fmla="*/ 1462157 h 1961322"/>
              <a:gd name="connsiteX39" fmla="*/ 1272579 w 1391940"/>
              <a:gd name="connsiteY39" fmla="*/ 1466574 h 1961322"/>
              <a:gd name="connsiteX40" fmla="*/ 1299083 w 1391940"/>
              <a:gd name="connsiteY40" fmla="*/ 1475409 h 1961322"/>
              <a:gd name="connsiteX41" fmla="*/ 1303500 w 1391940"/>
              <a:gd name="connsiteY41" fmla="*/ 1475409 h 1961322"/>
              <a:gd name="connsiteX42" fmla="*/ 1303500 w 1391940"/>
              <a:gd name="connsiteY42" fmla="*/ 1475409 h 1961322"/>
              <a:gd name="connsiteX43" fmla="*/ 1343257 w 1391940"/>
              <a:gd name="connsiteY43" fmla="*/ 1484244 h 1961322"/>
              <a:gd name="connsiteX44" fmla="*/ 1365344 w 1391940"/>
              <a:gd name="connsiteY44" fmla="*/ 1506331 h 1961322"/>
              <a:gd name="connsiteX45" fmla="*/ 1378596 w 1391940"/>
              <a:gd name="connsiteY45" fmla="*/ 1515166 h 1961322"/>
              <a:gd name="connsiteX46" fmla="*/ 1383013 w 1391940"/>
              <a:gd name="connsiteY46" fmla="*/ 1528418 h 1961322"/>
              <a:gd name="connsiteX47" fmla="*/ 1391848 w 1391940"/>
              <a:gd name="connsiteY47" fmla="*/ 1550505 h 1961322"/>
              <a:gd name="connsiteX48" fmla="*/ 1391848 w 1391940"/>
              <a:gd name="connsiteY48" fmla="*/ 1550505 h 1961322"/>
              <a:gd name="connsiteX49" fmla="*/ 1383013 w 1391940"/>
              <a:gd name="connsiteY49" fmla="*/ 1634435 h 1961322"/>
              <a:gd name="connsiteX50" fmla="*/ 1378596 w 1391940"/>
              <a:gd name="connsiteY50" fmla="*/ 1652105 h 1961322"/>
              <a:gd name="connsiteX51" fmla="*/ 1365344 w 1391940"/>
              <a:gd name="connsiteY51" fmla="*/ 1660939 h 1961322"/>
              <a:gd name="connsiteX52" fmla="*/ 1334422 w 1391940"/>
              <a:gd name="connsiteY52" fmla="*/ 1669774 h 1961322"/>
              <a:gd name="connsiteX53" fmla="*/ 1334422 w 1391940"/>
              <a:gd name="connsiteY53" fmla="*/ 1669774 h 1961322"/>
              <a:gd name="connsiteX54" fmla="*/ 1316752 w 1391940"/>
              <a:gd name="connsiteY54" fmla="*/ 1630018 h 1961322"/>
              <a:gd name="connsiteX55" fmla="*/ 1303500 w 1391940"/>
              <a:gd name="connsiteY55" fmla="*/ 1577009 h 1961322"/>
              <a:gd name="connsiteX56" fmla="*/ 1290248 w 1391940"/>
              <a:gd name="connsiteY56" fmla="*/ 1568174 h 1961322"/>
              <a:gd name="connsiteX57" fmla="*/ 1272579 w 1391940"/>
              <a:gd name="connsiteY57" fmla="*/ 1546087 h 1961322"/>
              <a:gd name="connsiteX58" fmla="*/ 1272579 w 1391940"/>
              <a:gd name="connsiteY58" fmla="*/ 1546087 h 1961322"/>
              <a:gd name="connsiteX59" fmla="*/ 1162144 w 1391940"/>
              <a:gd name="connsiteY59" fmla="*/ 1537253 h 1961322"/>
              <a:gd name="connsiteX60" fmla="*/ 1109135 w 1391940"/>
              <a:gd name="connsiteY60" fmla="*/ 1537253 h 1961322"/>
              <a:gd name="connsiteX61" fmla="*/ 1109135 w 1391940"/>
              <a:gd name="connsiteY61" fmla="*/ 1537253 h 1961322"/>
              <a:gd name="connsiteX62" fmla="*/ 1104718 w 1391940"/>
              <a:gd name="connsiteY62" fmla="*/ 1577009 h 1961322"/>
              <a:gd name="connsiteX63" fmla="*/ 1109135 w 1391940"/>
              <a:gd name="connsiteY63" fmla="*/ 1616766 h 1961322"/>
              <a:gd name="connsiteX64" fmla="*/ 1109135 w 1391940"/>
              <a:gd name="connsiteY64" fmla="*/ 1665357 h 1961322"/>
              <a:gd name="connsiteX65" fmla="*/ 1109135 w 1391940"/>
              <a:gd name="connsiteY65" fmla="*/ 1665357 h 1961322"/>
              <a:gd name="connsiteX66" fmla="*/ 1095883 w 1391940"/>
              <a:gd name="connsiteY66" fmla="*/ 1700696 h 1961322"/>
              <a:gd name="connsiteX67" fmla="*/ 1091465 w 1391940"/>
              <a:gd name="connsiteY67" fmla="*/ 1722783 h 1961322"/>
              <a:gd name="connsiteX68" fmla="*/ 1082631 w 1391940"/>
              <a:gd name="connsiteY68" fmla="*/ 1736035 h 1961322"/>
              <a:gd name="connsiteX69" fmla="*/ 1078213 w 1391940"/>
              <a:gd name="connsiteY69" fmla="*/ 1749287 h 1961322"/>
              <a:gd name="connsiteX70" fmla="*/ 1060544 w 1391940"/>
              <a:gd name="connsiteY70" fmla="*/ 1775792 h 1961322"/>
              <a:gd name="connsiteX71" fmla="*/ 1060544 w 1391940"/>
              <a:gd name="connsiteY71" fmla="*/ 1775792 h 1961322"/>
              <a:gd name="connsiteX72" fmla="*/ 1007535 w 1391940"/>
              <a:gd name="connsiteY72" fmla="*/ 1828800 h 1961322"/>
              <a:gd name="connsiteX73" fmla="*/ 998700 w 1391940"/>
              <a:gd name="connsiteY73" fmla="*/ 1842053 h 1961322"/>
              <a:gd name="connsiteX74" fmla="*/ 985448 w 1391940"/>
              <a:gd name="connsiteY74" fmla="*/ 1850887 h 1961322"/>
              <a:gd name="connsiteX75" fmla="*/ 963361 w 1391940"/>
              <a:gd name="connsiteY75" fmla="*/ 1877392 h 1961322"/>
              <a:gd name="connsiteX76" fmla="*/ 950109 w 1391940"/>
              <a:gd name="connsiteY76" fmla="*/ 1903896 h 1961322"/>
              <a:gd name="connsiteX77" fmla="*/ 932439 w 1391940"/>
              <a:gd name="connsiteY77" fmla="*/ 1908313 h 1961322"/>
              <a:gd name="connsiteX78" fmla="*/ 923605 w 1391940"/>
              <a:gd name="connsiteY78" fmla="*/ 1921566 h 1961322"/>
              <a:gd name="connsiteX79" fmla="*/ 910352 w 1391940"/>
              <a:gd name="connsiteY79" fmla="*/ 1930400 h 1961322"/>
              <a:gd name="connsiteX80" fmla="*/ 897100 w 1391940"/>
              <a:gd name="connsiteY80" fmla="*/ 1943653 h 1961322"/>
              <a:gd name="connsiteX81" fmla="*/ 875013 w 1391940"/>
              <a:gd name="connsiteY81" fmla="*/ 1961322 h 1961322"/>
              <a:gd name="connsiteX82" fmla="*/ 875013 w 1391940"/>
              <a:gd name="connsiteY82" fmla="*/ 1961322 h 1961322"/>
              <a:gd name="connsiteX83" fmla="*/ 848509 w 1391940"/>
              <a:gd name="connsiteY83" fmla="*/ 1934818 h 1961322"/>
              <a:gd name="connsiteX84" fmla="*/ 844092 w 1391940"/>
              <a:gd name="connsiteY84" fmla="*/ 1921566 h 1961322"/>
              <a:gd name="connsiteX85" fmla="*/ 817587 w 1391940"/>
              <a:gd name="connsiteY85" fmla="*/ 1903896 h 1961322"/>
              <a:gd name="connsiteX86" fmla="*/ 804335 w 1391940"/>
              <a:gd name="connsiteY86" fmla="*/ 1895061 h 1961322"/>
              <a:gd name="connsiteX87" fmla="*/ 804335 w 1391940"/>
              <a:gd name="connsiteY87" fmla="*/ 1895061 h 1961322"/>
              <a:gd name="connsiteX88" fmla="*/ 839674 w 1391940"/>
              <a:gd name="connsiteY88" fmla="*/ 1864139 h 1961322"/>
              <a:gd name="connsiteX89" fmla="*/ 857344 w 1391940"/>
              <a:gd name="connsiteY89" fmla="*/ 1846470 h 1961322"/>
              <a:gd name="connsiteX90" fmla="*/ 870596 w 1391940"/>
              <a:gd name="connsiteY90" fmla="*/ 1837635 h 1961322"/>
              <a:gd name="connsiteX91" fmla="*/ 905935 w 1391940"/>
              <a:gd name="connsiteY91" fmla="*/ 1811131 h 1961322"/>
              <a:gd name="connsiteX92" fmla="*/ 914770 w 1391940"/>
              <a:gd name="connsiteY92" fmla="*/ 1797879 h 1961322"/>
              <a:gd name="connsiteX93" fmla="*/ 941274 w 1391940"/>
              <a:gd name="connsiteY93" fmla="*/ 1784626 h 1961322"/>
              <a:gd name="connsiteX94" fmla="*/ 967779 w 1391940"/>
              <a:gd name="connsiteY94" fmla="*/ 1775792 h 1961322"/>
              <a:gd name="connsiteX95" fmla="*/ 967779 w 1391940"/>
              <a:gd name="connsiteY95" fmla="*/ 1775792 h 1961322"/>
              <a:gd name="connsiteX96" fmla="*/ 981031 w 1391940"/>
              <a:gd name="connsiteY96" fmla="*/ 1740453 h 1961322"/>
              <a:gd name="connsiteX97" fmla="*/ 985448 w 1391940"/>
              <a:gd name="connsiteY97" fmla="*/ 1722783 h 1961322"/>
              <a:gd name="connsiteX98" fmla="*/ 989865 w 1391940"/>
              <a:gd name="connsiteY98" fmla="*/ 1709531 h 1961322"/>
              <a:gd name="connsiteX99" fmla="*/ 998700 w 1391940"/>
              <a:gd name="connsiteY99" fmla="*/ 1678609 h 1961322"/>
              <a:gd name="connsiteX100" fmla="*/ 1011952 w 1391940"/>
              <a:gd name="connsiteY100" fmla="*/ 1660939 h 1961322"/>
              <a:gd name="connsiteX101" fmla="*/ 1016370 w 1391940"/>
              <a:gd name="connsiteY101" fmla="*/ 1643270 h 1961322"/>
              <a:gd name="connsiteX102" fmla="*/ 1020787 w 1391940"/>
              <a:gd name="connsiteY102" fmla="*/ 1630018 h 1961322"/>
              <a:gd name="connsiteX103" fmla="*/ 1020787 w 1391940"/>
              <a:gd name="connsiteY103" fmla="*/ 1603513 h 1961322"/>
              <a:gd name="connsiteX104" fmla="*/ 1020787 w 1391940"/>
              <a:gd name="connsiteY104" fmla="*/ 1603513 h 1961322"/>
              <a:gd name="connsiteX105" fmla="*/ 1007535 w 1391940"/>
              <a:gd name="connsiteY105" fmla="*/ 1563757 h 1961322"/>
              <a:gd name="connsiteX106" fmla="*/ 994283 w 1391940"/>
              <a:gd name="connsiteY106" fmla="*/ 1550505 h 1961322"/>
              <a:gd name="connsiteX107" fmla="*/ 985448 w 1391940"/>
              <a:gd name="connsiteY107" fmla="*/ 1537253 h 1961322"/>
              <a:gd name="connsiteX108" fmla="*/ 981031 w 1391940"/>
              <a:gd name="connsiteY108" fmla="*/ 1524000 h 1961322"/>
              <a:gd name="connsiteX109" fmla="*/ 967779 w 1391940"/>
              <a:gd name="connsiteY109" fmla="*/ 1515166 h 1961322"/>
              <a:gd name="connsiteX110" fmla="*/ 958944 w 1391940"/>
              <a:gd name="connsiteY110" fmla="*/ 1488661 h 1961322"/>
              <a:gd name="connsiteX111" fmla="*/ 932439 w 1391940"/>
              <a:gd name="connsiteY111" fmla="*/ 1470992 h 1961322"/>
              <a:gd name="connsiteX112" fmla="*/ 901518 w 1391940"/>
              <a:gd name="connsiteY112" fmla="*/ 1440070 h 1961322"/>
              <a:gd name="connsiteX113" fmla="*/ 888265 w 1391940"/>
              <a:gd name="connsiteY113" fmla="*/ 1431235 h 1961322"/>
              <a:gd name="connsiteX114" fmla="*/ 879431 w 1391940"/>
              <a:gd name="connsiteY114" fmla="*/ 1404731 h 1961322"/>
              <a:gd name="connsiteX115" fmla="*/ 852926 w 1391940"/>
              <a:gd name="connsiteY115" fmla="*/ 1395896 h 1961322"/>
              <a:gd name="connsiteX116" fmla="*/ 839674 w 1391940"/>
              <a:gd name="connsiteY116" fmla="*/ 1387061 h 1961322"/>
              <a:gd name="connsiteX117" fmla="*/ 826422 w 1391940"/>
              <a:gd name="connsiteY117" fmla="*/ 1382644 h 1961322"/>
              <a:gd name="connsiteX118" fmla="*/ 817587 w 1391940"/>
              <a:gd name="connsiteY118" fmla="*/ 1369392 h 1961322"/>
              <a:gd name="connsiteX119" fmla="*/ 791083 w 1391940"/>
              <a:gd name="connsiteY119" fmla="*/ 1351722 h 1961322"/>
              <a:gd name="connsiteX120" fmla="*/ 782248 w 1391940"/>
              <a:gd name="connsiteY120" fmla="*/ 1334053 h 1961322"/>
              <a:gd name="connsiteX121" fmla="*/ 777831 w 1391940"/>
              <a:gd name="connsiteY121" fmla="*/ 1320800 h 1961322"/>
              <a:gd name="connsiteX122" fmla="*/ 764579 w 1391940"/>
              <a:gd name="connsiteY122" fmla="*/ 1307548 h 1961322"/>
              <a:gd name="connsiteX123" fmla="*/ 746909 w 1391940"/>
              <a:gd name="connsiteY123" fmla="*/ 1281044 h 1961322"/>
              <a:gd name="connsiteX124" fmla="*/ 742492 w 1391940"/>
              <a:gd name="connsiteY124" fmla="*/ 1245705 h 1961322"/>
              <a:gd name="connsiteX125" fmla="*/ 738074 w 1391940"/>
              <a:gd name="connsiteY125" fmla="*/ 1232453 h 1961322"/>
              <a:gd name="connsiteX126" fmla="*/ 724822 w 1391940"/>
              <a:gd name="connsiteY126" fmla="*/ 1219200 h 1961322"/>
              <a:gd name="connsiteX127" fmla="*/ 358179 w 1391940"/>
              <a:gd name="connsiteY127" fmla="*/ 834887 h 1961322"/>
              <a:gd name="connsiteX128" fmla="*/ 256579 w 1391940"/>
              <a:gd name="connsiteY128" fmla="*/ 852557 h 1961322"/>
              <a:gd name="connsiteX129" fmla="*/ 252161 w 1391940"/>
              <a:gd name="connsiteY129" fmla="*/ 803966 h 1961322"/>
              <a:gd name="connsiteX130" fmla="*/ 247744 w 1391940"/>
              <a:gd name="connsiteY130" fmla="*/ 790713 h 1961322"/>
              <a:gd name="connsiteX131" fmla="*/ 243326 w 1391940"/>
              <a:gd name="connsiteY131" fmla="*/ 768626 h 1961322"/>
              <a:gd name="connsiteX132" fmla="*/ 238909 w 1391940"/>
              <a:gd name="connsiteY132" fmla="*/ 750957 h 1961322"/>
              <a:gd name="connsiteX133" fmla="*/ 230074 w 1391940"/>
              <a:gd name="connsiteY133" fmla="*/ 684696 h 1961322"/>
              <a:gd name="connsiteX134" fmla="*/ 221239 w 1391940"/>
              <a:gd name="connsiteY134" fmla="*/ 662609 h 1961322"/>
              <a:gd name="connsiteX135" fmla="*/ 216822 w 1391940"/>
              <a:gd name="connsiteY135" fmla="*/ 649357 h 1961322"/>
              <a:gd name="connsiteX136" fmla="*/ 203570 w 1391940"/>
              <a:gd name="connsiteY136" fmla="*/ 640522 h 1961322"/>
              <a:gd name="connsiteX137" fmla="*/ 194735 w 1391940"/>
              <a:gd name="connsiteY137" fmla="*/ 627270 h 1961322"/>
              <a:gd name="connsiteX138" fmla="*/ 181483 w 1391940"/>
              <a:gd name="connsiteY138" fmla="*/ 622853 h 1961322"/>
              <a:gd name="connsiteX139" fmla="*/ 177065 w 1391940"/>
              <a:gd name="connsiteY139" fmla="*/ 609600 h 1961322"/>
              <a:gd name="connsiteX140" fmla="*/ 163813 w 1391940"/>
              <a:gd name="connsiteY140" fmla="*/ 600766 h 1961322"/>
              <a:gd name="connsiteX141" fmla="*/ 159396 w 1391940"/>
              <a:gd name="connsiteY141" fmla="*/ 569844 h 1961322"/>
              <a:gd name="connsiteX142" fmla="*/ 154979 w 1391940"/>
              <a:gd name="connsiteY142" fmla="*/ 556592 h 1961322"/>
              <a:gd name="connsiteX143" fmla="*/ 141726 w 1391940"/>
              <a:gd name="connsiteY143" fmla="*/ 552174 h 1961322"/>
              <a:gd name="connsiteX144" fmla="*/ 128474 w 1391940"/>
              <a:gd name="connsiteY144" fmla="*/ 508000 h 1961322"/>
              <a:gd name="connsiteX145" fmla="*/ 124057 w 1391940"/>
              <a:gd name="connsiteY145" fmla="*/ 450574 h 1961322"/>
              <a:gd name="connsiteX146" fmla="*/ 119639 w 1391940"/>
              <a:gd name="connsiteY146" fmla="*/ 437322 h 1961322"/>
              <a:gd name="connsiteX147" fmla="*/ 106387 w 1391940"/>
              <a:gd name="connsiteY147" fmla="*/ 397566 h 1961322"/>
              <a:gd name="connsiteX148" fmla="*/ 101970 w 1391940"/>
              <a:gd name="connsiteY148" fmla="*/ 366644 h 1961322"/>
              <a:gd name="connsiteX149" fmla="*/ 84300 w 1391940"/>
              <a:gd name="connsiteY149" fmla="*/ 335722 h 1961322"/>
              <a:gd name="connsiteX150" fmla="*/ 79883 w 1391940"/>
              <a:gd name="connsiteY150" fmla="*/ 322470 h 1961322"/>
              <a:gd name="connsiteX151" fmla="*/ 66631 w 1391940"/>
              <a:gd name="connsiteY151" fmla="*/ 216453 h 1961322"/>
              <a:gd name="connsiteX152" fmla="*/ 57796 w 1391940"/>
              <a:gd name="connsiteY152" fmla="*/ 163444 h 1961322"/>
              <a:gd name="connsiteX153" fmla="*/ 48961 w 1391940"/>
              <a:gd name="connsiteY153" fmla="*/ 150192 h 1961322"/>
              <a:gd name="connsiteX154" fmla="*/ 44544 w 1391940"/>
              <a:gd name="connsiteY154" fmla="*/ 136939 h 1961322"/>
              <a:gd name="connsiteX155" fmla="*/ 40126 w 1391940"/>
              <a:gd name="connsiteY155" fmla="*/ 119270 h 1961322"/>
              <a:gd name="connsiteX156" fmla="*/ 26874 w 1391940"/>
              <a:gd name="connsiteY156" fmla="*/ 110435 h 1961322"/>
              <a:gd name="connsiteX157" fmla="*/ 22457 w 1391940"/>
              <a:gd name="connsiteY157" fmla="*/ 97183 h 1961322"/>
              <a:gd name="connsiteX158" fmla="*/ 13622 w 1391940"/>
              <a:gd name="connsiteY158" fmla="*/ 61844 h 1961322"/>
              <a:gd name="connsiteX159" fmla="*/ 4787 w 1391940"/>
              <a:gd name="connsiteY159" fmla="*/ 30922 h 1961322"/>
              <a:gd name="connsiteX160" fmla="*/ 370 w 1391940"/>
              <a:gd name="connsiteY160" fmla="*/ 17670 h 1961322"/>
              <a:gd name="connsiteX161" fmla="*/ 370 w 1391940"/>
              <a:gd name="connsiteY161" fmla="*/ 0 h 1961322"/>
              <a:gd name="connsiteX162" fmla="*/ 21926 w 1391940"/>
              <a:gd name="connsiteY162" fmla="*/ 72654 h 196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391940" h="1961322">
                <a:moveTo>
                  <a:pt x="21926" y="72654"/>
                </a:moveTo>
                <a:lnTo>
                  <a:pt x="193376" y="6711"/>
                </a:lnTo>
                <a:cubicBezTo>
                  <a:pt x="196307" y="52138"/>
                  <a:pt x="196787" y="97790"/>
                  <a:pt x="202168" y="142992"/>
                </a:cubicBezTo>
                <a:cubicBezTo>
                  <a:pt x="204143" y="159583"/>
                  <a:pt x="211530" y="175086"/>
                  <a:pt x="215357" y="191350"/>
                </a:cubicBezTo>
                <a:cubicBezTo>
                  <a:pt x="227278" y="242013"/>
                  <a:pt x="209118" y="192910"/>
                  <a:pt x="232941" y="248500"/>
                </a:cubicBezTo>
                <a:cubicBezTo>
                  <a:pt x="234406" y="255827"/>
                  <a:pt x="235525" y="263232"/>
                  <a:pt x="237337" y="270481"/>
                </a:cubicBezTo>
                <a:cubicBezTo>
                  <a:pt x="239829" y="280447"/>
                  <a:pt x="247509" y="297603"/>
                  <a:pt x="250526" y="305650"/>
                </a:cubicBezTo>
                <a:cubicBezTo>
                  <a:pt x="252153" y="309989"/>
                  <a:pt x="253457" y="314442"/>
                  <a:pt x="254922" y="318838"/>
                </a:cubicBezTo>
                <a:cubicBezTo>
                  <a:pt x="256387" y="327630"/>
                  <a:pt x="258277" y="336362"/>
                  <a:pt x="259318" y="345215"/>
                </a:cubicBezTo>
                <a:cubicBezTo>
                  <a:pt x="262483" y="372115"/>
                  <a:pt x="263921" y="405912"/>
                  <a:pt x="268110" y="433138"/>
                </a:cubicBezTo>
                <a:cubicBezTo>
                  <a:pt x="269029" y="439110"/>
                  <a:pt x="271196" y="444825"/>
                  <a:pt x="272507" y="450723"/>
                </a:cubicBezTo>
                <a:cubicBezTo>
                  <a:pt x="273247" y="454053"/>
                  <a:pt x="277371" y="480000"/>
                  <a:pt x="281299" y="485892"/>
                </a:cubicBezTo>
                <a:cubicBezTo>
                  <a:pt x="284748" y="491065"/>
                  <a:pt x="290091" y="494685"/>
                  <a:pt x="294487" y="499081"/>
                </a:cubicBezTo>
                <a:cubicBezTo>
                  <a:pt x="295953" y="506408"/>
                  <a:pt x="297656" y="513691"/>
                  <a:pt x="298884" y="521061"/>
                </a:cubicBezTo>
                <a:cubicBezTo>
                  <a:pt x="300588" y="531282"/>
                  <a:pt x="299560" y="542163"/>
                  <a:pt x="303280" y="551834"/>
                </a:cubicBezTo>
                <a:cubicBezTo>
                  <a:pt x="307073" y="561697"/>
                  <a:pt x="320864" y="578211"/>
                  <a:pt x="320864" y="578211"/>
                </a:cubicBezTo>
                <a:cubicBezTo>
                  <a:pt x="322329" y="584073"/>
                  <a:pt x="321909" y="590769"/>
                  <a:pt x="325260" y="595796"/>
                </a:cubicBezTo>
                <a:cubicBezTo>
                  <a:pt x="331008" y="604418"/>
                  <a:pt x="347241" y="617777"/>
                  <a:pt x="347241" y="617777"/>
                </a:cubicBezTo>
                <a:cubicBezTo>
                  <a:pt x="348706" y="623638"/>
                  <a:pt x="349257" y="629808"/>
                  <a:pt x="351637" y="635361"/>
                </a:cubicBezTo>
                <a:cubicBezTo>
                  <a:pt x="353718" y="640218"/>
                  <a:pt x="358067" y="643824"/>
                  <a:pt x="360430" y="648550"/>
                </a:cubicBezTo>
                <a:cubicBezTo>
                  <a:pt x="362502" y="652695"/>
                  <a:pt x="363361" y="657342"/>
                  <a:pt x="364826" y="661738"/>
                </a:cubicBezTo>
                <a:cubicBezTo>
                  <a:pt x="367757" y="683719"/>
                  <a:pt x="370160" y="705777"/>
                  <a:pt x="373618" y="727681"/>
                </a:cubicBezTo>
                <a:cubicBezTo>
                  <a:pt x="374560" y="733649"/>
                  <a:pt x="378014" y="739223"/>
                  <a:pt x="378014" y="745265"/>
                </a:cubicBezTo>
                <a:cubicBezTo>
                  <a:pt x="378014" y="749899"/>
                  <a:pt x="375083" y="754058"/>
                  <a:pt x="373618" y="758454"/>
                </a:cubicBezTo>
                <a:cubicBezTo>
                  <a:pt x="375083" y="771642"/>
                  <a:pt x="374522" y="785217"/>
                  <a:pt x="378014" y="798019"/>
                </a:cubicBezTo>
                <a:cubicBezTo>
                  <a:pt x="379105" y="802018"/>
                  <a:pt x="384953" y="803104"/>
                  <a:pt x="386807" y="806811"/>
                </a:cubicBezTo>
                <a:cubicBezTo>
                  <a:pt x="405704" y="844603"/>
                  <a:pt x="386933" y="824522"/>
                  <a:pt x="399995" y="837584"/>
                </a:cubicBezTo>
                <a:lnTo>
                  <a:pt x="791083" y="1192696"/>
                </a:lnTo>
                <a:lnTo>
                  <a:pt x="1025205" y="1316383"/>
                </a:lnTo>
                <a:lnTo>
                  <a:pt x="1056126" y="1360557"/>
                </a:lnTo>
                <a:cubicBezTo>
                  <a:pt x="1059148" y="1364922"/>
                  <a:pt x="1063282" y="1368772"/>
                  <a:pt x="1064961" y="1373809"/>
                </a:cubicBezTo>
                <a:cubicBezTo>
                  <a:pt x="1066434" y="1378226"/>
                  <a:pt x="1066086" y="1383768"/>
                  <a:pt x="1069379" y="1387061"/>
                </a:cubicBezTo>
                <a:cubicBezTo>
                  <a:pt x="1072672" y="1390354"/>
                  <a:pt x="1082631" y="1391479"/>
                  <a:pt x="1082631" y="1391479"/>
                </a:cubicBezTo>
                <a:lnTo>
                  <a:pt x="1082631" y="1391479"/>
                </a:lnTo>
                <a:cubicBezTo>
                  <a:pt x="1088521" y="1404731"/>
                  <a:pt x="1094722" y="1417849"/>
                  <a:pt x="1100300" y="1431235"/>
                </a:cubicBezTo>
                <a:cubicBezTo>
                  <a:pt x="1102091" y="1435533"/>
                  <a:pt x="1102457" y="1440417"/>
                  <a:pt x="1104718" y="1444487"/>
                </a:cubicBezTo>
                <a:cubicBezTo>
                  <a:pt x="1109875" y="1453769"/>
                  <a:pt x="1116497" y="1462157"/>
                  <a:pt x="1122387" y="1470992"/>
                </a:cubicBezTo>
                <a:cubicBezTo>
                  <a:pt x="1124213" y="1473731"/>
                  <a:pt x="1125332" y="1476881"/>
                  <a:pt x="1126805" y="1479826"/>
                </a:cubicBezTo>
                <a:lnTo>
                  <a:pt x="1126805" y="1462157"/>
                </a:lnTo>
                <a:cubicBezTo>
                  <a:pt x="1175396" y="1463629"/>
                  <a:pt x="1224109" y="1462846"/>
                  <a:pt x="1272579" y="1466574"/>
                </a:cubicBezTo>
                <a:cubicBezTo>
                  <a:pt x="1281864" y="1467288"/>
                  <a:pt x="1289770" y="1475409"/>
                  <a:pt x="1299083" y="1475409"/>
                </a:cubicBezTo>
                <a:lnTo>
                  <a:pt x="1303500" y="1475409"/>
                </a:lnTo>
                <a:lnTo>
                  <a:pt x="1303500" y="1475409"/>
                </a:lnTo>
                <a:cubicBezTo>
                  <a:pt x="1316752" y="1478354"/>
                  <a:pt x="1330378" y="1479951"/>
                  <a:pt x="1343257" y="1484244"/>
                </a:cubicBezTo>
                <a:cubicBezTo>
                  <a:pt x="1360925" y="1490133"/>
                  <a:pt x="1353565" y="1494552"/>
                  <a:pt x="1365344" y="1506331"/>
                </a:cubicBezTo>
                <a:cubicBezTo>
                  <a:pt x="1369098" y="1510085"/>
                  <a:pt x="1374179" y="1512221"/>
                  <a:pt x="1378596" y="1515166"/>
                </a:cubicBezTo>
                <a:cubicBezTo>
                  <a:pt x="1380068" y="1519583"/>
                  <a:pt x="1380931" y="1524253"/>
                  <a:pt x="1383013" y="1528418"/>
                </a:cubicBezTo>
                <a:cubicBezTo>
                  <a:pt x="1393482" y="1549355"/>
                  <a:pt x="1391848" y="1533457"/>
                  <a:pt x="1391848" y="1550505"/>
                </a:cubicBezTo>
                <a:lnTo>
                  <a:pt x="1391848" y="1550505"/>
                </a:lnTo>
                <a:cubicBezTo>
                  <a:pt x="1384729" y="1664416"/>
                  <a:pt x="1395372" y="1591178"/>
                  <a:pt x="1383013" y="1634435"/>
                </a:cubicBezTo>
                <a:cubicBezTo>
                  <a:pt x="1381345" y="1640273"/>
                  <a:pt x="1381964" y="1647053"/>
                  <a:pt x="1378596" y="1652105"/>
                </a:cubicBezTo>
                <a:cubicBezTo>
                  <a:pt x="1375651" y="1656522"/>
                  <a:pt x="1369953" y="1658305"/>
                  <a:pt x="1365344" y="1660939"/>
                </a:cubicBezTo>
                <a:cubicBezTo>
                  <a:pt x="1346425" y="1671749"/>
                  <a:pt x="1352447" y="1669774"/>
                  <a:pt x="1334422" y="1669774"/>
                </a:cubicBezTo>
                <a:lnTo>
                  <a:pt x="1334422" y="1669774"/>
                </a:lnTo>
                <a:cubicBezTo>
                  <a:pt x="1328532" y="1656522"/>
                  <a:pt x="1321338" y="1643776"/>
                  <a:pt x="1316752" y="1630018"/>
                </a:cubicBezTo>
                <a:cubicBezTo>
                  <a:pt x="1314376" y="1622891"/>
                  <a:pt x="1311453" y="1582311"/>
                  <a:pt x="1303500" y="1577009"/>
                </a:cubicBezTo>
                <a:lnTo>
                  <a:pt x="1290248" y="1568174"/>
                </a:lnTo>
                <a:cubicBezTo>
                  <a:pt x="1279103" y="1551457"/>
                  <a:pt x="1285167" y="1558676"/>
                  <a:pt x="1272579" y="1546087"/>
                </a:cubicBezTo>
                <a:lnTo>
                  <a:pt x="1272579" y="1546087"/>
                </a:lnTo>
                <a:cubicBezTo>
                  <a:pt x="1226216" y="1540936"/>
                  <a:pt x="1216292" y="1539187"/>
                  <a:pt x="1162144" y="1537253"/>
                </a:cubicBezTo>
                <a:cubicBezTo>
                  <a:pt x="1144486" y="1536622"/>
                  <a:pt x="1126805" y="1537253"/>
                  <a:pt x="1109135" y="1537253"/>
                </a:cubicBezTo>
                <a:lnTo>
                  <a:pt x="1109135" y="1537253"/>
                </a:lnTo>
                <a:cubicBezTo>
                  <a:pt x="1107663" y="1550505"/>
                  <a:pt x="1104718" y="1563675"/>
                  <a:pt x="1104718" y="1577009"/>
                </a:cubicBezTo>
                <a:cubicBezTo>
                  <a:pt x="1104718" y="1590343"/>
                  <a:pt x="1108469" y="1603449"/>
                  <a:pt x="1109135" y="1616766"/>
                </a:cubicBezTo>
                <a:cubicBezTo>
                  <a:pt x="1109944" y="1632943"/>
                  <a:pt x="1109135" y="1649160"/>
                  <a:pt x="1109135" y="1665357"/>
                </a:cubicBezTo>
                <a:lnTo>
                  <a:pt x="1109135" y="1665357"/>
                </a:lnTo>
                <a:cubicBezTo>
                  <a:pt x="1104718" y="1677137"/>
                  <a:pt x="1099583" y="1688672"/>
                  <a:pt x="1095883" y="1700696"/>
                </a:cubicBezTo>
                <a:cubicBezTo>
                  <a:pt x="1093675" y="1707872"/>
                  <a:pt x="1094101" y="1715753"/>
                  <a:pt x="1091465" y="1722783"/>
                </a:cubicBezTo>
                <a:cubicBezTo>
                  <a:pt x="1089601" y="1727754"/>
                  <a:pt x="1085005" y="1731287"/>
                  <a:pt x="1082631" y="1736035"/>
                </a:cubicBezTo>
                <a:cubicBezTo>
                  <a:pt x="1080549" y="1740200"/>
                  <a:pt x="1080474" y="1745217"/>
                  <a:pt x="1078213" y="1749287"/>
                </a:cubicBezTo>
                <a:cubicBezTo>
                  <a:pt x="1073056" y="1758569"/>
                  <a:pt x="1060544" y="1775792"/>
                  <a:pt x="1060544" y="1775792"/>
                </a:cubicBezTo>
                <a:lnTo>
                  <a:pt x="1060544" y="1775792"/>
                </a:lnTo>
                <a:cubicBezTo>
                  <a:pt x="1042874" y="1793461"/>
                  <a:pt x="1021396" y="1808008"/>
                  <a:pt x="1007535" y="1828800"/>
                </a:cubicBezTo>
                <a:cubicBezTo>
                  <a:pt x="1004590" y="1833218"/>
                  <a:pt x="1002454" y="1838299"/>
                  <a:pt x="998700" y="1842053"/>
                </a:cubicBezTo>
                <a:cubicBezTo>
                  <a:pt x="994946" y="1845807"/>
                  <a:pt x="989526" y="1847488"/>
                  <a:pt x="985448" y="1850887"/>
                </a:cubicBezTo>
                <a:cubicBezTo>
                  <a:pt x="972693" y="1861515"/>
                  <a:pt x="972048" y="1864361"/>
                  <a:pt x="963361" y="1877392"/>
                </a:cubicBezTo>
                <a:cubicBezTo>
                  <a:pt x="960841" y="1884952"/>
                  <a:pt x="957450" y="1899003"/>
                  <a:pt x="950109" y="1903896"/>
                </a:cubicBezTo>
                <a:cubicBezTo>
                  <a:pt x="945057" y="1907264"/>
                  <a:pt x="938329" y="1906841"/>
                  <a:pt x="932439" y="1908313"/>
                </a:cubicBezTo>
                <a:cubicBezTo>
                  <a:pt x="929494" y="1912731"/>
                  <a:pt x="927359" y="1917812"/>
                  <a:pt x="923605" y="1921566"/>
                </a:cubicBezTo>
                <a:cubicBezTo>
                  <a:pt x="919851" y="1925320"/>
                  <a:pt x="914431" y="1927001"/>
                  <a:pt x="910352" y="1930400"/>
                </a:cubicBezTo>
                <a:cubicBezTo>
                  <a:pt x="905553" y="1934399"/>
                  <a:pt x="901899" y="1939654"/>
                  <a:pt x="897100" y="1943653"/>
                </a:cubicBezTo>
                <a:cubicBezTo>
                  <a:pt x="863658" y="1971522"/>
                  <a:pt x="900723" y="1935612"/>
                  <a:pt x="875013" y="1961322"/>
                </a:cubicBezTo>
                <a:lnTo>
                  <a:pt x="875013" y="1961322"/>
                </a:lnTo>
                <a:cubicBezTo>
                  <a:pt x="866178" y="1952487"/>
                  <a:pt x="856180" y="1944680"/>
                  <a:pt x="848509" y="1934818"/>
                </a:cubicBezTo>
                <a:cubicBezTo>
                  <a:pt x="845650" y="1931143"/>
                  <a:pt x="847384" y="1924858"/>
                  <a:pt x="844092" y="1921566"/>
                </a:cubicBezTo>
                <a:cubicBezTo>
                  <a:pt x="836584" y="1914058"/>
                  <a:pt x="817587" y="1903896"/>
                  <a:pt x="817587" y="1903896"/>
                </a:cubicBezTo>
                <a:cubicBezTo>
                  <a:pt x="812129" y="1887520"/>
                  <a:pt x="817335" y="1888562"/>
                  <a:pt x="804335" y="1895061"/>
                </a:cubicBezTo>
                <a:lnTo>
                  <a:pt x="804335" y="1895061"/>
                </a:lnTo>
                <a:cubicBezTo>
                  <a:pt x="816115" y="1884754"/>
                  <a:pt x="828136" y="1874716"/>
                  <a:pt x="839674" y="1864139"/>
                </a:cubicBezTo>
                <a:cubicBezTo>
                  <a:pt x="845814" y="1858511"/>
                  <a:pt x="851020" y="1851891"/>
                  <a:pt x="857344" y="1846470"/>
                </a:cubicBezTo>
                <a:cubicBezTo>
                  <a:pt x="861375" y="1843015"/>
                  <a:pt x="866302" y="1840758"/>
                  <a:pt x="870596" y="1837635"/>
                </a:cubicBezTo>
                <a:cubicBezTo>
                  <a:pt x="882504" y="1828974"/>
                  <a:pt x="897767" y="1823382"/>
                  <a:pt x="905935" y="1811131"/>
                </a:cubicBezTo>
                <a:cubicBezTo>
                  <a:pt x="908880" y="1806714"/>
                  <a:pt x="911016" y="1801633"/>
                  <a:pt x="914770" y="1797879"/>
                </a:cubicBezTo>
                <a:cubicBezTo>
                  <a:pt x="927428" y="1785221"/>
                  <a:pt x="926904" y="1791811"/>
                  <a:pt x="941274" y="1784626"/>
                </a:cubicBezTo>
                <a:cubicBezTo>
                  <a:pt x="963843" y="1773342"/>
                  <a:pt x="944523" y="1775792"/>
                  <a:pt x="967779" y="1775792"/>
                </a:cubicBezTo>
                <a:lnTo>
                  <a:pt x="967779" y="1775792"/>
                </a:lnTo>
                <a:cubicBezTo>
                  <a:pt x="972196" y="1764012"/>
                  <a:pt x="977053" y="1752388"/>
                  <a:pt x="981031" y="1740453"/>
                </a:cubicBezTo>
                <a:cubicBezTo>
                  <a:pt x="982951" y="1734693"/>
                  <a:pt x="983780" y="1728621"/>
                  <a:pt x="985448" y="1722783"/>
                </a:cubicBezTo>
                <a:cubicBezTo>
                  <a:pt x="986727" y="1718306"/>
                  <a:pt x="988586" y="1714008"/>
                  <a:pt x="989865" y="1709531"/>
                </a:cubicBezTo>
                <a:cubicBezTo>
                  <a:pt x="991093" y="1705232"/>
                  <a:pt x="995676" y="1683902"/>
                  <a:pt x="998700" y="1678609"/>
                </a:cubicBezTo>
                <a:cubicBezTo>
                  <a:pt x="1002353" y="1672217"/>
                  <a:pt x="1007535" y="1666829"/>
                  <a:pt x="1011952" y="1660939"/>
                </a:cubicBezTo>
                <a:cubicBezTo>
                  <a:pt x="1013425" y="1655049"/>
                  <a:pt x="1014702" y="1649107"/>
                  <a:pt x="1016370" y="1643270"/>
                </a:cubicBezTo>
                <a:cubicBezTo>
                  <a:pt x="1017649" y="1638793"/>
                  <a:pt x="1020273" y="1634646"/>
                  <a:pt x="1020787" y="1630018"/>
                </a:cubicBezTo>
                <a:cubicBezTo>
                  <a:pt x="1021763" y="1621237"/>
                  <a:pt x="1020787" y="1612348"/>
                  <a:pt x="1020787" y="1603513"/>
                </a:cubicBezTo>
                <a:lnTo>
                  <a:pt x="1020787" y="1603513"/>
                </a:lnTo>
                <a:cubicBezTo>
                  <a:pt x="1016370" y="1590261"/>
                  <a:pt x="1013782" y="1576251"/>
                  <a:pt x="1007535" y="1563757"/>
                </a:cubicBezTo>
                <a:cubicBezTo>
                  <a:pt x="1004741" y="1558169"/>
                  <a:pt x="998282" y="1555304"/>
                  <a:pt x="994283" y="1550505"/>
                </a:cubicBezTo>
                <a:cubicBezTo>
                  <a:pt x="990884" y="1546427"/>
                  <a:pt x="988393" y="1541670"/>
                  <a:pt x="985448" y="1537253"/>
                </a:cubicBezTo>
                <a:cubicBezTo>
                  <a:pt x="983976" y="1532835"/>
                  <a:pt x="983940" y="1527636"/>
                  <a:pt x="981031" y="1524000"/>
                </a:cubicBezTo>
                <a:cubicBezTo>
                  <a:pt x="977715" y="1519854"/>
                  <a:pt x="970593" y="1519668"/>
                  <a:pt x="967779" y="1515166"/>
                </a:cubicBezTo>
                <a:cubicBezTo>
                  <a:pt x="962843" y="1507269"/>
                  <a:pt x="966693" y="1493827"/>
                  <a:pt x="958944" y="1488661"/>
                </a:cubicBezTo>
                <a:lnTo>
                  <a:pt x="932439" y="1470992"/>
                </a:lnTo>
                <a:cubicBezTo>
                  <a:pt x="912187" y="1440613"/>
                  <a:pt x="924843" y="1447845"/>
                  <a:pt x="901518" y="1440070"/>
                </a:cubicBezTo>
                <a:cubicBezTo>
                  <a:pt x="897100" y="1437125"/>
                  <a:pt x="891079" y="1435737"/>
                  <a:pt x="888265" y="1431235"/>
                </a:cubicBezTo>
                <a:cubicBezTo>
                  <a:pt x="883329" y="1423338"/>
                  <a:pt x="888266" y="1407676"/>
                  <a:pt x="879431" y="1404731"/>
                </a:cubicBezTo>
                <a:lnTo>
                  <a:pt x="852926" y="1395896"/>
                </a:lnTo>
                <a:cubicBezTo>
                  <a:pt x="848509" y="1392951"/>
                  <a:pt x="844423" y="1389435"/>
                  <a:pt x="839674" y="1387061"/>
                </a:cubicBezTo>
                <a:cubicBezTo>
                  <a:pt x="835509" y="1384979"/>
                  <a:pt x="830058" y="1385553"/>
                  <a:pt x="826422" y="1382644"/>
                </a:cubicBezTo>
                <a:cubicBezTo>
                  <a:pt x="822276" y="1379328"/>
                  <a:pt x="821582" y="1372888"/>
                  <a:pt x="817587" y="1369392"/>
                </a:cubicBezTo>
                <a:cubicBezTo>
                  <a:pt x="809596" y="1362400"/>
                  <a:pt x="791083" y="1351722"/>
                  <a:pt x="791083" y="1351722"/>
                </a:cubicBezTo>
                <a:cubicBezTo>
                  <a:pt x="788138" y="1345832"/>
                  <a:pt x="784842" y="1340106"/>
                  <a:pt x="782248" y="1334053"/>
                </a:cubicBezTo>
                <a:cubicBezTo>
                  <a:pt x="780414" y="1329773"/>
                  <a:pt x="780414" y="1324675"/>
                  <a:pt x="777831" y="1320800"/>
                </a:cubicBezTo>
                <a:cubicBezTo>
                  <a:pt x="774366" y="1315602"/>
                  <a:pt x="768414" y="1312479"/>
                  <a:pt x="764579" y="1307548"/>
                </a:cubicBezTo>
                <a:cubicBezTo>
                  <a:pt x="758060" y="1299167"/>
                  <a:pt x="746909" y="1281044"/>
                  <a:pt x="746909" y="1281044"/>
                </a:cubicBezTo>
                <a:cubicBezTo>
                  <a:pt x="745437" y="1269264"/>
                  <a:pt x="744616" y="1257385"/>
                  <a:pt x="742492" y="1245705"/>
                </a:cubicBezTo>
                <a:cubicBezTo>
                  <a:pt x="741659" y="1241124"/>
                  <a:pt x="741367" y="1235746"/>
                  <a:pt x="738074" y="1232453"/>
                </a:cubicBezTo>
                <a:cubicBezTo>
                  <a:pt x="722028" y="1216407"/>
                  <a:pt x="724822" y="1239457"/>
                  <a:pt x="724822" y="1219200"/>
                </a:cubicBezTo>
                <a:lnTo>
                  <a:pt x="358179" y="834887"/>
                </a:lnTo>
                <a:lnTo>
                  <a:pt x="256579" y="852557"/>
                </a:lnTo>
                <a:cubicBezTo>
                  <a:pt x="255106" y="836360"/>
                  <a:pt x="254461" y="820066"/>
                  <a:pt x="252161" y="803966"/>
                </a:cubicBezTo>
                <a:cubicBezTo>
                  <a:pt x="251502" y="799356"/>
                  <a:pt x="248873" y="795231"/>
                  <a:pt x="247744" y="790713"/>
                </a:cubicBezTo>
                <a:cubicBezTo>
                  <a:pt x="245923" y="783429"/>
                  <a:pt x="244955" y="775955"/>
                  <a:pt x="243326" y="768626"/>
                </a:cubicBezTo>
                <a:cubicBezTo>
                  <a:pt x="242009" y="762700"/>
                  <a:pt x="240381" y="756847"/>
                  <a:pt x="238909" y="750957"/>
                </a:cubicBezTo>
                <a:cubicBezTo>
                  <a:pt x="236741" y="727112"/>
                  <a:pt x="237392" y="706649"/>
                  <a:pt x="230074" y="684696"/>
                </a:cubicBezTo>
                <a:cubicBezTo>
                  <a:pt x="227566" y="677173"/>
                  <a:pt x="224023" y="670034"/>
                  <a:pt x="221239" y="662609"/>
                </a:cubicBezTo>
                <a:cubicBezTo>
                  <a:pt x="219604" y="658249"/>
                  <a:pt x="219731" y="652993"/>
                  <a:pt x="216822" y="649357"/>
                </a:cubicBezTo>
                <a:cubicBezTo>
                  <a:pt x="213506" y="645211"/>
                  <a:pt x="207987" y="643467"/>
                  <a:pt x="203570" y="640522"/>
                </a:cubicBezTo>
                <a:cubicBezTo>
                  <a:pt x="200625" y="636105"/>
                  <a:pt x="198881" y="630586"/>
                  <a:pt x="194735" y="627270"/>
                </a:cubicBezTo>
                <a:cubicBezTo>
                  <a:pt x="191099" y="624361"/>
                  <a:pt x="184775" y="626145"/>
                  <a:pt x="181483" y="622853"/>
                </a:cubicBezTo>
                <a:cubicBezTo>
                  <a:pt x="178190" y="619560"/>
                  <a:pt x="179974" y="613236"/>
                  <a:pt x="177065" y="609600"/>
                </a:cubicBezTo>
                <a:cubicBezTo>
                  <a:pt x="173749" y="605455"/>
                  <a:pt x="168230" y="603711"/>
                  <a:pt x="163813" y="600766"/>
                </a:cubicBezTo>
                <a:cubicBezTo>
                  <a:pt x="162341" y="590459"/>
                  <a:pt x="161438" y="580054"/>
                  <a:pt x="159396" y="569844"/>
                </a:cubicBezTo>
                <a:cubicBezTo>
                  <a:pt x="158483" y="565278"/>
                  <a:pt x="158271" y="559884"/>
                  <a:pt x="154979" y="556592"/>
                </a:cubicBezTo>
                <a:cubicBezTo>
                  <a:pt x="151686" y="553299"/>
                  <a:pt x="146144" y="553647"/>
                  <a:pt x="141726" y="552174"/>
                </a:cubicBezTo>
                <a:cubicBezTo>
                  <a:pt x="130972" y="519910"/>
                  <a:pt x="135151" y="534704"/>
                  <a:pt x="128474" y="508000"/>
                </a:cubicBezTo>
                <a:cubicBezTo>
                  <a:pt x="127002" y="488858"/>
                  <a:pt x="126438" y="469624"/>
                  <a:pt x="124057" y="450574"/>
                </a:cubicBezTo>
                <a:cubicBezTo>
                  <a:pt x="123479" y="445954"/>
                  <a:pt x="120649" y="441867"/>
                  <a:pt x="119639" y="437322"/>
                </a:cubicBezTo>
                <a:cubicBezTo>
                  <a:pt x="111703" y="401612"/>
                  <a:pt x="121759" y="420623"/>
                  <a:pt x="106387" y="397566"/>
                </a:cubicBezTo>
                <a:cubicBezTo>
                  <a:pt x="104915" y="387259"/>
                  <a:pt x="104709" y="376689"/>
                  <a:pt x="101970" y="366644"/>
                </a:cubicBezTo>
                <a:cubicBezTo>
                  <a:pt x="99383" y="357159"/>
                  <a:pt x="89836" y="344026"/>
                  <a:pt x="84300" y="335722"/>
                </a:cubicBezTo>
                <a:cubicBezTo>
                  <a:pt x="82828" y="331305"/>
                  <a:pt x="80461" y="327090"/>
                  <a:pt x="79883" y="322470"/>
                </a:cubicBezTo>
                <a:cubicBezTo>
                  <a:pt x="65969" y="211156"/>
                  <a:pt x="81565" y="261259"/>
                  <a:pt x="66631" y="216453"/>
                </a:cubicBezTo>
                <a:cubicBezTo>
                  <a:pt x="65232" y="203863"/>
                  <a:pt x="65195" y="178243"/>
                  <a:pt x="57796" y="163444"/>
                </a:cubicBezTo>
                <a:cubicBezTo>
                  <a:pt x="55422" y="158695"/>
                  <a:pt x="51906" y="154609"/>
                  <a:pt x="48961" y="150192"/>
                </a:cubicBezTo>
                <a:cubicBezTo>
                  <a:pt x="47489" y="145774"/>
                  <a:pt x="45823" y="141416"/>
                  <a:pt x="44544" y="136939"/>
                </a:cubicBezTo>
                <a:cubicBezTo>
                  <a:pt x="42876" y="131102"/>
                  <a:pt x="43494" y="124321"/>
                  <a:pt x="40126" y="119270"/>
                </a:cubicBezTo>
                <a:cubicBezTo>
                  <a:pt x="37181" y="114853"/>
                  <a:pt x="31291" y="113380"/>
                  <a:pt x="26874" y="110435"/>
                </a:cubicBezTo>
                <a:cubicBezTo>
                  <a:pt x="25402" y="106018"/>
                  <a:pt x="23682" y="101675"/>
                  <a:pt x="22457" y="97183"/>
                </a:cubicBezTo>
                <a:cubicBezTo>
                  <a:pt x="19262" y="85469"/>
                  <a:pt x="17461" y="73363"/>
                  <a:pt x="13622" y="61844"/>
                </a:cubicBezTo>
                <a:cubicBezTo>
                  <a:pt x="3032" y="30071"/>
                  <a:pt x="15881" y="69749"/>
                  <a:pt x="4787" y="30922"/>
                </a:cubicBezTo>
                <a:cubicBezTo>
                  <a:pt x="3508" y="26445"/>
                  <a:pt x="1028" y="22279"/>
                  <a:pt x="370" y="17670"/>
                </a:cubicBezTo>
                <a:cubicBezTo>
                  <a:pt x="-463" y="11839"/>
                  <a:pt x="370" y="5890"/>
                  <a:pt x="370" y="0"/>
                </a:cubicBezTo>
                <a:lnTo>
                  <a:pt x="21926" y="72654"/>
                </a:lnTo>
                <a:close/>
              </a:path>
            </a:pathLst>
          </a:custGeom>
          <a:solidFill>
            <a:srgbClr val="CC66F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03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A663-F0C0-420D-B3E9-94B674F2FE98}"/>
              </a:ext>
            </a:extLst>
          </p:cNvPr>
          <p:cNvSpPr>
            <a:spLocks noGrp="1"/>
          </p:cNvSpPr>
          <p:nvPr>
            <p:ph type="title"/>
          </p:nvPr>
        </p:nvSpPr>
        <p:spPr/>
        <p:txBody>
          <a:bodyPr/>
          <a:lstStyle/>
          <a:p>
            <a:r>
              <a:rPr lang="en-US" dirty="0"/>
              <a:t>How do you wish to proceed? </a:t>
            </a:r>
          </a:p>
        </p:txBody>
      </p:sp>
      <p:sp>
        <p:nvSpPr>
          <p:cNvPr id="3" name="Content Placeholder 2">
            <a:extLst>
              <a:ext uri="{FF2B5EF4-FFF2-40B4-BE49-F238E27FC236}">
                <a16:creationId xmlns:a16="http://schemas.microsoft.com/office/drawing/2014/main" id="{848B6042-4F5F-4ED0-9610-BF12FD498820}"/>
              </a:ext>
            </a:extLst>
          </p:cNvPr>
          <p:cNvSpPr>
            <a:spLocks noGrp="1"/>
          </p:cNvSpPr>
          <p:nvPr>
            <p:ph idx="1"/>
          </p:nvPr>
        </p:nvSpPr>
        <p:spPr/>
        <p:txBody>
          <a:bodyPr/>
          <a:lstStyle/>
          <a:p>
            <a:pPr marL="0" indent="0">
              <a:buNone/>
            </a:pPr>
            <a:r>
              <a:rPr lang="en-US" dirty="0"/>
              <a:t>Due to the outstanding violation of the County’s stormwater standards, PCD staff feels that it is appropriate to seek direction from the Board of County Commissioners regarding the stormwater violation, particularly with regard to whether this final plat application should proceed to hearing and/or approval prior to resolution of the existing stormwater and construction permit violations. </a:t>
            </a:r>
          </a:p>
          <a:p>
            <a:r>
              <a:rPr lang="en-US" dirty="0"/>
              <a:t>Postpone the hearing until the violation has been cured.</a:t>
            </a:r>
          </a:p>
          <a:p>
            <a:r>
              <a:rPr lang="en-US" dirty="0"/>
              <a:t>Hear the item today with a condition which would require the applicant to remedy the violation prior to recording the final plat. </a:t>
            </a:r>
          </a:p>
          <a:p>
            <a:r>
              <a:rPr lang="en-US" dirty="0"/>
              <a:t>Other. </a:t>
            </a:r>
          </a:p>
          <a:p>
            <a:endParaRPr lang="en-US" dirty="0"/>
          </a:p>
          <a:p>
            <a:endParaRPr lang="en-US" dirty="0"/>
          </a:p>
        </p:txBody>
      </p:sp>
    </p:spTree>
    <p:extLst>
      <p:ext uri="{BB962C8B-B14F-4D97-AF65-F5344CB8AC3E}">
        <p14:creationId xmlns:p14="http://schemas.microsoft.com/office/powerpoint/2010/main" val="297802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99A7-107E-44EC-9BAA-34F27621B25A}"/>
              </a:ext>
            </a:extLst>
          </p:cNvPr>
          <p:cNvSpPr>
            <a:spLocks noGrp="1"/>
          </p:cNvSpPr>
          <p:nvPr>
            <p:ph type="title"/>
          </p:nvPr>
        </p:nvSpPr>
        <p:spPr/>
        <p:txBody>
          <a:bodyPr/>
          <a:lstStyle/>
          <a:p>
            <a:r>
              <a:rPr lang="en-US" dirty="0"/>
              <a:t>Proposed Condition </a:t>
            </a:r>
          </a:p>
        </p:txBody>
      </p:sp>
      <p:sp>
        <p:nvSpPr>
          <p:cNvPr id="3" name="Content Placeholder 2">
            <a:extLst>
              <a:ext uri="{FF2B5EF4-FFF2-40B4-BE49-F238E27FC236}">
                <a16:creationId xmlns:a16="http://schemas.microsoft.com/office/drawing/2014/main" id="{07CF7493-9EA2-4302-BBEE-37F5530665D8}"/>
              </a:ext>
            </a:extLst>
          </p:cNvPr>
          <p:cNvSpPr>
            <a:spLocks noGrp="1"/>
          </p:cNvSpPr>
          <p:nvPr>
            <p:ph idx="1"/>
          </p:nvPr>
        </p:nvSpPr>
        <p:spPr/>
        <p:txBody>
          <a:bodyPr/>
          <a:lstStyle/>
          <a:p>
            <a:r>
              <a:rPr lang="en-US" dirty="0"/>
              <a:t>The final plat shall not be recorded until the site is in full compliance with all El Paso County regulations and the stormwater violation has </a:t>
            </a:r>
            <a:r>
              <a:rPr lang="en-US"/>
              <a:t>been resolved. </a:t>
            </a:r>
            <a:endParaRPr lang="en-US" dirty="0"/>
          </a:p>
        </p:txBody>
      </p:sp>
    </p:spTree>
    <p:extLst>
      <p:ext uri="{BB962C8B-B14F-4D97-AF65-F5344CB8AC3E}">
        <p14:creationId xmlns:p14="http://schemas.microsoft.com/office/powerpoint/2010/main" val="1844224296"/>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1488</Words>
  <Application>Microsoft Office PowerPoint</Application>
  <PresentationFormat>On-screen Show (4:3)</PresentationFormat>
  <Paragraphs>128</Paragraphs>
  <Slides>24</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Schoolbook</vt:lpstr>
      <vt:lpstr>Wingdings 2</vt:lpstr>
      <vt:lpstr>View</vt:lpstr>
      <vt:lpstr>Walden Preserve 2 Flg No 4 SF-18-034</vt:lpstr>
      <vt:lpstr>Stormwater Violation Update</vt:lpstr>
      <vt:lpstr>Outstanding Violation </vt:lpstr>
      <vt:lpstr>PowerPoint Presentation</vt:lpstr>
      <vt:lpstr>PowerPoint Presentation</vt:lpstr>
      <vt:lpstr>PowerPoint Presentation</vt:lpstr>
      <vt:lpstr>PowerPoint Presentation</vt:lpstr>
      <vt:lpstr>How do you wish to proceed? </vt:lpstr>
      <vt:lpstr>Proposed Condition </vt:lpstr>
      <vt:lpstr>Criteria for Approval</vt:lpstr>
      <vt:lpstr>Criteria for Approval</vt:lpstr>
      <vt:lpstr>Criteria for Approval</vt:lpstr>
      <vt:lpstr>Park Land Agreement</vt:lpstr>
      <vt:lpstr>Walden Preserve 2 Filing 4</vt:lpstr>
      <vt:lpstr>Background</vt:lpstr>
      <vt:lpstr>Request</vt:lpstr>
      <vt:lpstr>Zoning </vt:lpstr>
      <vt:lpstr>Policy Plan</vt:lpstr>
      <vt:lpstr>Small Area Plan</vt:lpstr>
      <vt:lpstr>Water Master Plan </vt:lpstr>
      <vt:lpstr>Floodplain &amp; Drainage </vt:lpstr>
      <vt:lpstr>Transportation </vt:lpstr>
      <vt:lpstr>Notification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Walden Preserve 2 Flg No 4 SF-18-034</dc:title>
  <dc:creator>Nina Ruiz</dc:creator>
  <cp:lastModifiedBy>Gilbert LaForce</cp:lastModifiedBy>
  <cp:revision>27</cp:revision>
  <cp:lastPrinted>2020-01-28T15:09:24Z</cp:lastPrinted>
  <dcterms:created xsi:type="dcterms:W3CDTF">2020-01-02T19:55:53Z</dcterms:created>
  <dcterms:modified xsi:type="dcterms:W3CDTF">2020-01-28T17:44:03Z</dcterms:modified>
</cp:coreProperties>
</file>