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6" r:id="rId1"/>
  </p:sldMasterIdLst>
  <p:notesMasterIdLst>
    <p:notesMasterId r:id="rId15"/>
  </p:notesMasterIdLst>
  <p:sldIdLst>
    <p:sldId id="256" r:id="rId2"/>
    <p:sldId id="280" r:id="rId3"/>
    <p:sldId id="277" r:id="rId4"/>
    <p:sldId id="281" r:id="rId5"/>
    <p:sldId id="282" r:id="rId6"/>
    <p:sldId id="276" r:id="rId7"/>
    <p:sldId id="270" r:id="rId8"/>
    <p:sldId id="272" r:id="rId9"/>
    <p:sldId id="279" r:id="rId10"/>
    <p:sldId id="265" r:id="rId11"/>
    <p:sldId id="268" r:id="rId12"/>
    <p:sldId id="278" r:id="rId13"/>
    <p:sldId id="267" r:id="rId1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646662-4B7B-4F91-AC7B-5E0946F6A1F1}" v="3" dt="2020-01-27T18:31:48.4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don Wilson" userId="7fbf3373-06f8-402e-a6ef-0a684af2a351" providerId="ADAL" clId="{4D646662-4B7B-4F91-AC7B-5E0946F6A1F1}"/>
    <pc:docChg chg="undo custSel modSld">
      <pc:chgData name="Brandon Wilson" userId="7fbf3373-06f8-402e-a6ef-0a684af2a351" providerId="ADAL" clId="{4D646662-4B7B-4F91-AC7B-5E0946F6A1F1}" dt="2020-01-27T21:51:22.930" v="3498" actId="255"/>
      <pc:docMkLst>
        <pc:docMk/>
      </pc:docMkLst>
      <pc:sldChg chg="modSp">
        <pc:chgData name="Brandon Wilson" userId="7fbf3373-06f8-402e-a6ef-0a684af2a351" providerId="ADAL" clId="{4D646662-4B7B-4F91-AC7B-5E0946F6A1F1}" dt="2020-01-27T21:42:51.637" v="3251" actId="20577"/>
        <pc:sldMkLst>
          <pc:docMk/>
          <pc:sldMk cId="734540079" sldId="256"/>
        </pc:sldMkLst>
        <pc:spChg chg="mod">
          <ac:chgData name="Brandon Wilson" userId="7fbf3373-06f8-402e-a6ef-0a684af2a351" providerId="ADAL" clId="{4D646662-4B7B-4F91-AC7B-5E0946F6A1F1}" dt="2020-01-27T21:42:51.637" v="3251" actId="20577"/>
          <ac:spMkLst>
            <pc:docMk/>
            <pc:sldMk cId="734540079" sldId="256"/>
            <ac:spMk id="2" creationId="{00000000-0000-0000-0000-000000000000}"/>
          </ac:spMkLst>
        </pc:spChg>
        <pc:picChg chg="mod">
          <ac:chgData name="Brandon Wilson" userId="7fbf3373-06f8-402e-a6ef-0a684af2a351" providerId="ADAL" clId="{4D646662-4B7B-4F91-AC7B-5E0946F6A1F1}" dt="2020-01-27T21:42:40.076" v="3245" actId="1076"/>
          <ac:picMkLst>
            <pc:docMk/>
            <pc:sldMk cId="734540079" sldId="256"/>
            <ac:picMk id="5" creationId="{00000000-0000-0000-0000-000000000000}"/>
          </ac:picMkLst>
        </pc:picChg>
      </pc:sldChg>
      <pc:sldChg chg="modSp">
        <pc:chgData name="Brandon Wilson" userId="7fbf3373-06f8-402e-a6ef-0a684af2a351" providerId="ADAL" clId="{4D646662-4B7B-4F91-AC7B-5E0946F6A1F1}" dt="2020-01-27T18:23:32.475" v="1039" actId="207"/>
        <pc:sldMkLst>
          <pc:docMk/>
          <pc:sldMk cId="4191574907" sldId="265"/>
        </pc:sldMkLst>
        <pc:spChg chg="mod">
          <ac:chgData name="Brandon Wilson" userId="7fbf3373-06f8-402e-a6ef-0a684af2a351" providerId="ADAL" clId="{4D646662-4B7B-4F91-AC7B-5E0946F6A1F1}" dt="2020-01-27T18:23:32.475" v="1039" actId="207"/>
          <ac:spMkLst>
            <pc:docMk/>
            <pc:sldMk cId="4191574907" sldId="265"/>
            <ac:spMk id="3" creationId="{00000000-0000-0000-0000-000000000000}"/>
          </ac:spMkLst>
        </pc:spChg>
      </pc:sldChg>
      <pc:sldChg chg="modSp">
        <pc:chgData name="Brandon Wilson" userId="7fbf3373-06f8-402e-a6ef-0a684af2a351" providerId="ADAL" clId="{4D646662-4B7B-4F91-AC7B-5E0946F6A1F1}" dt="2020-01-27T21:43:45.547" v="3270" actId="6549"/>
        <pc:sldMkLst>
          <pc:docMk/>
          <pc:sldMk cId="2779717994" sldId="267"/>
        </pc:sldMkLst>
        <pc:spChg chg="mod">
          <ac:chgData name="Brandon Wilson" userId="7fbf3373-06f8-402e-a6ef-0a684af2a351" providerId="ADAL" clId="{4D646662-4B7B-4F91-AC7B-5E0946F6A1F1}" dt="2020-01-27T21:43:45.547" v="3270" actId="6549"/>
          <ac:spMkLst>
            <pc:docMk/>
            <pc:sldMk cId="2779717994" sldId="267"/>
            <ac:spMk id="2" creationId="{00000000-0000-0000-0000-000000000000}"/>
          </ac:spMkLst>
        </pc:spChg>
        <pc:spChg chg="mod">
          <ac:chgData name="Brandon Wilson" userId="7fbf3373-06f8-402e-a6ef-0a684af2a351" providerId="ADAL" clId="{4D646662-4B7B-4F91-AC7B-5E0946F6A1F1}" dt="2020-01-27T21:43:39.528" v="3269" actId="255"/>
          <ac:spMkLst>
            <pc:docMk/>
            <pc:sldMk cId="2779717994" sldId="267"/>
            <ac:spMk id="3" creationId="{00000000-0000-0000-0000-000000000000}"/>
          </ac:spMkLst>
        </pc:spChg>
      </pc:sldChg>
      <pc:sldChg chg="modSp">
        <pc:chgData name="Brandon Wilson" userId="7fbf3373-06f8-402e-a6ef-0a684af2a351" providerId="ADAL" clId="{4D646662-4B7B-4F91-AC7B-5E0946F6A1F1}" dt="2020-01-27T21:51:08.089" v="3496" actId="255"/>
        <pc:sldMkLst>
          <pc:docMk/>
          <pc:sldMk cId="1462643344" sldId="268"/>
        </pc:sldMkLst>
        <pc:spChg chg="mod">
          <ac:chgData name="Brandon Wilson" userId="7fbf3373-06f8-402e-a6ef-0a684af2a351" providerId="ADAL" clId="{4D646662-4B7B-4F91-AC7B-5E0946F6A1F1}" dt="2020-01-27T21:51:08.089" v="3496" actId="255"/>
          <ac:spMkLst>
            <pc:docMk/>
            <pc:sldMk cId="1462643344" sldId="268"/>
            <ac:spMk id="3" creationId="{00000000-0000-0000-0000-000000000000}"/>
          </ac:spMkLst>
        </pc:spChg>
      </pc:sldChg>
      <pc:sldChg chg="modSp">
        <pc:chgData name="Brandon Wilson" userId="7fbf3373-06f8-402e-a6ef-0a684af2a351" providerId="ADAL" clId="{4D646662-4B7B-4F91-AC7B-5E0946F6A1F1}" dt="2020-01-27T21:50:49.209" v="3494" actId="255"/>
        <pc:sldMkLst>
          <pc:docMk/>
          <pc:sldMk cId="4163139560" sldId="270"/>
        </pc:sldMkLst>
        <pc:spChg chg="mod">
          <ac:chgData name="Brandon Wilson" userId="7fbf3373-06f8-402e-a6ef-0a684af2a351" providerId="ADAL" clId="{4D646662-4B7B-4F91-AC7B-5E0946F6A1F1}" dt="2020-01-27T21:50:49.209" v="3494" actId="255"/>
          <ac:spMkLst>
            <pc:docMk/>
            <pc:sldMk cId="4163139560" sldId="270"/>
            <ac:spMk id="3" creationId="{00000000-0000-0000-0000-000000000000}"/>
          </ac:spMkLst>
        </pc:spChg>
      </pc:sldChg>
      <pc:sldChg chg="modSp">
        <pc:chgData name="Brandon Wilson" userId="7fbf3373-06f8-402e-a6ef-0a684af2a351" providerId="ADAL" clId="{4D646662-4B7B-4F91-AC7B-5E0946F6A1F1}" dt="2020-01-27T21:50:56.621" v="3495" actId="255"/>
        <pc:sldMkLst>
          <pc:docMk/>
          <pc:sldMk cId="1017179205" sldId="272"/>
        </pc:sldMkLst>
        <pc:spChg chg="mod">
          <ac:chgData name="Brandon Wilson" userId="7fbf3373-06f8-402e-a6ef-0a684af2a351" providerId="ADAL" clId="{4D646662-4B7B-4F91-AC7B-5E0946F6A1F1}" dt="2020-01-27T21:50:56.621" v="3495" actId="255"/>
          <ac:spMkLst>
            <pc:docMk/>
            <pc:sldMk cId="1017179205" sldId="272"/>
            <ac:spMk id="3" creationId="{00000000-0000-0000-0000-000000000000}"/>
          </ac:spMkLst>
        </pc:spChg>
      </pc:sldChg>
      <pc:sldChg chg="modSp">
        <pc:chgData name="Brandon Wilson" userId="7fbf3373-06f8-402e-a6ef-0a684af2a351" providerId="ADAL" clId="{4D646662-4B7B-4F91-AC7B-5E0946F6A1F1}" dt="2020-01-27T21:49:33.889" v="3492" actId="14100"/>
        <pc:sldMkLst>
          <pc:docMk/>
          <pc:sldMk cId="3161564909" sldId="276"/>
        </pc:sldMkLst>
        <pc:spChg chg="mod">
          <ac:chgData name="Brandon Wilson" userId="7fbf3373-06f8-402e-a6ef-0a684af2a351" providerId="ADAL" clId="{4D646662-4B7B-4F91-AC7B-5E0946F6A1F1}" dt="2020-01-27T21:49:33.889" v="3492" actId="14100"/>
          <ac:spMkLst>
            <pc:docMk/>
            <pc:sldMk cId="3161564909" sldId="276"/>
            <ac:spMk id="5" creationId="{00000000-0000-0000-0000-000000000000}"/>
          </ac:spMkLst>
        </pc:spChg>
        <pc:spChg chg="mod">
          <ac:chgData name="Brandon Wilson" userId="7fbf3373-06f8-402e-a6ef-0a684af2a351" providerId="ADAL" clId="{4D646662-4B7B-4F91-AC7B-5E0946F6A1F1}" dt="2020-01-27T21:44:28.388" v="3297" actId="20577"/>
          <ac:spMkLst>
            <pc:docMk/>
            <pc:sldMk cId="3161564909" sldId="276"/>
            <ac:spMk id="6" creationId="{00000000-0000-0000-0000-000000000000}"/>
          </ac:spMkLst>
        </pc:spChg>
      </pc:sldChg>
      <pc:sldChg chg="modSp">
        <pc:chgData name="Brandon Wilson" userId="7fbf3373-06f8-402e-a6ef-0a684af2a351" providerId="ADAL" clId="{4D646662-4B7B-4F91-AC7B-5E0946F6A1F1}" dt="2020-01-27T21:51:22.930" v="3498" actId="255"/>
        <pc:sldMkLst>
          <pc:docMk/>
          <pc:sldMk cId="76283006" sldId="278"/>
        </pc:sldMkLst>
        <pc:spChg chg="mod">
          <ac:chgData name="Brandon Wilson" userId="7fbf3373-06f8-402e-a6ef-0a684af2a351" providerId="ADAL" clId="{4D646662-4B7B-4F91-AC7B-5E0946F6A1F1}" dt="2020-01-27T21:26:12.055" v="2278" actId="20577"/>
          <ac:spMkLst>
            <pc:docMk/>
            <pc:sldMk cId="76283006" sldId="278"/>
            <ac:spMk id="2" creationId="{00000000-0000-0000-0000-000000000000}"/>
          </ac:spMkLst>
        </pc:spChg>
        <pc:spChg chg="mod">
          <ac:chgData name="Brandon Wilson" userId="7fbf3373-06f8-402e-a6ef-0a684af2a351" providerId="ADAL" clId="{4D646662-4B7B-4F91-AC7B-5E0946F6A1F1}" dt="2020-01-27T21:51:22.930" v="3498" actId="255"/>
          <ac:spMkLst>
            <pc:docMk/>
            <pc:sldMk cId="76283006" sldId="278"/>
            <ac:spMk id="3" creationId="{00000000-0000-0000-0000-000000000000}"/>
          </ac:spMkLst>
        </pc:spChg>
      </pc:sldChg>
      <pc:sldChg chg="modSp">
        <pc:chgData name="Brandon Wilson" userId="7fbf3373-06f8-402e-a6ef-0a684af2a351" providerId="ADAL" clId="{4D646662-4B7B-4F91-AC7B-5E0946F6A1F1}" dt="2020-01-27T18:22:22.795" v="1035" actId="255"/>
        <pc:sldMkLst>
          <pc:docMk/>
          <pc:sldMk cId="2733454180" sldId="279"/>
        </pc:sldMkLst>
        <pc:spChg chg="mod">
          <ac:chgData name="Brandon Wilson" userId="7fbf3373-06f8-402e-a6ef-0a684af2a351" providerId="ADAL" clId="{4D646662-4B7B-4F91-AC7B-5E0946F6A1F1}" dt="2020-01-27T18:22:22.795" v="1035" actId="255"/>
          <ac:spMkLst>
            <pc:docMk/>
            <pc:sldMk cId="2733454180" sldId="279"/>
            <ac:spMk id="3" creationId="{00000000-0000-0000-0000-000000000000}"/>
          </ac:spMkLst>
        </pc:spChg>
      </pc:sldChg>
      <pc:sldChg chg="modSp">
        <pc:chgData name="Brandon Wilson" userId="7fbf3373-06f8-402e-a6ef-0a684af2a351" providerId="ADAL" clId="{4D646662-4B7B-4F91-AC7B-5E0946F6A1F1}" dt="2020-01-27T21:49:57.699" v="3493" actId="14100"/>
        <pc:sldMkLst>
          <pc:docMk/>
          <pc:sldMk cId="1803473196" sldId="280"/>
        </pc:sldMkLst>
        <pc:spChg chg="mod">
          <ac:chgData name="Brandon Wilson" userId="7fbf3373-06f8-402e-a6ef-0a684af2a351" providerId="ADAL" clId="{4D646662-4B7B-4F91-AC7B-5E0946F6A1F1}" dt="2020-01-27T21:47:48.428" v="3453" actId="20577"/>
          <ac:spMkLst>
            <pc:docMk/>
            <pc:sldMk cId="1803473196" sldId="280"/>
            <ac:spMk id="3" creationId="{29EEA28C-F967-4BA1-9DBF-5FD8ECF079B0}"/>
          </ac:spMkLst>
        </pc:spChg>
        <pc:spChg chg="mod">
          <ac:chgData name="Brandon Wilson" userId="7fbf3373-06f8-402e-a6ef-0a684af2a351" providerId="ADAL" clId="{4D646662-4B7B-4F91-AC7B-5E0946F6A1F1}" dt="2020-01-27T21:49:57.699" v="3493" actId="14100"/>
          <ac:spMkLst>
            <pc:docMk/>
            <pc:sldMk cId="1803473196" sldId="280"/>
            <ac:spMk id="5" creationId="{00000000-0000-0000-0000-000000000000}"/>
          </ac:spMkLst>
        </pc:spChg>
      </pc:sldChg>
      <pc:sldChg chg="modSp">
        <pc:chgData name="Brandon Wilson" userId="7fbf3373-06f8-402e-a6ef-0a684af2a351" providerId="ADAL" clId="{4D646662-4B7B-4F91-AC7B-5E0946F6A1F1}" dt="2020-01-27T21:46:17.288" v="3424" actId="20577"/>
        <pc:sldMkLst>
          <pc:docMk/>
          <pc:sldMk cId="2206305343" sldId="281"/>
        </pc:sldMkLst>
        <pc:spChg chg="mod">
          <ac:chgData name="Brandon Wilson" userId="7fbf3373-06f8-402e-a6ef-0a684af2a351" providerId="ADAL" clId="{4D646662-4B7B-4F91-AC7B-5E0946F6A1F1}" dt="2020-01-27T21:46:17.288" v="3424" actId="20577"/>
          <ac:spMkLst>
            <pc:docMk/>
            <pc:sldMk cId="2206305343" sldId="281"/>
            <ac:spMk id="3" creationId="{29EEA28C-F967-4BA1-9DBF-5FD8ECF079B0}"/>
          </ac:spMkLst>
        </pc:spChg>
      </pc:sldChg>
      <pc:sldChg chg="modSp">
        <pc:chgData name="Brandon Wilson" userId="7fbf3373-06f8-402e-a6ef-0a684af2a351" providerId="ADAL" clId="{4D646662-4B7B-4F91-AC7B-5E0946F6A1F1}" dt="2020-01-27T21:48:44.599" v="3461" actId="20577"/>
        <pc:sldMkLst>
          <pc:docMk/>
          <pc:sldMk cId="2211278873" sldId="282"/>
        </pc:sldMkLst>
        <pc:spChg chg="mod">
          <ac:chgData name="Brandon Wilson" userId="7fbf3373-06f8-402e-a6ef-0a684af2a351" providerId="ADAL" clId="{4D646662-4B7B-4F91-AC7B-5E0946F6A1F1}" dt="2020-01-27T21:48:44.599" v="3461" actId="20577"/>
          <ac:spMkLst>
            <pc:docMk/>
            <pc:sldMk cId="2211278873" sldId="282"/>
            <ac:spMk id="3" creationId="{29EEA28C-F967-4BA1-9DBF-5FD8ECF079B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DCC8400-E88A-487F-9D73-8EF5E0ADFE21}" type="datetimeFigureOut">
              <a:rPr lang="en-US" smtClean="0"/>
              <a:t>1/27/2020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D866E58-FDF7-4306-8A1C-69F955FBE6E0}" type="slidenum">
              <a:rPr lang="en-US" smtClean="0"/>
              <a:t>‹#›</a:t>
            </a:fld>
            <a:endParaRPr lang="en-US" dirty="0"/>
          </a:p>
        </p:txBody>
      </p:sp>
    </p:spTree>
    <p:extLst>
      <p:ext uri="{BB962C8B-B14F-4D97-AF65-F5344CB8AC3E}">
        <p14:creationId xmlns:p14="http://schemas.microsoft.com/office/powerpoint/2010/main" val="2160529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A150B8-FB40-421C-9844-BA7DAFAA3D5D}" type="datetime1">
              <a:rPr lang="en-US" smtClean="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928717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6B1777-D7A4-42DA-B67D-196D20547F9F}" type="datetime1">
              <a:rPr lang="en-US" smtClean="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203008237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6B1777-D7A4-42DA-B67D-196D20547F9F}" type="datetime1">
              <a:rPr lang="en-US" smtClean="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3883880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6B1777-D7A4-42DA-B67D-196D20547F9F}" type="datetime1">
              <a:rPr lang="en-US" smtClean="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5066EA-1BD1-41E2-AE2F-6909D7FBA41A}" type="slidenum">
              <a:rPr lang="en-US" smtClean="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079011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6B1777-D7A4-42DA-B67D-196D20547F9F}" type="datetime1">
              <a:rPr lang="en-US" smtClean="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55243349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76B1777-D7A4-42DA-B67D-196D20547F9F}" type="datetime1">
              <a:rPr lang="en-US" smtClean="0"/>
              <a:t>1/27/2020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142022291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76B1777-D7A4-42DA-B67D-196D20547F9F}" type="datetime1">
              <a:rPr lang="en-US" smtClean="0"/>
              <a:t>1/27/2020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168176142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DFE817-B577-4821-B59D-F2A8686EC414}" type="datetime1">
              <a:rPr lang="en-US" smtClean="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1374272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11440A-E443-483E-89E3-32BF79886EFB}" type="datetime1">
              <a:rPr lang="en-US" smtClean="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134982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73FDBA-369A-4DED-A818-F79A4E386994}" type="datetime1">
              <a:rPr lang="en-US" smtClean="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2578540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B3E530-0685-4EAD-8120-AA5A6433C9EB}" type="datetime1">
              <a:rPr lang="en-US" smtClean="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775800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F4B6C3-26F0-4FB2-BDC8-C20A2EB78777}" type="datetime1">
              <a:rPr lang="en-US" smtClean="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47528236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583258-E8D4-4101-828B-17A9005D1DA8}" type="datetime1">
              <a:rPr lang="en-US" smtClean="0"/>
              <a:t>1/27/2020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161214650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8C7639-06D2-4ADC-8237-6DA73F1CA20D}" type="datetime1">
              <a:rPr lang="en-US" smtClean="0"/>
              <a:t>1/27/2020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3926733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229EF-D5B8-40F3-984D-8EAF6AB8E6AF}" type="datetime1">
              <a:rPr lang="en-US" smtClean="0"/>
              <a:t>1/27/2020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58777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933D1C-9673-4197-8B66-6DAF72DE1194}" type="datetime1">
              <a:rPr lang="en-US" smtClean="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117989090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26919D-E942-446C-98D2-98B4B9D92FBC}" type="datetime1">
              <a:rPr lang="en-US" smtClean="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1868588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76B1777-D7A4-42DA-B67D-196D20547F9F}" type="datetime1">
              <a:rPr lang="en-US" smtClean="0"/>
              <a:t>1/27/2020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05066EA-1BD1-41E2-AE2F-6909D7FBA41A}" type="slidenum">
              <a:rPr lang="en-US" smtClean="0"/>
              <a:t>‹#›</a:t>
            </a:fld>
            <a:endParaRPr lang="en-US" dirty="0"/>
          </a:p>
        </p:txBody>
      </p:sp>
    </p:spTree>
    <p:extLst>
      <p:ext uri="{BB962C8B-B14F-4D97-AF65-F5344CB8AC3E}">
        <p14:creationId xmlns:p14="http://schemas.microsoft.com/office/powerpoint/2010/main" val="1529492807"/>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84809" y="1233378"/>
            <a:ext cx="7039713" cy="2364964"/>
          </a:xfrm>
        </p:spPr>
        <p:txBody>
          <a:bodyPr>
            <a:normAutofit/>
          </a:bodyPr>
          <a:lstStyle/>
          <a:p>
            <a:pPr>
              <a:lnSpc>
                <a:spcPct val="90000"/>
              </a:lnSpc>
            </a:pPr>
            <a:r>
              <a:rPr lang="en-US" sz="3800" dirty="0">
                <a:solidFill>
                  <a:schemeClr val="tx1"/>
                </a:solidFill>
              </a:rPr>
              <a:t>Board of County Commissioners State Legislative Session Update</a:t>
            </a:r>
          </a:p>
        </p:txBody>
      </p:sp>
      <p:sp>
        <p:nvSpPr>
          <p:cNvPr id="3" name="Subtitle 2"/>
          <p:cNvSpPr>
            <a:spLocks noGrp="1"/>
          </p:cNvSpPr>
          <p:nvPr>
            <p:ph type="subTitle" idx="1"/>
          </p:nvPr>
        </p:nvSpPr>
        <p:spPr>
          <a:xfrm>
            <a:off x="5369441" y="3598339"/>
            <a:ext cx="5441286" cy="1675335"/>
          </a:xfrm>
        </p:spPr>
        <p:txBody>
          <a:bodyPr>
            <a:normAutofit/>
          </a:bodyPr>
          <a:lstStyle/>
          <a:p>
            <a:r>
              <a:rPr lang="en-US" dirty="0">
                <a:solidFill>
                  <a:srgbClr val="C59F5E"/>
                </a:solidFill>
              </a:rPr>
              <a:t>Brandon J. Wilson, Strategic Initiatives Officer</a:t>
            </a:r>
          </a:p>
          <a:p>
            <a:r>
              <a:rPr lang="en-US" dirty="0">
                <a:solidFill>
                  <a:srgbClr val="C59F5E"/>
                </a:solidFill>
              </a:rPr>
              <a:t>El Paso County Strategic Initiatives Division</a:t>
            </a:r>
          </a:p>
          <a:p>
            <a:r>
              <a:rPr lang="en-US" dirty="0">
                <a:solidFill>
                  <a:srgbClr val="C59F5E"/>
                </a:solidFill>
              </a:rPr>
              <a:t>January 28, 2020</a:t>
            </a:r>
          </a:p>
        </p:txBody>
      </p:sp>
      <p:pic>
        <p:nvPicPr>
          <p:cNvPr id="10" name="Picture 9">
            <a:extLst>
              <a:ext uri="{FF2B5EF4-FFF2-40B4-BE49-F238E27FC236}">
                <a16:creationId xmlns:a16="http://schemas.microsoft.com/office/drawing/2014/main" id="{76AAFF90-89E1-46D5-B8B5-3BFDBB92D8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5" name="Picture 4" descr="logo-1-T.gif"/>
          <p:cNvPicPr>
            <a:picLocks noChangeAspect="1"/>
          </p:cNvPicPr>
          <p:nvPr/>
        </p:nvPicPr>
        <p:blipFill>
          <a:blip r:embed="rId4" cstate="print"/>
          <a:stretch>
            <a:fillRect/>
          </a:stretch>
        </p:blipFill>
        <p:spPr>
          <a:xfrm>
            <a:off x="603107" y="1233378"/>
            <a:ext cx="3652539" cy="3610424"/>
          </a:xfrm>
          <a:prstGeom prst="rect">
            <a:avLst/>
          </a:prstGeom>
        </p:spPr>
      </p:pic>
    </p:spTree>
    <p:extLst>
      <p:ext uri="{BB962C8B-B14F-4D97-AF65-F5344CB8AC3E}">
        <p14:creationId xmlns:p14="http://schemas.microsoft.com/office/powerpoint/2010/main" val="734540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913795" y="609600"/>
            <a:ext cx="10353762" cy="116477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SB20-109: Short-term Rentals Property Tax</a:t>
            </a:r>
          </a:p>
          <a:p>
            <a:pPr algn="ctr">
              <a:lnSpc>
                <a:spcPct val="90000"/>
              </a:lnSpc>
              <a:spcBef>
                <a:spcPct val="0"/>
              </a:spcBef>
              <a:spcAft>
                <a:spcPts val="600"/>
              </a:spcAft>
            </a:pPr>
            <a:endParaRPr lang="en-US" sz="3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p:txBody>
      </p:sp>
      <p:pic>
        <p:nvPicPr>
          <p:cNvPr id="20" name="Picture 19">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3" name="TextBox 2"/>
          <p:cNvSpPr txBox="1"/>
          <p:nvPr/>
        </p:nvSpPr>
        <p:spPr>
          <a:xfrm>
            <a:off x="1235528" y="2197916"/>
            <a:ext cx="9710296" cy="4152550"/>
          </a:xfrm>
          <a:prstGeom prst="rect">
            <a:avLst/>
          </a:prstGeom>
        </p:spPr>
        <p:txBody>
          <a:bodyPr vert="horz" lIns="91440" tIns="45720" rIns="91440" bIns="45720" rtlCol="0" anchor="t">
            <a:noAutofit/>
          </a:bodyPr>
          <a:lstStyle/>
          <a:p>
            <a:pPr marL="285750" indent="-285750">
              <a:lnSpc>
                <a:spcPct val="90000"/>
              </a:lnSpc>
              <a:spcBef>
                <a:spcPct val="20000"/>
              </a:spcBef>
              <a:spcAft>
                <a:spcPts val="600"/>
              </a:spcAft>
              <a:buClr>
                <a:schemeClr val="tx2"/>
              </a:buClr>
              <a:buSzPct val="70000"/>
              <a:buFont typeface="Wingdings" panose="05000000000000000000" pitchFamily="2" charset="2"/>
              <a:buChar char="Ø"/>
            </a:pPr>
            <a:r>
              <a:rPr lang="en-US" sz="2000" dirty="0">
                <a:ln>
                  <a:solidFill>
                    <a:schemeClr val="bg1">
                      <a:lumMod val="75000"/>
                      <a:lumOff val="25000"/>
                      <a:alpha val="10000"/>
                    </a:schemeClr>
                  </a:solidFill>
                </a:ln>
                <a:effectLst>
                  <a:outerShdw blurRad="9525" dist="25400" dir="14640000" algn="tl" rotWithShape="0">
                    <a:schemeClr val="bg1">
                      <a:alpha val="30000"/>
                    </a:schemeClr>
                  </a:outerShdw>
                </a:effectLst>
              </a:rPr>
              <a:t>Prime Sponsors: Sen. Bob Gardner</a:t>
            </a:r>
          </a:p>
          <a:p>
            <a:pPr marL="285750" indent="-285750">
              <a:lnSpc>
                <a:spcPct val="90000"/>
              </a:lnSpc>
              <a:spcBef>
                <a:spcPct val="20000"/>
              </a:spcBef>
              <a:spcAft>
                <a:spcPts val="600"/>
              </a:spcAft>
              <a:buClr>
                <a:schemeClr val="tx2"/>
              </a:buClr>
              <a:buSzPct val="70000"/>
              <a:buFont typeface="Wingdings" panose="05000000000000000000" pitchFamily="2" charset="2"/>
              <a:buChar char="Ø"/>
            </a:pPr>
            <a:r>
              <a:rPr lang="en-US" sz="2000" dirty="0"/>
              <a:t>A short-term rental unit is excluded from the definition of residential improvements and, therefore, it is classified as nonresidential property.</a:t>
            </a:r>
          </a:p>
          <a:p>
            <a:pPr marL="285750" indent="-285750">
              <a:lnSpc>
                <a:spcPct val="90000"/>
              </a:lnSpc>
              <a:spcBef>
                <a:spcPct val="20000"/>
              </a:spcBef>
              <a:spcAft>
                <a:spcPts val="600"/>
              </a:spcAft>
              <a:buClr>
                <a:schemeClr val="tx2"/>
              </a:buClr>
              <a:buSzPct val="70000"/>
              <a:buFont typeface="Wingdings" panose="05000000000000000000" pitchFamily="2" charset="2"/>
              <a:buChar char="Ø"/>
            </a:pPr>
            <a:r>
              <a:rPr lang="en-US" sz="2000" dirty="0"/>
              <a:t>A short-term rental unit is defined to mean a building or a portion of a building that is designed for use predominantly as a place of residency by a person, a family, or families, but that is leased or available to be leased for short-term stays during the property tax year and is occupied by the owner for less than 30 days in a year.</a:t>
            </a:r>
          </a:p>
          <a:p>
            <a:pPr marL="285750" indent="-285750">
              <a:lnSpc>
                <a:spcPct val="90000"/>
              </a:lnSpc>
              <a:spcBef>
                <a:spcPct val="20000"/>
              </a:spcBef>
              <a:spcAft>
                <a:spcPts val="600"/>
              </a:spcAft>
              <a:buClr>
                <a:schemeClr val="tx2"/>
              </a:buClr>
              <a:buSzPct val="70000"/>
              <a:buFont typeface="Wingdings" panose="05000000000000000000" pitchFamily="2" charset="2"/>
              <a:buChar char="Ø"/>
            </a:pPr>
            <a:r>
              <a:rPr lang="en-US" sz="2000" dirty="0"/>
              <a:t>For property tax years commencing on or after January 1, 2021, if an improvement meets the definition of a short-term rental unit for the property tax year, then in the following property tax year it is classified as nonresidential.</a:t>
            </a:r>
          </a:p>
          <a:p>
            <a:pPr marL="285750" indent="-285750">
              <a:lnSpc>
                <a:spcPct val="90000"/>
              </a:lnSpc>
              <a:spcBef>
                <a:spcPct val="20000"/>
              </a:spcBef>
              <a:spcAft>
                <a:spcPts val="600"/>
              </a:spcAft>
              <a:buClr>
                <a:schemeClr val="tx2"/>
              </a:buClr>
              <a:buSzPct val="70000"/>
              <a:buFont typeface="Wingdings" panose="05000000000000000000" pitchFamily="2" charset="2"/>
              <a:buChar char="Ø"/>
            </a:pPr>
            <a:r>
              <a:rPr lang="en-US" sz="2000" dirty="0">
                <a:ln>
                  <a:solidFill>
                    <a:schemeClr val="bg1">
                      <a:lumMod val="75000"/>
                      <a:lumOff val="25000"/>
                      <a:alpha val="10000"/>
                    </a:schemeClr>
                  </a:solidFill>
                </a:ln>
                <a:effectLst>
                  <a:outerShdw blurRad="9525" dist="25400" dir="14640000" algn="tl" rotWithShape="0">
                    <a:schemeClr val="bg1">
                      <a:alpha val="30000"/>
                    </a:schemeClr>
                  </a:outerShdw>
                </a:effectLst>
              </a:rPr>
              <a:t>Introduced in the Senate – Assigned to Finance. No committee hearing scheduled</a:t>
            </a:r>
          </a:p>
        </p:txBody>
      </p:sp>
      <p:sp>
        <p:nvSpPr>
          <p:cNvPr id="4" name="Slide Number Placeholder 3"/>
          <p:cNvSpPr>
            <a:spLocks noGrp="1"/>
          </p:cNvSpPr>
          <p:nvPr>
            <p:ph type="sldNum" sz="quarter" idx="12"/>
          </p:nvPr>
        </p:nvSpPr>
        <p:spPr>
          <a:xfrm>
            <a:off x="10192279"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a:pPr defTabSz="914400">
                <a:spcAft>
                  <a:spcPts val="600"/>
                </a:spcAft>
              </a:pPr>
              <a:t>10</a:t>
            </a:fld>
            <a:endParaRPr lang="en-US" dirty="0"/>
          </a:p>
        </p:txBody>
      </p:sp>
    </p:spTree>
    <p:extLst>
      <p:ext uri="{BB962C8B-B14F-4D97-AF65-F5344CB8AC3E}">
        <p14:creationId xmlns:p14="http://schemas.microsoft.com/office/powerpoint/2010/main" val="4191574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913795" y="609600"/>
            <a:ext cx="10353762" cy="116477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SB20-026: Workers’ Compensation For Audible Psychological Trauma</a:t>
            </a:r>
          </a:p>
          <a:p>
            <a:pPr algn="ctr">
              <a:lnSpc>
                <a:spcPct val="90000"/>
              </a:lnSpc>
              <a:spcBef>
                <a:spcPct val="0"/>
              </a:spcBef>
              <a:spcAft>
                <a:spcPts val="600"/>
              </a:spcAft>
            </a:pPr>
            <a:endParaRPr lang="en-US" sz="3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p:txBody>
      </p:sp>
      <p:pic>
        <p:nvPicPr>
          <p:cNvPr id="11" name="Picture 10">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3" name="TextBox 2"/>
          <p:cNvSpPr txBox="1"/>
          <p:nvPr/>
        </p:nvSpPr>
        <p:spPr>
          <a:xfrm>
            <a:off x="1235528" y="2231472"/>
            <a:ext cx="9710296" cy="3559729"/>
          </a:xfrm>
          <a:prstGeom prst="rect">
            <a:avLst/>
          </a:prstGeom>
        </p:spPr>
        <p:txBody>
          <a:bodyPr vert="horz" lIns="91440" tIns="45720" rIns="91440" bIns="45720" rtlCol="0" anchor="t">
            <a:noAutofit/>
          </a:bodyPr>
          <a:lstStyle/>
          <a:p>
            <a:pPr marL="285750" lvl="0" indent="-285750">
              <a:spcBef>
                <a:spcPct val="20000"/>
              </a:spcBef>
              <a:spcAft>
                <a:spcPts val="600"/>
              </a:spcAft>
              <a:buClr>
                <a:schemeClr val="tx2"/>
              </a:buClr>
              <a:buSzPct val="70000"/>
              <a:buFont typeface="Wingdings" panose="05000000000000000000" pitchFamily="2" charset="2"/>
              <a:buChar char="Ø"/>
            </a:pPr>
            <a:r>
              <a:rPr lang="en-US" sz="2000" dirty="0">
                <a:ln>
                  <a:solidFill>
                    <a:schemeClr val="bg1">
                      <a:lumMod val="75000"/>
                      <a:lumOff val="25000"/>
                      <a:alpha val="10000"/>
                    </a:schemeClr>
                  </a:solidFill>
                </a:ln>
                <a:effectLst>
                  <a:outerShdw blurRad="9525" dist="25400" dir="14640000" algn="tl" rotWithShape="0">
                    <a:schemeClr val="bg1">
                      <a:alpha val="30000"/>
                    </a:schemeClr>
                  </a:outerShdw>
                </a:effectLst>
              </a:rPr>
              <a:t>Prime Sponsors: Sen. Rhonda Fields, Sen. John Cooke, Rep. Jonathan Singer</a:t>
            </a:r>
          </a:p>
          <a:p>
            <a:pPr marL="285750" indent="-285750">
              <a:spcBef>
                <a:spcPct val="20000"/>
              </a:spcBef>
              <a:spcAft>
                <a:spcPts val="600"/>
              </a:spcAft>
              <a:buClr>
                <a:schemeClr val="tx2"/>
              </a:buClr>
              <a:buSzPct val="70000"/>
              <a:buFont typeface="Wingdings" panose="05000000000000000000" pitchFamily="2" charset="2"/>
              <a:buChar char="Ø"/>
            </a:pPr>
            <a:r>
              <a:rPr lang="en-US" sz="2000" dirty="0"/>
              <a:t>This bill expands the definition to include audible exposure to a death or serious bodily injury. Qualified claimants must be diagnosed with Post-Traumatic Stress Disorder (PTSD) by a licensed psychiatrist or psychologist.</a:t>
            </a:r>
          </a:p>
          <a:p>
            <a:pPr marL="285750" indent="-285750">
              <a:spcBef>
                <a:spcPct val="20000"/>
              </a:spcBef>
              <a:spcAft>
                <a:spcPts val="600"/>
              </a:spcAft>
              <a:buClr>
                <a:schemeClr val="tx2"/>
              </a:buClr>
              <a:buSzPct val="70000"/>
              <a:buFont typeface="Wingdings" panose="05000000000000000000" pitchFamily="2" charset="2"/>
              <a:buChar char="Ø"/>
            </a:pPr>
            <a:r>
              <a:rPr lang="en-US" sz="2000" dirty="0"/>
              <a:t>The bill may increase expenditures for El Paso County as the county would become liable for any costs associated with increased workers' compensation claims resulting from the bill's expanded definition of PTSD.</a:t>
            </a:r>
          </a:p>
          <a:p>
            <a:pPr marL="285750" lvl="0" indent="-285750">
              <a:spcBef>
                <a:spcPct val="20000"/>
              </a:spcBef>
              <a:spcAft>
                <a:spcPts val="600"/>
              </a:spcAft>
              <a:buClr>
                <a:schemeClr val="tx2"/>
              </a:buClr>
              <a:buSzPct val="70000"/>
              <a:buFont typeface="Wingdings" panose="05000000000000000000" pitchFamily="2" charset="2"/>
              <a:buChar char="Ø"/>
            </a:pPr>
            <a:r>
              <a:rPr lang="en-US" sz="2000" dirty="0">
                <a:ln>
                  <a:solidFill>
                    <a:schemeClr val="bg1">
                      <a:lumMod val="75000"/>
                      <a:lumOff val="25000"/>
                      <a:alpha val="10000"/>
                    </a:schemeClr>
                  </a:solidFill>
                </a:ln>
                <a:effectLst>
                  <a:outerShdw blurRad="9525" dist="25400" dir="14640000" algn="tl" rotWithShape="0">
                    <a:schemeClr val="bg1">
                      <a:alpha val="30000"/>
                    </a:schemeClr>
                  </a:outerShdw>
                </a:effectLst>
              </a:rPr>
              <a:t>Introduced in the Senate – Assigned to Business, Labor, &amp; Technology </a:t>
            </a:r>
          </a:p>
          <a:p>
            <a:pPr marL="285750" lvl="0" indent="-285750">
              <a:spcBef>
                <a:spcPct val="20000"/>
              </a:spcBef>
              <a:spcAft>
                <a:spcPts val="600"/>
              </a:spcAft>
              <a:buClr>
                <a:schemeClr val="tx2"/>
              </a:buClr>
              <a:buSzPct val="70000"/>
              <a:buFont typeface="Wingdings" panose="05000000000000000000" pitchFamily="2" charset="2"/>
              <a:buChar char="Ø"/>
            </a:pPr>
            <a:r>
              <a:rPr lang="en-US" sz="2000" dirty="0">
                <a:ln>
                  <a:solidFill>
                    <a:schemeClr val="bg1">
                      <a:lumMod val="75000"/>
                      <a:lumOff val="25000"/>
                      <a:alpha val="10000"/>
                    </a:schemeClr>
                  </a:solidFill>
                </a:ln>
                <a:effectLst>
                  <a:outerShdw blurRad="9525" dist="25400" dir="14640000" algn="tl" rotWithShape="0">
                    <a:schemeClr val="bg1">
                      <a:alpha val="30000"/>
                    </a:schemeClr>
                  </a:outerShdw>
                </a:effectLst>
              </a:rPr>
              <a:t>Committee hearing scheduled for January 29 at 1:30</a:t>
            </a:r>
          </a:p>
        </p:txBody>
      </p:sp>
      <p:sp>
        <p:nvSpPr>
          <p:cNvPr id="4" name="Slide Number Placeholder 3"/>
          <p:cNvSpPr>
            <a:spLocks noGrp="1"/>
          </p:cNvSpPr>
          <p:nvPr>
            <p:ph type="sldNum" sz="quarter" idx="12"/>
          </p:nvPr>
        </p:nvSpPr>
        <p:spPr>
          <a:xfrm>
            <a:off x="10192279"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a:pPr defTabSz="914400">
                <a:spcAft>
                  <a:spcPts val="600"/>
                </a:spcAft>
              </a:pPr>
              <a:t>11</a:t>
            </a:fld>
            <a:endParaRPr lang="en-US" dirty="0"/>
          </a:p>
        </p:txBody>
      </p:sp>
    </p:spTree>
    <p:extLst>
      <p:ext uri="{BB962C8B-B14F-4D97-AF65-F5344CB8AC3E}">
        <p14:creationId xmlns:p14="http://schemas.microsoft.com/office/powerpoint/2010/main" val="1462643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913795" y="609600"/>
            <a:ext cx="10353762" cy="1344840"/>
          </a:xfrm>
          <a:prstGeom prst="rect">
            <a:avLst/>
          </a:prstGeom>
        </p:spPr>
        <p:txBody>
          <a:bodyPr vert="horz" lIns="91440" tIns="45720" rIns="91440" bIns="45720" rtlCol="0" anchor="ctr">
            <a:normAutofit fontScale="85000" lnSpcReduction="20000"/>
          </a:bodyPr>
          <a:lstStyle/>
          <a:p>
            <a:pPr algn="ctr">
              <a:lnSpc>
                <a:spcPct val="90000"/>
              </a:lnSpc>
              <a:spcBef>
                <a:spcPct val="0"/>
              </a:spcBef>
              <a:spcAft>
                <a:spcPts val="600"/>
              </a:spcAft>
            </a:pPr>
            <a:endParaRPr lang="en-US" sz="3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a:lnSpc>
                <a:spcPct val="90000"/>
              </a:lnSpc>
              <a:spcBef>
                <a:spcPct val="0"/>
              </a:spcBef>
              <a:spcAft>
                <a:spcPts val="600"/>
              </a:spcAft>
            </a:pPr>
            <a:r>
              <a:rPr lang="en-US" sz="40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HB20-1065: Harm Reduction Substance Use Disorders (Bill of Note)</a:t>
            </a:r>
          </a:p>
          <a:p>
            <a:pPr algn="ctr">
              <a:lnSpc>
                <a:spcPct val="90000"/>
              </a:lnSpc>
              <a:spcBef>
                <a:spcPct val="0"/>
              </a:spcBef>
              <a:spcAft>
                <a:spcPts val="600"/>
              </a:spcAft>
            </a:pPr>
            <a:endParaRPr lang="en-US" sz="3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a:p>
            <a:pPr algn="ctr">
              <a:lnSpc>
                <a:spcPct val="90000"/>
              </a:lnSpc>
              <a:spcBef>
                <a:spcPct val="0"/>
              </a:spcBef>
              <a:spcAft>
                <a:spcPts val="600"/>
              </a:spcAft>
            </a:pPr>
            <a:endParaRPr lang="en-US" sz="3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p:txBody>
      </p:sp>
      <p:pic>
        <p:nvPicPr>
          <p:cNvPr id="11" name="Picture 10">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3" name="TextBox 2"/>
          <p:cNvSpPr txBox="1"/>
          <p:nvPr/>
        </p:nvSpPr>
        <p:spPr>
          <a:xfrm>
            <a:off x="1235528" y="2281806"/>
            <a:ext cx="9710296" cy="3509395"/>
          </a:xfrm>
          <a:prstGeom prst="rect">
            <a:avLst/>
          </a:prstGeom>
        </p:spPr>
        <p:txBody>
          <a:bodyPr vert="horz" lIns="91440" tIns="45720" rIns="91440" bIns="45720" rtlCol="0" anchor="t">
            <a:noAutofit/>
          </a:bodyPr>
          <a:lstStyle/>
          <a:p>
            <a:pPr marL="285750" lvl="0" indent="-285750">
              <a:lnSpc>
                <a:spcPct val="90000"/>
              </a:lnSpc>
              <a:spcBef>
                <a:spcPct val="20000"/>
              </a:spcBef>
              <a:spcAft>
                <a:spcPts val="600"/>
              </a:spcAft>
              <a:buClr>
                <a:schemeClr val="tx2"/>
              </a:buClr>
              <a:buSzPct val="70000"/>
              <a:buFont typeface="Wingdings" panose="05000000000000000000" pitchFamily="2" charset="2"/>
              <a:buChar char="Ø"/>
            </a:pPr>
            <a:r>
              <a:rPr lang="en-US" dirty="0"/>
              <a:t>Prime Sponsors: Rep. Chris Kennedy, Rep. Leslie Herod, Sen. Brittany Petterson, Sen. Kevin Priola.</a:t>
            </a:r>
          </a:p>
          <a:p>
            <a:pPr marL="285750" lvl="0" indent="-285750">
              <a:lnSpc>
                <a:spcPct val="90000"/>
              </a:lnSpc>
              <a:spcBef>
                <a:spcPct val="20000"/>
              </a:spcBef>
              <a:spcAft>
                <a:spcPts val="600"/>
              </a:spcAft>
              <a:buClr>
                <a:schemeClr val="tx2"/>
              </a:buClr>
              <a:buSzPct val="70000"/>
              <a:buFont typeface="Wingdings" panose="05000000000000000000" pitchFamily="2" charset="2"/>
              <a:buChar char="Ø"/>
            </a:pPr>
            <a:r>
              <a:rPr lang="en-US" dirty="0"/>
              <a:t>Multiple bills have been introduced in 2020 to address the ongoing opioid crisis in Colorado.</a:t>
            </a:r>
          </a:p>
          <a:p>
            <a:pPr marL="285750" lvl="0" indent="-285750">
              <a:lnSpc>
                <a:spcPct val="90000"/>
              </a:lnSpc>
              <a:spcBef>
                <a:spcPct val="20000"/>
              </a:spcBef>
              <a:spcAft>
                <a:spcPts val="600"/>
              </a:spcAft>
              <a:buClr>
                <a:schemeClr val="tx2"/>
              </a:buClr>
              <a:buSzPct val="70000"/>
              <a:buFont typeface="Wingdings" panose="05000000000000000000" pitchFamily="2" charset="2"/>
              <a:buChar char="Ø"/>
            </a:pPr>
            <a:r>
              <a:rPr lang="en-US" dirty="0"/>
              <a:t>Among other things, this legislation would:</a:t>
            </a:r>
          </a:p>
          <a:p>
            <a:pPr marL="800100" lvl="1" indent="-342900">
              <a:lnSpc>
                <a:spcPct val="90000"/>
              </a:lnSpc>
              <a:spcBef>
                <a:spcPct val="20000"/>
              </a:spcBef>
              <a:spcAft>
                <a:spcPts val="600"/>
              </a:spcAft>
              <a:buClr>
                <a:schemeClr val="tx2"/>
              </a:buClr>
              <a:buSzPct val="70000"/>
              <a:buFont typeface="Courier New" panose="02070309020205020404" pitchFamily="49" charset="0"/>
              <a:buChar char="o"/>
            </a:pPr>
            <a:r>
              <a:rPr lang="en-US" dirty="0"/>
              <a:t>Allow a pharmacist or pharmacy technician to sell a nonprescription syringe or needle to any person;</a:t>
            </a:r>
          </a:p>
          <a:p>
            <a:pPr marL="800100" lvl="1" indent="-342900">
              <a:lnSpc>
                <a:spcPct val="90000"/>
              </a:lnSpc>
              <a:spcBef>
                <a:spcPct val="20000"/>
              </a:spcBef>
              <a:spcAft>
                <a:spcPts val="600"/>
              </a:spcAft>
              <a:buClr>
                <a:schemeClr val="tx2"/>
              </a:buClr>
              <a:buSzPct val="70000"/>
              <a:buFont typeface="Courier New" panose="02070309020205020404" pitchFamily="49" charset="0"/>
              <a:buChar char="o"/>
            </a:pPr>
            <a:r>
              <a:rPr lang="en-US" dirty="0"/>
              <a:t>Remove the requirement that entities first receive local board of health approval before operating a clean syringe exchange program.</a:t>
            </a:r>
          </a:p>
          <a:p>
            <a:pPr marL="285750" indent="-285750">
              <a:lnSpc>
                <a:spcPct val="90000"/>
              </a:lnSpc>
              <a:spcBef>
                <a:spcPct val="20000"/>
              </a:spcBef>
              <a:spcAft>
                <a:spcPts val="600"/>
              </a:spcAft>
              <a:buClr>
                <a:schemeClr val="tx2"/>
              </a:buClr>
              <a:buSzPct val="70000"/>
              <a:buFont typeface="Wingdings" panose="05000000000000000000" pitchFamily="2" charset="2"/>
              <a:buChar char="Ø"/>
            </a:pPr>
            <a:r>
              <a:rPr lang="en-US" dirty="0"/>
              <a:t>El Paso County’s Board of Health is aware of this legislation and actively discussing implications of introduced bills.</a:t>
            </a:r>
          </a:p>
          <a:p>
            <a:pPr marL="285750" indent="-285750">
              <a:lnSpc>
                <a:spcPct val="90000"/>
              </a:lnSpc>
              <a:spcBef>
                <a:spcPct val="20000"/>
              </a:spcBef>
              <a:spcAft>
                <a:spcPts val="600"/>
              </a:spcAft>
              <a:buClr>
                <a:schemeClr val="tx2"/>
              </a:buClr>
              <a:buSzPct val="70000"/>
              <a:buFont typeface="Wingdings" panose="05000000000000000000" pitchFamily="2" charset="2"/>
              <a:buChar char="Ø"/>
            </a:pPr>
            <a:r>
              <a:rPr lang="en-US" dirty="0"/>
              <a:t>Bill assigned to House Health &amp; Insurance and is scheduled to be heard in committee on February 5 at 1:30.</a:t>
            </a:r>
          </a:p>
        </p:txBody>
      </p:sp>
      <p:sp>
        <p:nvSpPr>
          <p:cNvPr id="4" name="Slide Number Placeholder 3"/>
          <p:cNvSpPr>
            <a:spLocks noGrp="1"/>
          </p:cNvSpPr>
          <p:nvPr>
            <p:ph type="sldNum" sz="quarter" idx="12"/>
          </p:nvPr>
        </p:nvSpPr>
        <p:spPr>
          <a:xfrm>
            <a:off x="10192279"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a:pPr defTabSz="914400">
                <a:spcAft>
                  <a:spcPts val="600"/>
                </a:spcAft>
              </a:pPr>
              <a:t>12</a:t>
            </a:fld>
            <a:endParaRPr lang="en-US" dirty="0"/>
          </a:p>
        </p:txBody>
      </p:sp>
    </p:spTree>
    <p:extLst>
      <p:ext uri="{BB962C8B-B14F-4D97-AF65-F5344CB8AC3E}">
        <p14:creationId xmlns:p14="http://schemas.microsoft.com/office/powerpoint/2010/main" val="76283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endParaRPr lang="en-US" sz="1200" dirty="0">
              <a:solidFill>
                <a:schemeClr val="tx1"/>
              </a:solidFill>
            </a:endParaRPr>
          </a:p>
        </p:txBody>
      </p:sp>
      <p:sp>
        <p:nvSpPr>
          <p:cNvPr id="3" name="TextBox 2"/>
          <p:cNvSpPr txBox="1"/>
          <p:nvPr/>
        </p:nvSpPr>
        <p:spPr>
          <a:xfrm>
            <a:off x="1820488" y="2701636"/>
            <a:ext cx="9169090" cy="923330"/>
          </a:xfrm>
          <a:prstGeom prst="rect">
            <a:avLst/>
          </a:prstGeom>
          <a:noFill/>
        </p:spPr>
        <p:txBody>
          <a:bodyPr wrap="square" rtlCol="0">
            <a:spAutoFit/>
          </a:bodyPr>
          <a:lstStyle/>
          <a:p>
            <a:pPr algn="ctr"/>
            <a:r>
              <a:rPr lang="en-US" sz="5200" dirty="0"/>
              <a:t>QUESTIONS/COMMENTS?</a:t>
            </a:r>
          </a:p>
        </p:txBody>
      </p:sp>
    </p:spTree>
    <p:extLst>
      <p:ext uri="{BB962C8B-B14F-4D97-AF65-F5344CB8AC3E}">
        <p14:creationId xmlns:p14="http://schemas.microsoft.com/office/powerpoint/2010/main" val="2779717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34012" y="1115568"/>
            <a:ext cx="3820583" cy="4626864"/>
          </a:xfrm>
          <a:prstGeom prst="rect">
            <a:avLst/>
          </a:prstGeom>
        </p:spPr>
        <p:txBody>
          <a:bodyPr vert="horz" lIns="91440" tIns="45720" rIns="91440" bIns="45720" rtlCol="0" anchor="ctr">
            <a:normAutofit/>
          </a:bodyPr>
          <a:lstStyle/>
          <a:p>
            <a:pPr>
              <a:spcBef>
                <a:spcPct val="0"/>
              </a:spcBef>
              <a:spcAft>
                <a:spcPts val="600"/>
              </a:spcAft>
            </a:pPr>
            <a:r>
              <a:rPr lang="en-US" sz="36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General Assembly Statistics</a:t>
            </a:r>
          </a:p>
        </p:txBody>
      </p:sp>
      <p:cxnSp>
        <p:nvCxnSpPr>
          <p:cNvPr id="13" name="Straight Connector 1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05398" y="1115568"/>
            <a:ext cx="6245352" cy="4626864"/>
          </a:xfrm>
          <a:prstGeom prst="rect">
            <a:avLst/>
          </a:prstGeom>
        </p:spPr>
        <p:txBody>
          <a:bodyPr vert="horz" lIns="91440" tIns="45720" rIns="91440" bIns="45720" rtlCol="0" anchor="ctr">
            <a:normAutofit/>
          </a:bodyPr>
          <a:lstStyle/>
          <a:p>
            <a:pPr marL="342900" indent="-342900">
              <a:lnSpc>
                <a:spcPct val="90000"/>
              </a:lnSpc>
              <a:spcBef>
                <a:spcPct val="20000"/>
              </a:spcBef>
              <a:spcAft>
                <a:spcPts val="600"/>
              </a:spcAft>
              <a:buClr>
                <a:schemeClr val="tx2"/>
              </a:buClr>
              <a:buSzPct val="70000"/>
              <a:buFont typeface="Wingdings" panose="05000000000000000000" pitchFamily="2" charset="2"/>
              <a:buChar char="Ø"/>
            </a:pPr>
            <a:endParaRPr lang="en-US" sz="2200"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sp>
        <p:nvSpPr>
          <p:cNvPr id="2" name="Slide Number Placeholder 1"/>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a:pPr defTabSz="914400">
                <a:spcAft>
                  <a:spcPts val="600"/>
                </a:spcAft>
              </a:pPr>
              <a:t>2</a:t>
            </a:fld>
            <a:endParaRPr lang="en-US" dirty="0"/>
          </a:p>
        </p:txBody>
      </p:sp>
      <p:sp>
        <p:nvSpPr>
          <p:cNvPr id="3" name="Rectangle 2">
            <a:extLst>
              <a:ext uri="{FF2B5EF4-FFF2-40B4-BE49-F238E27FC236}">
                <a16:creationId xmlns:a16="http://schemas.microsoft.com/office/drawing/2014/main" id="{29EEA28C-F967-4BA1-9DBF-5FD8ECF079B0}"/>
              </a:ext>
            </a:extLst>
          </p:cNvPr>
          <p:cNvSpPr/>
          <p:nvPr/>
        </p:nvSpPr>
        <p:spPr>
          <a:xfrm>
            <a:off x="4987582" y="2057400"/>
            <a:ext cx="6096000" cy="2554545"/>
          </a:xfrm>
          <a:prstGeom prst="rect">
            <a:avLst/>
          </a:prstGeom>
        </p:spPr>
        <p:txBody>
          <a:bodyPr>
            <a:spAutoFit/>
          </a:bodyPr>
          <a:lstStyle/>
          <a:p>
            <a:pPr marL="342900" indent="-342900">
              <a:buFont typeface="Wingdings" panose="05000000000000000000" pitchFamily="2" charset="2"/>
              <a:buChar char="Ø"/>
            </a:pPr>
            <a:r>
              <a:rPr lang="en-US" sz="2000" dirty="0"/>
              <a:t>Third full week of the 2020 legislative session</a:t>
            </a:r>
          </a:p>
          <a:p>
            <a:pPr marL="342900" indent="-342900">
              <a:buFont typeface="Wingdings" panose="05000000000000000000" pitchFamily="2" charset="2"/>
              <a:buChar char="Ø"/>
            </a:pPr>
            <a:r>
              <a:rPr lang="en-US" sz="2000" dirty="0"/>
              <a:t>288 bills have been introduced (as of 1/27)</a:t>
            </a:r>
          </a:p>
          <a:p>
            <a:pPr marL="1257300" lvl="2" indent="-342900">
              <a:buFont typeface="Courier New" panose="02070309020205020404" pitchFamily="49" charset="0"/>
              <a:buChar char="o"/>
            </a:pPr>
            <a:r>
              <a:rPr lang="en-US" sz="2000" dirty="0"/>
              <a:t>House Bills – 164</a:t>
            </a:r>
          </a:p>
          <a:p>
            <a:pPr marL="1257300" lvl="2" indent="-342900">
              <a:buFont typeface="Courier New" panose="02070309020205020404" pitchFamily="49" charset="0"/>
              <a:buChar char="o"/>
            </a:pPr>
            <a:r>
              <a:rPr lang="en-US" sz="2000" dirty="0"/>
              <a:t>Senate Bills – 124</a:t>
            </a:r>
          </a:p>
          <a:p>
            <a:pPr marL="342900" indent="-342900">
              <a:buFont typeface="Wingdings" panose="05000000000000000000" pitchFamily="2" charset="2"/>
              <a:buChar char="Ø"/>
            </a:pPr>
            <a:r>
              <a:rPr lang="en-US" sz="2000" dirty="0"/>
              <a:t>El Paso County is tracking 120 bills (as of 1/24)</a:t>
            </a:r>
          </a:p>
          <a:p>
            <a:pPr marL="1257300" lvl="2" indent="-342900">
              <a:buFont typeface="Courier New" panose="02070309020205020404" pitchFamily="49" charset="0"/>
              <a:buChar char="o"/>
            </a:pPr>
            <a:r>
              <a:rPr lang="en-US" sz="2000" dirty="0"/>
              <a:t>House Bills – 81</a:t>
            </a:r>
          </a:p>
          <a:p>
            <a:pPr marL="1257300" lvl="2" indent="-342900">
              <a:buFont typeface="Courier New" panose="02070309020205020404" pitchFamily="49" charset="0"/>
              <a:buChar char="o"/>
            </a:pPr>
            <a:r>
              <a:rPr lang="en-US" sz="2000" dirty="0"/>
              <a:t>Senate Bills - 39</a:t>
            </a:r>
          </a:p>
          <a:p>
            <a:pPr marL="342900" indent="-342900">
              <a:buFont typeface="Wingdings" panose="05000000000000000000" pitchFamily="2" charset="2"/>
              <a:buChar char="Ø"/>
            </a:pPr>
            <a:endParaRPr lang="en-US" sz="2000" dirty="0"/>
          </a:p>
        </p:txBody>
      </p:sp>
    </p:spTree>
    <p:extLst>
      <p:ext uri="{BB962C8B-B14F-4D97-AF65-F5344CB8AC3E}">
        <p14:creationId xmlns:p14="http://schemas.microsoft.com/office/powerpoint/2010/main" val="1803473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34013" y="1115568"/>
            <a:ext cx="3487616" cy="4626864"/>
          </a:xfrm>
          <a:prstGeom prst="rect">
            <a:avLst/>
          </a:prstGeom>
        </p:spPr>
        <p:txBody>
          <a:bodyPr vert="horz" lIns="91440" tIns="45720" rIns="91440" bIns="45720" rtlCol="0" anchor="ctr">
            <a:normAutofit/>
          </a:bodyPr>
          <a:lstStyle/>
          <a:p>
            <a:pPr>
              <a:spcBef>
                <a:spcPct val="0"/>
              </a:spcBef>
              <a:spcAft>
                <a:spcPts val="600"/>
              </a:spcAft>
            </a:pPr>
            <a:r>
              <a:rPr lang="en-US" sz="36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House &amp; Senate Bills Highlighted During Previous Update</a:t>
            </a:r>
          </a:p>
        </p:txBody>
      </p:sp>
      <p:cxnSp>
        <p:nvCxnSpPr>
          <p:cNvPr id="13" name="Straight Connector 1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05398" y="1115568"/>
            <a:ext cx="6245352" cy="4626864"/>
          </a:xfrm>
          <a:prstGeom prst="rect">
            <a:avLst/>
          </a:prstGeom>
        </p:spPr>
        <p:txBody>
          <a:bodyPr vert="horz" lIns="91440" tIns="45720" rIns="91440" bIns="45720" rtlCol="0" anchor="ctr">
            <a:normAutofit/>
          </a:bodyPr>
          <a:lstStyle/>
          <a:p>
            <a:pPr marL="342900" indent="-342900">
              <a:lnSpc>
                <a:spcPct val="90000"/>
              </a:lnSpc>
              <a:spcBef>
                <a:spcPct val="20000"/>
              </a:spcBef>
              <a:spcAft>
                <a:spcPts val="600"/>
              </a:spcAft>
              <a:buClr>
                <a:schemeClr val="tx2"/>
              </a:buClr>
              <a:buSzPct val="70000"/>
              <a:buFont typeface="Wingdings" panose="05000000000000000000" pitchFamily="2" charset="2"/>
              <a:buChar char="Ø"/>
            </a:pPr>
            <a:endParaRPr lang="en-US" sz="2200"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sp>
        <p:nvSpPr>
          <p:cNvPr id="2" name="Slide Number Placeholder 1"/>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a:pPr defTabSz="914400">
                <a:spcAft>
                  <a:spcPts val="600"/>
                </a:spcAft>
              </a:pPr>
              <a:t>3</a:t>
            </a:fld>
            <a:endParaRPr lang="en-US" dirty="0"/>
          </a:p>
        </p:txBody>
      </p:sp>
      <p:sp>
        <p:nvSpPr>
          <p:cNvPr id="3" name="Rectangle 2">
            <a:extLst>
              <a:ext uri="{FF2B5EF4-FFF2-40B4-BE49-F238E27FC236}">
                <a16:creationId xmlns:a16="http://schemas.microsoft.com/office/drawing/2014/main" id="{29EEA28C-F967-4BA1-9DBF-5FD8ECF079B0}"/>
              </a:ext>
            </a:extLst>
          </p:cNvPr>
          <p:cNvSpPr/>
          <p:nvPr/>
        </p:nvSpPr>
        <p:spPr>
          <a:xfrm>
            <a:off x="4987582" y="2057400"/>
            <a:ext cx="6096000" cy="2862322"/>
          </a:xfrm>
          <a:prstGeom prst="rect">
            <a:avLst/>
          </a:prstGeom>
        </p:spPr>
        <p:txBody>
          <a:bodyPr>
            <a:spAutoFit/>
          </a:bodyPr>
          <a:lstStyle/>
          <a:p>
            <a:pPr marL="342900" indent="-342900">
              <a:buFont typeface="Wingdings" panose="05000000000000000000" pitchFamily="2" charset="2"/>
              <a:buChar char="Ø"/>
            </a:pPr>
            <a:r>
              <a:rPr lang="en-US" sz="2000" dirty="0"/>
              <a:t>HB20-1052: Privacy Protections For Human Services Workers* </a:t>
            </a:r>
          </a:p>
          <a:p>
            <a:pPr marL="342900" indent="-342900">
              <a:buFont typeface="Wingdings" panose="05000000000000000000" pitchFamily="2" charset="2"/>
              <a:buChar char="Ø"/>
            </a:pPr>
            <a:r>
              <a:rPr lang="en-US" sz="2000" dirty="0"/>
              <a:t>HB20-1073: County Commissioner Districts Gerrymandering*</a:t>
            </a:r>
          </a:p>
          <a:p>
            <a:pPr marL="342900" indent="-342900">
              <a:buFont typeface="Wingdings" panose="05000000000000000000" pitchFamily="2" charset="2"/>
              <a:buChar char="Ø"/>
            </a:pPr>
            <a:r>
              <a:rPr lang="en-US" sz="2000" dirty="0"/>
              <a:t>HB20-1081: Multilingual Ballot Access </a:t>
            </a:r>
          </a:p>
          <a:p>
            <a:pPr marL="342900" indent="-342900">
              <a:buFont typeface="Wingdings" panose="05000000000000000000" pitchFamily="2" charset="2"/>
              <a:buChar char="Ø"/>
            </a:pPr>
            <a:r>
              <a:rPr lang="en-US" sz="2000" dirty="0"/>
              <a:t>HB20-1089: Employee Protection Lawful Off-duty Activities</a:t>
            </a:r>
          </a:p>
          <a:p>
            <a:pPr marL="342900" indent="-342900">
              <a:buFont typeface="Wingdings" panose="05000000000000000000" pitchFamily="2" charset="2"/>
              <a:buChar char="Ø"/>
            </a:pPr>
            <a:r>
              <a:rPr lang="en-US" sz="2000" dirty="0"/>
              <a:t>SB20-044: Sales and Use Tax Revenue For Transportation </a:t>
            </a:r>
          </a:p>
        </p:txBody>
      </p:sp>
    </p:spTree>
    <p:extLst>
      <p:ext uri="{BB962C8B-B14F-4D97-AF65-F5344CB8AC3E}">
        <p14:creationId xmlns:p14="http://schemas.microsoft.com/office/powerpoint/2010/main" val="101726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34013" y="1115568"/>
            <a:ext cx="3487616" cy="4626864"/>
          </a:xfrm>
          <a:prstGeom prst="rect">
            <a:avLst/>
          </a:prstGeom>
        </p:spPr>
        <p:txBody>
          <a:bodyPr vert="horz" lIns="91440" tIns="45720" rIns="91440" bIns="45720" rtlCol="0" anchor="ctr">
            <a:normAutofit/>
          </a:bodyPr>
          <a:lstStyle/>
          <a:p>
            <a:pPr>
              <a:spcBef>
                <a:spcPct val="0"/>
              </a:spcBef>
              <a:spcAft>
                <a:spcPts val="600"/>
              </a:spcAft>
            </a:pPr>
            <a:r>
              <a:rPr lang="en-US" sz="36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Update on HB20-1052</a:t>
            </a:r>
          </a:p>
        </p:txBody>
      </p:sp>
      <p:cxnSp>
        <p:nvCxnSpPr>
          <p:cNvPr id="13" name="Straight Connector 1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05398" y="1115568"/>
            <a:ext cx="6245352" cy="4626864"/>
          </a:xfrm>
          <a:prstGeom prst="rect">
            <a:avLst/>
          </a:prstGeom>
        </p:spPr>
        <p:txBody>
          <a:bodyPr vert="horz" lIns="91440" tIns="45720" rIns="91440" bIns="45720" rtlCol="0" anchor="ctr">
            <a:normAutofit/>
          </a:bodyPr>
          <a:lstStyle/>
          <a:p>
            <a:pPr marL="342900" indent="-342900">
              <a:lnSpc>
                <a:spcPct val="90000"/>
              </a:lnSpc>
              <a:spcBef>
                <a:spcPct val="20000"/>
              </a:spcBef>
              <a:spcAft>
                <a:spcPts val="600"/>
              </a:spcAft>
              <a:buClr>
                <a:schemeClr val="tx2"/>
              </a:buClr>
              <a:buSzPct val="70000"/>
              <a:buFont typeface="Wingdings" panose="05000000000000000000" pitchFamily="2" charset="2"/>
              <a:buChar char="Ø"/>
            </a:pPr>
            <a:endParaRPr lang="en-US" sz="2200"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sp>
        <p:nvSpPr>
          <p:cNvPr id="2" name="Slide Number Placeholder 1"/>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a:pPr defTabSz="914400">
                <a:spcAft>
                  <a:spcPts val="600"/>
                </a:spcAft>
              </a:pPr>
              <a:t>4</a:t>
            </a:fld>
            <a:endParaRPr lang="en-US" dirty="0"/>
          </a:p>
        </p:txBody>
      </p:sp>
      <p:sp>
        <p:nvSpPr>
          <p:cNvPr id="3" name="Rectangle 2">
            <a:extLst>
              <a:ext uri="{FF2B5EF4-FFF2-40B4-BE49-F238E27FC236}">
                <a16:creationId xmlns:a16="http://schemas.microsoft.com/office/drawing/2014/main" id="{29EEA28C-F967-4BA1-9DBF-5FD8ECF079B0}"/>
              </a:ext>
            </a:extLst>
          </p:cNvPr>
          <p:cNvSpPr/>
          <p:nvPr/>
        </p:nvSpPr>
        <p:spPr>
          <a:xfrm>
            <a:off x="4987582" y="2057400"/>
            <a:ext cx="6096000" cy="3170099"/>
          </a:xfrm>
          <a:prstGeom prst="rect">
            <a:avLst/>
          </a:prstGeom>
        </p:spPr>
        <p:txBody>
          <a:bodyPr>
            <a:spAutoFit/>
          </a:bodyPr>
          <a:lstStyle/>
          <a:p>
            <a:pPr marL="342900" indent="-342900">
              <a:buFont typeface="Wingdings" panose="05000000000000000000" pitchFamily="2" charset="2"/>
              <a:buChar char="Ø"/>
            </a:pPr>
            <a:r>
              <a:rPr lang="en-US" sz="2000" dirty="0"/>
              <a:t>Bill was heard in House Committee on Judiciary on Thursday, January 23 and was referred, as amended to the Committee of the Whole.</a:t>
            </a:r>
          </a:p>
          <a:p>
            <a:pPr marL="342900" indent="-342900">
              <a:buFont typeface="Wingdings" panose="05000000000000000000" pitchFamily="2" charset="2"/>
              <a:buChar char="Ø"/>
            </a:pPr>
            <a:r>
              <a:rPr lang="en-US" sz="2000" dirty="0"/>
              <a:t>Motion passed 9-0</a:t>
            </a:r>
          </a:p>
          <a:p>
            <a:pPr marL="342900" indent="-342900">
              <a:buFont typeface="Wingdings" panose="05000000000000000000" pitchFamily="2" charset="2"/>
              <a:buChar char="Ø"/>
            </a:pPr>
            <a:r>
              <a:rPr lang="en-US" sz="2000" dirty="0"/>
              <a:t>Julie mentioned that El Paso County testimony was excellent.</a:t>
            </a:r>
          </a:p>
          <a:p>
            <a:pPr marL="342900" indent="-342900">
              <a:buFont typeface="Wingdings" panose="05000000000000000000" pitchFamily="2" charset="2"/>
              <a:buChar char="Ø"/>
            </a:pPr>
            <a:r>
              <a:rPr lang="en-US" sz="2000" dirty="0"/>
              <a:t>Bill we be addressed during House Floor Work scheduled for this morning at 9:00.</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p:txBody>
      </p:sp>
    </p:spTree>
    <p:extLst>
      <p:ext uri="{BB962C8B-B14F-4D97-AF65-F5344CB8AC3E}">
        <p14:creationId xmlns:p14="http://schemas.microsoft.com/office/powerpoint/2010/main" val="2206305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34013" y="1115568"/>
            <a:ext cx="3487616" cy="4626864"/>
          </a:xfrm>
          <a:prstGeom prst="rect">
            <a:avLst/>
          </a:prstGeom>
        </p:spPr>
        <p:txBody>
          <a:bodyPr vert="horz" lIns="91440" tIns="45720" rIns="91440" bIns="45720" rtlCol="0" anchor="ctr">
            <a:normAutofit/>
          </a:bodyPr>
          <a:lstStyle/>
          <a:p>
            <a:pPr>
              <a:spcBef>
                <a:spcPct val="0"/>
              </a:spcBef>
              <a:spcAft>
                <a:spcPts val="600"/>
              </a:spcAft>
            </a:pPr>
            <a:r>
              <a:rPr lang="en-US" sz="36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Update on HB20-1073</a:t>
            </a:r>
          </a:p>
        </p:txBody>
      </p:sp>
      <p:cxnSp>
        <p:nvCxnSpPr>
          <p:cNvPr id="13" name="Straight Connector 1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05398" y="1115568"/>
            <a:ext cx="6245352" cy="4626864"/>
          </a:xfrm>
          <a:prstGeom prst="rect">
            <a:avLst/>
          </a:prstGeom>
        </p:spPr>
        <p:txBody>
          <a:bodyPr vert="horz" lIns="91440" tIns="45720" rIns="91440" bIns="45720" rtlCol="0" anchor="ctr">
            <a:normAutofit/>
          </a:bodyPr>
          <a:lstStyle/>
          <a:p>
            <a:pPr marL="342900" indent="-342900">
              <a:lnSpc>
                <a:spcPct val="90000"/>
              </a:lnSpc>
              <a:spcBef>
                <a:spcPct val="20000"/>
              </a:spcBef>
              <a:spcAft>
                <a:spcPts val="600"/>
              </a:spcAft>
              <a:buClr>
                <a:schemeClr val="tx2"/>
              </a:buClr>
              <a:buSzPct val="70000"/>
              <a:buFont typeface="Wingdings" panose="05000000000000000000" pitchFamily="2" charset="2"/>
              <a:buChar char="Ø"/>
            </a:pPr>
            <a:endParaRPr lang="en-US" sz="2200"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sp>
        <p:nvSpPr>
          <p:cNvPr id="2" name="Slide Number Placeholder 1"/>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a:pPr defTabSz="914400">
                <a:spcAft>
                  <a:spcPts val="600"/>
                </a:spcAft>
              </a:pPr>
              <a:t>5</a:t>
            </a:fld>
            <a:endParaRPr lang="en-US" dirty="0"/>
          </a:p>
        </p:txBody>
      </p:sp>
      <p:sp>
        <p:nvSpPr>
          <p:cNvPr id="3" name="Rectangle 2">
            <a:extLst>
              <a:ext uri="{FF2B5EF4-FFF2-40B4-BE49-F238E27FC236}">
                <a16:creationId xmlns:a16="http://schemas.microsoft.com/office/drawing/2014/main" id="{29EEA28C-F967-4BA1-9DBF-5FD8ECF079B0}"/>
              </a:ext>
            </a:extLst>
          </p:cNvPr>
          <p:cNvSpPr/>
          <p:nvPr/>
        </p:nvSpPr>
        <p:spPr>
          <a:xfrm>
            <a:off x="4987582" y="2057400"/>
            <a:ext cx="6096000" cy="3170099"/>
          </a:xfrm>
          <a:prstGeom prst="rect">
            <a:avLst/>
          </a:prstGeom>
        </p:spPr>
        <p:txBody>
          <a:bodyPr>
            <a:spAutoFit/>
          </a:bodyPr>
          <a:lstStyle/>
          <a:p>
            <a:pPr marL="342900" indent="-342900">
              <a:buFont typeface="Wingdings" panose="05000000000000000000" pitchFamily="2" charset="2"/>
              <a:buChar char="Ø"/>
            </a:pPr>
            <a:r>
              <a:rPr lang="en-US" sz="2000" dirty="0"/>
              <a:t>Bill is scheduled to be heard in committee on Thursday, January 30 at 1:30.</a:t>
            </a:r>
          </a:p>
          <a:p>
            <a:pPr marL="342900" indent="-342900">
              <a:buFont typeface="Wingdings" panose="05000000000000000000" pitchFamily="2" charset="2"/>
              <a:buChar char="Ø"/>
            </a:pPr>
            <a:r>
              <a:rPr lang="en-US" sz="2000" dirty="0"/>
              <a:t>Chair Waller has indicated that he would like to testify in opposition to the bill on behalf of El Paso County. El Paso County’s Clerk &amp; Recorder will also testify</a:t>
            </a:r>
          </a:p>
          <a:p>
            <a:pPr marL="342900" indent="-342900">
              <a:buFont typeface="Wingdings" panose="05000000000000000000" pitchFamily="2" charset="2"/>
              <a:buChar char="Ø"/>
            </a:pPr>
            <a:r>
              <a:rPr lang="en-US" sz="2000" dirty="0"/>
              <a:t>Direction Needed: Board support to allow Chair Waller to testify on behalf of the Board of County Commissioners.</a:t>
            </a:r>
          </a:p>
          <a:p>
            <a:pPr marL="342900" indent="-342900">
              <a:buFont typeface="Wingdings" panose="05000000000000000000" pitchFamily="2" charset="2"/>
              <a:buChar char="Ø"/>
            </a:pPr>
            <a:endParaRPr lang="en-US" sz="2000" dirty="0"/>
          </a:p>
        </p:txBody>
      </p:sp>
    </p:spTree>
    <p:extLst>
      <p:ext uri="{BB962C8B-B14F-4D97-AF65-F5344CB8AC3E}">
        <p14:creationId xmlns:p14="http://schemas.microsoft.com/office/powerpoint/2010/main" val="2211278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44618" y="1115568"/>
            <a:ext cx="4118991" cy="4626864"/>
          </a:xfrm>
          <a:prstGeom prst="rect">
            <a:avLst/>
          </a:prstGeom>
        </p:spPr>
        <p:txBody>
          <a:bodyPr vert="horz" lIns="91440" tIns="45720" rIns="91440" bIns="45720" rtlCol="0" anchor="ctr">
            <a:normAutofit/>
          </a:bodyPr>
          <a:lstStyle/>
          <a:p>
            <a:pPr>
              <a:spcBef>
                <a:spcPct val="0"/>
              </a:spcBef>
              <a:spcAft>
                <a:spcPts val="600"/>
              </a:spcAft>
            </a:pPr>
            <a:r>
              <a:rPr lang="en-US" sz="3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House &amp; Senate Bills of Interest /Note</a:t>
            </a:r>
          </a:p>
        </p:txBody>
      </p:sp>
      <p:cxnSp>
        <p:nvCxnSpPr>
          <p:cNvPr id="13" name="Straight Connector 1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05398" y="1317072"/>
            <a:ext cx="6245352" cy="3956603"/>
          </a:xfrm>
          <a:prstGeom prst="rect">
            <a:avLst/>
          </a:prstGeom>
        </p:spPr>
        <p:txBody>
          <a:bodyPr vert="horz" lIns="91440" tIns="45720" rIns="91440" bIns="45720" rtlCol="0" anchor="ctr">
            <a:normAutofit lnSpcReduction="10000"/>
          </a:bodyPr>
          <a:lstStyle/>
          <a:p>
            <a:pPr marL="342900" indent="-342900">
              <a:buFont typeface="Wingdings" panose="05000000000000000000" pitchFamily="2" charset="2"/>
              <a:buChar char="Ø"/>
            </a:pPr>
            <a:r>
              <a:rPr lang="en-US" sz="2000" dirty="0"/>
              <a:t>HB20-1093: County Authority License And Regulate Business</a:t>
            </a:r>
          </a:p>
          <a:p>
            <a:pPr marL="342900" indent="-342900">
              <a:buFont typeface="Wingdings" panose="05000000000000000000" pitchFamily="2" charset="2"/>
              <a:buChar char="Ø"/>
            </a:pPr>
            <a:r>
              <a:rPr lang="en-US" sz="2000" dirty="0"/>
              <a:t>HB20-1149: 16-year-olds Voting In School District Elections</a:t>
            </a:r>
          </a:p>
          <a:p>
            <a:pPr marL="342900" indent="-342900">
              <a:buFont typeface="Wingdings" panose="05000000000000000000" pitchFamily="2" charset="2"/>
              <a:buChar char="Ø"/>
            </a:pPr>
            <a:r>
              <a:rPr lang="en-US" sz="2000" dirty="0"/>
              <a:t>HB20-1150: Repeal HB19-1263 Penalties For Drug Possession</a:t>
            </a:r>
          </a:p>
          <a:p>
            <a:pPr marL="342900" indent="-342900">
              <a:buFont typeface="Wingdings" panose="05000000000000000000" pitchFamily="2" charset="2"/>
              <a:buChar char="Ø"/>
            </a:pPr>
            <a:r>
              <a:rPr lang="en-US" sz="2000" dirty="0"/>
              <a:t>SB20-109: Short-term Rentals Property Tax</a:t>
            </a:r>
          </a:p>
          <a:p>
            <a:pPr marL="342900" indent="-342900">
              <a:buFont typeface="Wingdings" panose="05000000000000000000" pitchFamily="2" charset="2"/>
              <a:buChar char="Ø"/>
            </a:pPr>
            <a:r>
              <a:rPr lang="en-US" sz="2000" dirty="0"/>
              <a:t>SB20-026: Workers’ Compensation For Audible Psychological Trauma</a:t>
            </a:r>
          </a:p>
          <a:p>
            <a:endParaRPr lang="en-US" sz="2000" dirty="0"/>
          </a:p>
          <a:p>
            <a:r>
              <a:rPr lang="en-US" sz="2000" dirty="0"/>
              <a:t>Bill of Note:</a:t>
            </a:r>
          </a:p>
          <a:p>
            <a:pPr marL="342900" indent="-342900">
              <a:buFont typeface="Wingdings" panose="05000000000000000000" pitchFamily="2" charset="2"/>
              <a:buChar char="Ø"/>
            </a:pPr>
            <a:r>
              <a:rPr lang="en-US" sz="2000" dirty="0"/>
              <a:t>HB20-1065: Harm Reduction Substance Use Disorders (Of Note)</a:t>
            </a:r>
          </a:p>
          <a:p>
            <a:pPr lvl="1">
              <a:lnSpc>
                <a:spcPct val="90000"/>
              </a:lnSpc>
              <a:spcBef>
                <a:spcPct val="20000"/>
              </a:spcBef>
              <a:spcAft>
                <a:spcPts val="600"/>
              </a:spcAft>
              <a:buClr>
                <a:schemeClr val="tx2"/>
              </a:buClr>
              <a:buSzPct val="70000"/>
            </a:pPr>
            <a:endPar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p:txBody>
      </p:sp>
      <p:sp>
        <p:nvSpPr>
          <p:cNvPr id="2" name="Slide Number Placeholder 1"/>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a:pPr defTabSz="914400">
                <a:spcAft>
                  <a:spcPts val="600"/>
                </a:spcAft>
              </a:pPr>
              <a:t>6</a:t>
            </a:fld>
            <a:endParaRPr lang="en-US" dirty="0"/>
          </a:p>
        </p:txBody>
      </p:sp>
    </p:spTree>
    <p:extLst>
      <p:ext uri="{BB962C8B-B14F-4D97-AF65-F5344CB8AC3E}">
        <p14:creationId xmlns:p14="http://schemas.microsoft.com/office/powerpoint/2010/main" val="3161564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913795" y="369116"/>
            <a:ext cx="10353762" cy="140525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HB20-1093: County Authority License And Regulate Business</a:t>
            </a:r>
          </a:p>
          <a:p>
            <a:pPr algn="ctr">
              <a:lnSpc>
                <a:spcPct val="90000"/>
              </a:lnSpc>
              <a:spcBef>
                <a:spcPct val="0"/>
              </a:spcBef>
              <a:spcAft>
                <a:spcPts val="600"/>
              </a:spcAft>
            </a:pPr>
            <a:endParaRPr lang="en-US" sz="3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p:txBody>
      </p:sp>
      <p:pic>
        <p:nvPicPr>
          <p:cNvPr id="11" name="Picture 10">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3" name="TextBox 2"/>
          <p:cNvSpPr txBox="1"/>
          <p:nvPr/>
        </p:nvSpPr>
        <p:spPr>
          <a:xfrm>
            <a:off x="1235528" y="2248250"/>
            <a:ext cx="9710296" cy="3707933"/>
          </a:xfrm>
          <a:prstGeom prst="rect">
            <a:avLst/>
          </a:prstGeom>
        </p:spPr>
        <p:txBody>
          <a:bodyPr vert="horz" lIns="91440" tIns="45720" rIns="91440" bIns="45720" rtlCol="0" anchor="t">
            <a:normAutofit/>
          </a:bodyPr>
          <a:lstStyle/>
          <a:p>
            <a:pPr marL="285750" lvl="0" indent="-285750">
              <a:buFont typeface="Wingdings" panose="05000000000000000000" pitchFamily="2" charset="2"/>
              <a:buChar char="Ø"/>
            </a:pPr>
            <a:r>
              <a:rPr lang="en-US" sz="2000" dirty="0"/>
              <a:t>Prime Sponsor: Rep. Julie McCluskie, Rep. James Wilson, Sen. Kerry Donovan</a:t>
            </a:r>
          </a:p>
          <a:p>
            <a:pPr marL="285750" lvl="0" indent="-285750">
              <a:buFont typeface="Wingdings" panose="05000000000000000000" pitchFamily="2" charset="2"/>
              <a:buChar char="Ø"/>
            </a:pPr>
            <a:r>
              <a:rPr lang="en-US" sz="2000" dirty="0"/>
              <a:t>The bill gives a local board of county commissioners the authority to license and regulate any business or business activity occurring within the county, including short-term rentals or the advertising of such rentals.</a:t>
            </a:r>
          </a:p>
          <a:p>
            <a:pPr marL="285750" lvl="0" indent="-285750">
              <a:buFont typeface="Wingdings" panose="05000000000000000000" pitchFamily="2" charset="2"/>
              <a:buChar char="Ø"/>
            </a:pPr>
            <a:r>
              <a:rPr lang="en-US" sz="2000" dirty="0"/>
              <a:t>County commissioners may fix the fees, terms, and manner for issuing and revoking business licenses for regulated businesses.</a:t>
            </a:r>
          </a:p>
          <a:p>
            <a:pPr marL="285750" lvl="0" indent="-285750">
              <a:buFont typeface="Wingdings" panose="05000000000000000000" pitchFamily="2" charset="2"/>
              <a:buChar char="Ø"/>
            </a:pPr>
            <a:r>
              <a:rPr lang="en-US" sz="2000" dirty="0"/>
              <a:t>Working with County Attorney’s Office to determine how much of an expansion of powers this bill would translate to for EPC.</a:t>
            </a:r>
          </a:p>
          <a:p>
            <a:pPr marL="285750" lvl="0" indent="-285750">
              <a:buFont typeface="Wingdings" panose="05000000000000000000" pitchFamily="2" charset="2"/>
              <a:buChar char="Ø"/>
            </a:pPr>
            <a:r>
              <a:rPr lang="en-US" sz="2000" dirty="0"/>
              <a:t>Introduced in the House – Assigned to Transportation &amp; Local Government</a:t>
            </a:r>
          </a:p>
          <a:p>
            <a:pPr marL="285750" lvl="0" indent="-285750">
              <a:buFont typeface="Wingdings" panose="05000000000000000000" pitchFamily="2" charset="2"/>
              <a:buChar char="Ø"/>
            </a:pPr>
            <a:r>
              <a:rPr lang="en-US" sz="2000" dirty="0"/>
              <a:t>Committee hearing scheduled for February 5 at 1:30</a:t>
            </a:r>
            <a:br>
              <a:rPr lang="en-US" dirty="0"/>
            </a:br>
            <a:endParaRPr lang="en-US" dirty="0"/>
          </a:p>
          <a:p>
            <a:pPr marL="285750" indent="-285750">
              <a:spcBef>
                <a:spcPct val="20000"/>
              </a:spcBef>
              <a:spcAft>
                <a:spcPts val="600"/>
              </a:spcAft>
              <a:buClr>
                <a:schemeClr val="tx2"/>
              </a:buClr>
              <a:buSzPct val="70000"/>
              <a:buFont typeface="Wingdings" panose="05000000000000000000" pitchFamily="2" charset="2"/>
              <a:buChar char="Ø"/>
            </a:pPr>
            <a:endParaRPr lang="en-US" sz="17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p:txBody>
      </p:sp>
      <p:sp>
        <p:nvSpPr>
          <p:cNvPr id="4" name="Slide Number Placeholder 3"/>
          <p:cNvSpPr>
            <a:spLocks noGrp="1"/>
          </p:cNvSpPr>
          <p:nvPr>
            <p:ph type="sldNum" sz="quarter" idx="12"/>
          </p:nvPr>
        </p:nvSpPr>
        <p:spPr>
          <a:xfrm>
            <a:off x="10192279"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a:pPr defTabSz="914400">
                <a:spcAft>
                  <a:spcPts val="600"/>
                </a:spcAft>
              </a:pPr>
              <a:t>7</a:t>
            </a:fld>
            <a:endParaRPr lang="en-US" dirty="0"/>
          </a:p>
        </p:txBody>
      </p:sp>
    </p:spTree>
    <p:extLst>
      <p:ext uri="{BB962C8B-B14F-4D97-AF65-F5344CB8AC3E}">
        <p14:creationId xmlns:p14="http://schemas.microsoft.com/office/powerpoint/2010/main" val="4163139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913795" y="494950"/>
            <a:ext cx="10353762" cy="1279422"/>
          </a:xfrm>
          <a:prstGeom prst="rect">
            <a:avLst/>
          </a:prstGeom>
        </p:spPr>
        <p:txBody>
          <a:bodyPr vert="horz" lIns="91440" tIns="45720" rIns="91440" bIns="45720" rtlCol="0" anchor="ctr">
            <a:normAutofit lnSpcReduction="10000"/>
          </a:bodyPr>
          <a:lstStyle/>
          <a:p>
            <a:pPr algn="ctr">
              <a:spcBef>
                <a:spcPct val="0"/>
              </a:spcBef>
              <a:spcAft>
                <a:spcPts val="600"/>
              </a:spcAft>
            </a:pPr>
            <a:r>
              <a:rPr lang="en-US" sz="40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HB20-1149: 16-year-olds Voting in School District Elections</a:t>
            </a:r>
          </a:p>
          <a:p>
            <a:pPr algn="ctr">
              <a:spcBef>
                <a:spcPct val="0"/>
              </a:spcBef>
              <a:spcAft>
                <a:spcPts val="600"/>
              </a:spcAft>
            </a:pPr>
            <a:endParaRPr lang="en-US" sz="4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p:txBody>
      </p:sp>
      <p:pic>
        <p:nvPicPr>
          <p:cNvPr id="11" name="Picture 10">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3" name="TextBox 2"/>
          <p:cNvSpPr txBox="1"/>
          <p:nvPr/>
        </p:nvSpPr>
        <p:spPr>
          <a:xfrm>
            <a:off x="1235528" y="2269322"/>
            <a:ext cx="9710296" cy="3896586"/>
          </a:xfrm>
          <a:prstGeom prst="rect">
            <a:avLst/>
          </a:prstGeom>
        </p:spPr>
        <p:txBody>
          <a:bodyPr vert="horz" lIns="91440" tIns="45720" rIns="91440" bIns="45720" rtlCol="0" anchor="t">
            <a:normAutofit/>
          </a:bodyPr>
          <a:lstStyle/>
          <a:p>
            <a:pPr marL="285750" lvl="0" indent="-285750">
              <a:buFont typeface="Wingdings" panose="05000000000000000000" pitchFamily="2" charset="2"/>
              <a:buChar char="Ø"/>
            </a:pPr>
            <a:r>
              <a:rPr lang="en-US" sz="2000" dirty="0"/>
              <a:t>Prime Sponsors: Rep. Serena Gonzales-Gutierrez, Sen. Dominick Moreno</a:t>
            </a:r>
          </a:p>
          <a:p>
            <a:pPr marL="285750" lvl="0" indent="-285750">
              <a:buFont typeface="Wingdings" panose="05000000000000000000" pitchFamily="2" charset="2"/>
              <a:buChar char="Ø"/>
            </a:pPr>
            <a:r>
              <a:rPr lang="en-US" sz="2000" dirty="0"/>
              <a:t>The bill allows a person who is preregistered to vote in school district elections beginning at 16 years of age.</a:t>
            </a:r>
          </a:p>
          <a:p>
            <a:pPr marL="285750" lvl="0" indent="-285750">
              <a:buFont typeface="Wingdings" panose="05000000000000000000" pitchFamily="2" charset="2"/>
              <a:buChar char="Ø"/>
            </a:pPr>
            <a:r>
              <a:rPr lang="en-US" sz="2000" dirty="0"/>
              <a:t>Per our Clerk &amp; Recorder, this bill presents various state constitutional issues, including protecting anonymity and privacy. It would require the creation of unique ballots, which would result in additional printing costs, as well as have logistical impacts for the Clerk &amp; Recorder’s Office.</a:t>
            </a:r>
          </a:p>
          <a:p>
            <a:pPr marL="285750" lvl="0" indent="-285750">
              <a:buFont typeface="Wingdings" panose="05000000000000000000" pitchFamily="2" charset="2"/>
              <a:buChar char="Ø"/>
            </a:pPr>
            <a:r>
              <a:rPr lang="en-US" sz="2000" dirty="0"/>
              <a:t>Introduced in House – Assigned to State, Veterans, &amp; Military Affairs</a:t>
            </a:r>
          </a:p>
          <a:p>
            <a:pPr marL="285750" indent="-285750">
              <a:buFont typeface="Wingdings" panose="05000000000000000000" pitchFamily="2" charset="2"/>
              <a:buChar char="Ø"/>
            </a:pPr>
            <a:r>
              <a:rPr lang="en-US" sz="2000" dirty="0"/>
              <a:t>Committee hearing scheduled for February 6 at 1:30 </a:t>
            </a:r>
          </a:p>
          <a:p>
            <a:pPr marL="285750" indent="-285750">
              <a:buFont typeface="Wingdings" panose="05000000000000000000" pitchFamily="2" charset="2"/>
              <a:buChar char="Ø"/>
            </a:pPr>
            <a:endParaRPr lang="en-US" dirty="0"/>
          </a:p>
          <a:p>
            <a:pPr marL="285750" lvl="0" indent="-285750">
              <a:spcBef>
                <a:spcPct val="20000"/>
              </a:spcBef>
              <a:spcAft>
                <a:spcPts val="600"/>
              </a:spcAft>
              <a:buClr>
                <a:schemeClr val="tx2"/>
              </a:buClr>
              <a:buSzPct val="70000"/>
              <a:buFont typeface="Wingdings" panose="05000000000000000000" pitchFamily="2" charset="2"/>
              <a:buChar char="Ø"/>
            </a:pPr>
            <a:endPar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marL="285750" lvl="0" indent="-285750">
              <a:spcBef>
                <a:spcPct val="20000"/>
              </a:spcBef>
              <a:spcAft>
                <a:spcPts val="600"/>
              </a:spcAft>
              <a:buClr>
                <a:schemeClr val="tx2"/>
              </a:buClr>
              <a:buSzPct val="70000"/>
              <a:buFont typeface="Wingdings 2" charset="2"/>
              <a:buChar char="•"/>
            </a:pPr>
            <a:endPar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p:txBody>
      </p:sp>
      <p:sp>
        <p:nvSpPr>
          <p:cNvPr id="4" name="Slide Number Placeholder 3"/>
          <p:cNvSpPr>
            <a:spLocks noGrp="1"/>
          </p:cNvSpPr>
          <p:nvPr>
            <p:ph type="sldNum" sz="quarter" idx="12"/>
          </p:nvPr>
        </p:nvSpPr>
        <p:spPr>
          <a:xfrm>
            <a:off x="10192279"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a:pPr defTabSz="914400">
                <a:spcAft>
                  <a:spcPts val="600"/>
                </a:spcAft>
              </a:pPr>
              <a:t>8</a:t>
            </a:fld>
            <a:endParaRPr lang="en-US" dirty="0"/>
          </a:p>
        </p:txBody>
      </p:sp>
    </p:spTree>
    <p:extLst>
      <p:ext uri="{BB962C8B-B14F-4D97-AF65-F5344CB8AC3E}">
        <p14:creationId xmlns:p14="http://schemas.microsoft.com/office/powerpoint/2010/main" val="1017179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913795" y="494950"/>
            <a:ext cx="10353762" cy="1279422"/>
          </a:xfrm>
          <a:prstGeom prst="rect">
            <a:avLst/>
          </a:prstGeom>
        </p:spPr>
        <p:txBody>
          <a:bodyPr vert="horz" lIns="91440" tIns="45720" rIns="91440" bIns="45720" rtlCol="0" anchor="ctr">
            <a:normAutofit lnSpcReduction="10000"/>
          </a:bodyPr>
          <a:lstStyle/>
          <a:p>
            <a:pPr algn="ctr">
              <a:spcBef>
                <a:spcPct val="0"/>
              </a:spcBef>
              <a:spcAft>
                <a:spcPts val="600"/>
              </a:spcAft>
            </a:pPr>
            <a:r>
              <a:rPr lang="en-US" sz="40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HB20-1150: Repeal House Bill 19-1263 Penalties For Drug Possession</a:t>
            </a:r>
          </a:p>
          <a:p>
            <a:pPr algn="ctr">
              <a:spcBef>
                <a:spcPct val="0"/>
              </a:spcBef>
              <a:spcAft>
                <a:spcPts val="600"/>
              </a:spcAft>
            </a:pPr>
            <a:endParaRPr lang="en-US" sz="4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p:txBody>
      </p:sp>
      <p:pic>
        <p:nvPicPr>
          <p:cNvPr id="11" name="Picture 10">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3" name="TextBox 2"/>
          <p:cNvSpPr txBox="1"/>
          <p:nvPr/>
        </p:nvSpPr>
        <p:spPr>
          <a:xfrm>
            <a:off x="1235528" y="2269322"/>
            <a:ext cx="9710296" cy="3896586"/>
          </a:xfrm>
          <a:prstGeom prst="rect">
            <a:avLst/>
          </a:prstGeom>
        </p:spPr>
        <p:txBody>
          <a:bodyPr vert="horz" lIns="91440" tIns="45720" rIns="91440" bIns="45720" rtlCol="0" anchor="t">
            <a:normAutofit/>
          </a:bodyPr>
          <a:lstStyle/>
          <a:p>
            <a:pPr marL="285750" lvl="0" indent="-285750">
              <a:buFont typeface="Wingdings" panose="05000000000000000000" pitchFamily="2" charset="2"/>
              <a:buChar char="Ø"/>
            </a:pPr>
            <a:r>
              <a:rPr lang="en-US" sz="2000" dirty="0"/>
              <a:t>Prime Sponsor: Rep. Hugh McKean</a:t>
            </a:r>
          </a:p>
          <a:p>
            <a:pPr marL="285750" lvl="0" indent="-285750">
              <a:buFont typeface="Wingdings" panose="05000000000000000000" pitchFamily="2" charset="2"/>
              <a:buChar char="Ø"/>
            </a:pPr>
            <a:r>
              <a:rPr lang="en-US" sz="2000" dirty="0"/>
              <a:t>The bill repeals provisions enacted by House Bill 19-1263, and reinstates provisions repealed by that act.</a:t>
            </a:r>
          </a:p>
          <a:p>
            <a:pPr marL="285750" lvl="0" indent="-285750">
              <a:buFont typeface="Wingdings" panose="05000000000000000000" pitchFamily="2" charset="2"/>
              <a:buChar char="Ø"/>
            </a:pPr>
            <a:r>
              <a:rPr lang="en-US" sz="2000" dirty="0"/>
              <a:t>The bill makes possession of 4 grams or less of a controlled substance listed in schedule I or II a level 4 drug felony, possession of more than 12 ounces of marijuana or more than 3 ounces of marijuana concentrate a level 4 drug felony, and possession of 3 ounces or less of marijuana concentrate a level 1 drug misdemeanor.</a:t>
            </a:r>
          </a:p>
          <a:p>
            <a:pPr marL="285750" lvl="0" indent="-285750">
              <a:buFont typeface="Wingdings" panose="05000000000000000000" pitchFamily="2" charset="2"/>
              <a:buChar char="Ø"/>
            </a:pPr>
            <a:r>
              <a:rPr lang="en-US" sz="2000" dirty="0"/>
              <a:t>HB19-1263 made possession of 4 grams or less of a controlled substance listed in schedule I or II a level 1 drug misdemeanor.</a:t>
            </a:r>
          </a:p>
          <a:p>
            <a:pPr marL="285750" lvl="0" indent="-285750">
              <a:buFont typeface="Wingdings" panose="05000000000000000000" pitchFamily="2" charset="2"/>
              <a:buChar char="Ø"/>
            </a:pPr>
            <a:r>
              <a:rPr lang="en-US" sz="2000" dirty="0"/>
              <a:t>Bill has been assigned to the House Judiciary Committee</a:t>
            </a:r>
          </a:p>
          <a:p>
            <a:pPr marL="285750" lvl="0" indent="-285750">
              <a:buFont typeface="Wingdings" panose="05000000000000000000" pitchFamily="2" charset="2"/>
              <a:buChar char="Ø"/>
            </a:pPr>
            <a:r>
              <a:rPr lang="en-US" sz="2000" dirty="0"/>
              <a:t>No committee hearing currently scheduled</a:t>
            </a:r>
          </a:p>
          <a:p>
            <a:pPr marL="285750" lvl="0" indent="-285750">
              <a:spcBef>
                <a:spcPct val="20000"/>
              </a:spcBef>
              <a:spcAft>
                <a:spcPts val="600"/>
              </a:spcAft>
              <a:buClr>
                <a:schemeClr val="tx2"/>
              </a:buClr>
              <a:buSzPct val="70000"/>
              <a:buFont typeface="Wingdings" panose="05000000000000000000" pitchFamily="2" charset="2"/>
              <a:buChar char="Ø"/>
            </a:pPr>
            <a:endPar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marL="285750" lvl="0" indent="-285750">
              <a:spcBef>
                <a:spcPct val="20000"/>
              </a:spcBef>
              <a:spcAft>
                <a:spcPts val="600"/>
              </a:spcAft>
              <a:buClr>
                <a:schemeClr val="tx2"/>
              </a:buClr>
              <a:buSzPct val="70000"/>
              <a:buFont typeface="Wingdings 2" charset="2"/>
              <a:buChar char="•"/>
            </a:pPr>
            <a:endPar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p:txBody>
      </p:sp>
      <p:sp>
        <p:nvSpPr>
          <p:cNvPr id="4" name="Slide Number Placeholder 3"/>
          <p:cNvSpPr>
            <a:spLocks noGrp="1"/>
          </p:cNvSpPr>
          <p:nvPr>
            <p:ph type="sldNum" sz="quarter" idx="12"/>
          </p:nvPr>
        </p:nvSpPr>
        <p:spPr>
          <a:xfrm>
            <a:off x="10192279"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a:pPr defTabSz="914400">
                <a:spcAft>
                  <a:spcPts val="600"/>
                </a:spcAft>
              </a:pPr>
              <a:t>9</a:t>
            </a:fld>
            <a:endParaRPr lang="en-US" dirty="0"/>
          </a:p>
        </p:txBody>
      </p:sp>
    </p:spTree>
    <p:extLst>
      <p:ext uri="{BB962C8B-B14F-4D97-AF65-F5344CB8AC3E}">
        <p14:creationId xmlns:p14="http://schemas.microsoft.com/office/powerpoint/2010/main" val="27334541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881</TotalTime>
  <Words>1108</Words>
  <Application>Microsoft Office PowerPoint</Application>
  <PresentationFormat>Widescreen</PresentationFormat>
  <Paragraphs>90</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Calisto MT</vt:lpstr>
      <vt:lpstr>Courier New</vt:lpstr>
      <vt:lpstr>Wingdings</vt:lpstr>
      <vt:lpstr>Wingdings 2</vt:lpstr>
      <vt:lpstr>Slate</vt:lpstr>
      <vt:lpstr>Board of County Commissioners State Legislative Session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County Commissioners Legislative Session Update</dc:title>
  <dc:creator>Brandon Wilson</dc:creator>
  <cp:lastModifiedBy>Brandon Wilson</cp:lastModifiedBy>
  <cp:revision>24</cp:revision>
  <dcterms:created xsi:type="dcterms:W3CDTF">2020-01-17T18:15:48Z</dcterms:created>
  <dcterms:modified xsi:type="dcterms:W3CDTF">2020-01-27T21:51:33Z</dcterms:modified>
</cp:coreProperties>
</file>