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5"/>
  </p:notesMasterIdLst>
  <p:sldIdLst>
    <p:sldId id="280" r:id="rId5"/>
    <p:sldId id="320" r:id="rId6"/>
    <p:sldId id="322" r:id="rId7"/>
    <p:sldId id="324" r:id="rId8"/>
    <p:sldId id="325" r:id="rId9"/>
    <p:sldId id="326" r:id="rId10"/>
    <p:sldId id="327" r:id="rId11"/>
    <p:sldId id="329" r:id="rId12"/>
    <p:sldId id="299" r:id="rId13"/>
    <p:sldId id="333" r:id="rId14"/>
    <p:sldId id="339" r:id="rId15"/>
    <p:sldId id="330" r:id="rId16"/>
    <p:sldId id="331" r:id="rId17"/>
    <p:sldId id="334" r:id="rId18"/>
    <p:sldId id="335" r:id="rId19"/>
    <p:sldId id="336" r:id="rId20"/>
    <p:sldId id="338" r:id="rId21"/>
    <p:sldId id="337" r:id="rId22"/>
    <p:sldId id="332" r:id="rId23"/>
    <p:sldId id="34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0" d="100"/>
          <a:sy n="110"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Since 2017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4D-4BC7-BA7C-938CA1FB92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4D-4BC7-BA7C-938CA1FB92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4D-4BC7-BA7C-938CA1FB923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E4D-4BC7-BA7C-938CA1FB923C}"/>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Sheet1!$B$5:$B$8</c:f>
              <c:strCache>
                <c:ptCount val="4"/>
                <c:pt idx="0">
                  <c:v>Union Town Center</c:v>
                </c:pt>
                <c:pt idx="1">
                  <c:v>Powers</c:v>
                </c:pt>
                <c:pt idx="2">
                  <c:v>Centennial Hall</c:v>
                </c:pt>
                <c:pt idx="3">
                  <c:v>Citizens Service Center</c:v>
                </c:pt>
              </c:strCache>
            </c:strRef>
          </c:cat>
          <c:val>
            <c:numRef>
              <c:f>Sheet1!$C$5:$C$8</c:f>
              <c:numCache>
                <c:formatCode>#,##0</c:formatCode>
                <c:ptCount val="4"/>
                <c:pt idx="0">
                  <c:v>46484</c:v>
                </c:pt>
                <c:pt idx="1">
                  <c:v>33443</c:v>
                </c:pt>
                <c:pt idx="2">
                  <c:v>24370</c:v>
                </c:pt>
                <c:pt idx="3">
                  <c:v>19757</c:v>
                </c:pt>
              </c:numCache>
            </c:numRef>
          </c:val>
          <c:extLst>
            <c:ext xmlns:c16="http://schemas.microsoft.com/office/drawing/2014/chart" uri="{C3380CC4-5D6E-409C-BE32-E72D297353CC}">
              <c16:uniqueId val="{00000008-9E4D-4BC7-BA7C-938CA1FB923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Since 2017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Transactions</a:t>
            </a:r>
            <a:r>
              <a:rPr lang="en-US" baseline="0"/>
              <a:t> by Office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'Version 2'!$A$46</c:f>
              <c:strCache>
                <c:ptCount val="1"/>
                <c:pt idx="0">
                  <c:v>Chall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'Version 2'!$B$45:$F$45</c:f>
              <c:numCache>
                <c:formatCode>0</c:formatCode>
                <c:ptCount val="5"/>
                <c:pt idx="0">
                  <c:v>2015</c:v>
                </c:pt>
                <c:pt idx="1">
                  <c:v>2016</c:v>
                </c:pt>
                <c:pt idx="2">
                  <c:v>2017</c:v>
                </c:pt>
                <c:pt idx="3">
                  <c:v>2018</c:v>
                </c:pt>
                <c:pt idx="4">
                  <c:v>2019</c:v>
                </c:pt>
              </c:numCache>
            </c:numRef>
          </c:cat>
          <c:val>
            <c:numRef>
              <c:f>'Version 2'!$B$46:$F$46</c:f>
              <c:numCache>
                <c:formatCode>#,##0</c:formatCode>
                <c:ptCount val="5"/>
                <c:pt idx="0">
                  <c:v>101610</c:v>
                </c:pt>
                <c:pt idx="1">
                  <c:v>87933</c:v>
                </c:pt>
                <c:pt idx="2">
                  <c:v>90582</c:v>
                </c:pt>
                <c:pt idx="3">
                  <c:v>77196</c:v>
                </c:pt>
                <c:pt idx="4">
                  <c:v>71831</c:v>
                </c:pt>
              </c:numCache>
            </c:numRef>
          </c:val>
          <c:smooth val="0"/>
          <c:extLst>
            <c:ext xmlns:c16="http://schemas.microsoft.com/office/drawing/2014/chart" uri="{C3380CC4-5D6E-409C-BE32-E72D297353CC}">
              <c16:uniqueId val="{00000000-4483-4EAB-8A12-65D0855180DA}"/>
            </c:ext>
          </c:extLst>
        </c:ser>
        <c:ser>
          <c:idx val="1"/>
          <c:order val="1"/>
          <c:tx>
            <c:strRef>
              <c:f>'Version 2'!$A$47</c:f>
              <c:strCache>
                <c:ptCount val="1"/>
                <c:pt idx="0">
                  <c:v>Union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'Version 2'!$B$45:$F$45</c:f>
              <c:numCache>
                <c:formatCode>0</c:formatCode>
                <c:ptCount val="5"/>
                <c:pt idx="0">
                  <c:v>2015</c:v>
                </c:pt>
                <c:pt idx="1">
                  <c:v>2016</c:v>
                </c:pt>
                <c:pt idx="2">
                  <c:v>2017</c:v>
                </c:pt>
                <c:pt idx="3">
                  <c:v>2018</c:v>
                </c:pt>
                <c:pt idx="4">
                  <c:v>2019</c:v>
                </c:pt>
              </c:numCache>
            </c:numRef>
          </c:cat>
          <c:val>
            <c:numRef>
              <c:f>'Version 2'!$B$47:$F$47</c:f>
              <c:numCache>
                <c:formatCode>#,##0</c:formatCode>
                <c:ptCount val="5"/>
                <c:pt idx="0">
                  <c:v>175177</c:v>
                </c:pt>
                <c:pt idx="1">
                  <c:v>166468</c:v>
                </c:pt>
                <c:pt idx="2">
                  <c:v>183820</c:v>
                </c:pt>
                <c:pt idx="3">
                  <c:v>168158</c:v>
                </c:pt>
                <c:pt idx="4">
                  <c:v>161376</c:v>
                </c:pt>
              </c:numCache>
            </c:numRef>
          </c:val>
          <c:smooth val="0"/>
          <c:extLst>
            <c:ext xmlns:c16="http://schemas.microsoft.com/office/drawing/2014/chart" uri="{C3380CC4-5D6E-409C-BE32-E72D297353CC}">
              <c16:uniqueId val="{00000001-4483-4EAB-8A12-65D0855180DA}"/>
            </c:ext>
          </c:extLst>
        </c:ser>
        <c:ser>
          <c:idx val="2"/>
          <c:order val="2"/>
          <c:tx>
            <c:strRef>
              <c:f>'Version 2'!$A$48</c:f>
              <c:strCache>
                <c:ptCount val="1"/>
                <c:pt idx="0">
                  <c:v>Powers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'Version 2'!$B$45:$F$45</c:f>
              <c:numCache>
                <c:formatCode>0</c:formatCode>
                <c:ptCount val="5"/>
                <c:pt idx="0">
                  <c:v>2015</c:v>
                </c:pt>
                <c:pt idx="1">
                  <c:v>2016</c:v>
                </c:pt>
                <c:pt idx="2">
                  <c:v>2017</c:v>
                </c:pt>
                <c:pt idx="3">
                  <c:v>2018</c:v>
                </c:pt>
                <c:pt idx="4">
                  <c:v>2019</c:v>
                </c:pt>
              </c:numCache>
            </c:numRef>
          </c:cat>
          <c:val>
            <c:numRef>
              <c:f>'Version 2'!$B$48:$F$48</c:f>
              <c:numCache>
                <c:formatCode>#,##0</c:formatCode>
                <c:ptCount val="5"/>
                <c:pt idx="0">
                  <c:v>170830</c:v>
                </c:pt>
                <c:pt idx="1">
                  <c:v>142302</c:v>
                </c:pt>
                <c:pt idx="2">
                  <c:v>138648</c:v>
                </c:pt>
                <c:pt idx="3">
                  <c:v>129357</c:v>
                </c:pt>
                <c:pt idx="4">
                  <c:v>127138</c:v>
                </c:pt>
              </c:numCache>
            </c:numRef>
          </c:val>
          <c:smooth val="0"/>
          <c:extLst>
            <c:ext xmlns:c16="http://schemas.microsoft.com/office/drawing/2014/chart" uri="{C3380CC4-5D6E-409C-BE32-E72D297353CC}">
              <c16:uniqueId val="{00000002-4483-4EAB-8A12-65D0855180DA}"/>
            </c:ext>
          </c:extLst>
        </c:ser>
        <c:ser>
          <c:idx val="3"/>
          <c:order val="3"/>
          <c:tx>
            <c:strRef>
              <c:f>'Version 2'!$A$49</c:f>
              <c:strCache>
                <c:ptCount val="1"/>
                <c:pt idx="0">
                  <c:v>CSC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'Version 2'!$B$45:$F$45</c:f>
              <c:numCache>
                <c:formatCode>0</c:formatCode>
                <c:ptCount val="5"/>
                <c:pt idx="0">
                  <c:v>2015</c:v>
                </c:pt>
                <c:pt idx="1">
                  <c:v>2016</c:v>
                </c:pt>
                <c:pt idx="2">
                  <c:v>2017</c:v>
                </c:pt>
                <c:pt idx="3">
                  <c:v>2018</c:v>
                </c:pt>
                <c:pt idx="4">
                  <c:v>2019</c:v>
                </c:pt>
              </c:numCache>
            </c:numRef>
          </c:cat>
          <c:val>
            <c:numRef>
              <c:f>'Version 2'!$B$49:$F$49</c:f>
              <c:numCache>
                <c:formatCode>#,##0</c:formatCode>
                <c:ptCount val="5"/>
                <c:pt idx="0">
                  <c:v>107478</c:v>
                </c:pt>
                <c:pt idx="1">
                  <c:v>94372</c:v>
                </c:pt>
                <c:pt idx="2">
                  <c:v>102265</c:v>
                </c:pt>
                <c:pt idx="3">
                  <c:v>97573</c:v>
                </c:pt>
                <c:pt idx="4">
                  <c:v>90480</c:v>
                </c:pt>
              </c:numCache>
            </c:numRef>
          </c:val>
          <c:smooth val="0"/>
          <c:extLst>
            <c:ext xmlns:c16="http://schemas.microsoft.com/office/drawing/2014/chart" uri="{C3380CC4-5D6E-409C-BE32-E72D297353CC}">
              <c16:uniqueId val="{00000003-4483-4EAB-8A12-65D0855180DA}"/>
            </c:ext>
          </c:extLst>
        </c:ser>
        <c:ser>
          <c:idx val="4"/>
          <c:order val="4"/>
          <c:tx>
            <c:strRef>
              <c:f>'Version 2'!$A$50</c:f>
              <c:strCache>
                <c:ptCount val="1"/>
                <c:pt idx="0">
                  <c:v>Fort Carson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'Version 2'!$B$45:$F$45</c:f>
              <c:numCache>
                <c:formatCode>0</c:formatCode>
                <c:ptCount val="5"/>
                <c:pt idx="0">
                  <c:v>2015</c:v>
                </c:pt>
                <c:pt idx="1">
                  <c:v>2016</c:v>
                </c:pt>
                <c:pt idx="2">
                  <c:v>2017</c:v>
                </c:pt>
                <c:pt idx="3">
                  <c:v>2018</c:v>
                </c:pt>
                <c:pt idx="4">
                  <c:v>2019</c:v>
                </c:pt>
              </c:numCache>
            </c:numRef>
          </c:cat>
          <c:val>
            <c:numRef>
              <c:f>'Version 2'!$B$50:$F$50</c:f>
              <c:numCache>
                <c:formatCode>#,##0</c:formatCode>
                <c:ptCount val="5"/>
                <c:pt idx="0" formatCode="General">
                  <c:v>0</c:v>
                </c:pt>
                <c:pt idx="1">
                  <c:v>9108</c:v>
                </c:pt>
                <c:pt idx="2">
                  <c:v>38367</c:v>
                </c:pt>
                <c:pt idx="3">
                  <c:v>46999</c:v>
                </c:pt>
                <c:pt idx="4">
                  <c:v>20763</c:v>
                </c:pt>
              </c:numCache>
            </c:numRef>
          </c:val>
          <c:smooth val="0"/>
          <c:extLst>
            <c:ext xmlns:c16="http://schemas.microsoft.com/office/drawing/2014/chart" uri="{C3380CC4-5D6E-409C-BE32-E72D297353CC}">
              <c16:uniqueId val="{00000004-4483-4EAB-8A12-65D0855180DA}"/>
            </c:ext>
          </c:extLst>
        </c:ser>
        <c:dLbls>
          <c:showLegendKey val="0"/>
          <c:showVal val="0"/>
          <c:showCatName val="0"/>
          <c:showSerName val="0"/>
          <c:showPercent val="0"/>
          <c:showBubbleSize val="0"/>
        </c:dLbls>
        <c:marker val="1"/>
        <c:smooth val="0"/>
        <c:axId val="614834512"/>
        <c:axId val="614832872"/>
      </c:lineChart>
      <c:catAx>
        <c:axId val="6148345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32872"/>
        <c:crosses val="autoZero"/>
        <c:auto val="1"/>
        <c:lblAlgn val="ctr"/>
        <c:lblOffset val="100"/>
        <c:noMultiLvlLbl val="0"/>
      </c:catAx>
      <c:valAx>
        <c:axId val="614832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483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sz="1800" b="1" i="0" u="none" strike="noStrike" baseline="0">
                <a:solidFill>
                  <a:srgbClr val="000000"/>
                </a:solidFill>
                <a:latin typeface="Calibri"/>
                <a:ea typeface="Calibri"/>
                <a:cs typeface="Calibri"/>
              </a:defRPr>
            </a:pPr>
            <a:r>
              <a:rPr lang="en-US"/>
              <a:t>Total Fees Collected YTD</a:t>
            </a:r>
            <a:r>
              <a:rPr lang="en-US" baseline="0"/>
              <a:t> December </a:t>
            </a:r>
            <a:r>
              <a:rPr lang="en-US"/>
              <a:t>2010</a:t>
            </a:r>
            <a:r>
              <a:rPr lang="en-US" baseline="0"/>
              <a:t> </a:t>
            </a:r>
            <a:r>
              <a:rPr lang="en-US"/>
              <a:t>to 2019</a:t>
            </a:r>
          </a:p>
        </c:rich>
      </c:tx>
      <c:layout>
        <c:manualLayout>
          <c:xMode val="edge"/>
          <c:yMode val="edge"/>
          <c:x val="0.30535675348273789"/>
          <c:y val="1.9159137003176455E-2"/>
        </c:manualLayout>
      </c:layout>
      <c:overlay val="0"/>
    </c:title>
    <c:autoTitleDeleted val="0"/>
    <c:plotArea>
      <c:layout>
        <c:manualLayout>
          <c:layoutTarget val="inner"/>
          <c:xMode val="edge"/>
          <c:yMode val="edge"/>
          <c:x val="0.10023085447652383"/>
          <c:y val="6.3515856389510947E-2"/>
          <c:w val="0.88199136774569842"/>
          <c:h val="0.85336563434157975"/>
        </c:manualLayout>
      </c:layout>
      <c:barChart>
        <c:barDir val="col"/>
        <c:grouping val="clustered"/>
        <c:varyColors val="0"/>
        <c:ser>
          <c:idx val="0"/>
          <c:order val="0"/>
          <c:tx>
            <c:strRef>
              <c:f>'MONTHLY COLLECTIONS'!$E$102:$E$111</c:f>
              <c:strCache>
                <c:ptCount val="10"/>
                <c:pt idx="0">
                  <c:v>107,978,460.98</c:v>
                </c:pt>
                <c:pt idx="1">
                  <c:v>109,615,270.89</c:v>
                </c:pt>
                <c:pt idx="2">
                  <c:v>116,295,193.96</c:v>
                </c:pt>
                <c:pt idx="3">
                  <c:v>121,250,927.76</c:v>
                </c:pt>
                <c:pt idx="4">
                  <c:v>126,705,953.42</c:v>
                </c:pt>
                <c:pt idx="5">
                  <c:v>136,146,677.07</c:v>
                </c:pt>
                <c:pt idx="6">
                  <c:v>147,827,146.88</c:v>
                </c:pt>
                <c:pt idx="7">
                  <c:v>162,651,552.30</c:v>
                </c:pt>
                <c:pt idx="8">
                  <c:v>174,623,104.44</c:v>
                </c:pt>
                <c:pt idx="9">
                  <c:v>178,614,662.72</c:v>
                </c:pt>
              </c:strCache>
            </c:strRef>
          </c:tx>
          <c:invertIfNegative val="0"/>
          <c:dPt>
            <c:idx val="0"/>
            <c:invertIfNegative val="0"/>
            <c:bubble3D val="0"/>
            <c:spPr>
              <a:solidFill>
                <a:srgbClr val="7030A0"/>
              </a:solidFill>
            </c:spPr>
            <c:extLst>
              <c:ext xmlns:c16="http://schemas.microsoft.com/office/drawing/2014/chart" uri="{C3380CC4-5D6E-409C-BE32-E72D297353CC}">
                <c16:uniqueId val="{00000001-1F90-449E-AE4E-A95C286ED773}"/>
              </c:ext>
            </c:extLst>
          </c:dPt>
          <c:dPt>
            <c:idx val="2"/>
            <c:invertIfNegative val="0"/>
            <c:bubble3D val="0"/>
            <c:spPr>
              <a:solidFill>
                <a:srgbClr val="FFFF00"/>
              </a:solidFill>
              <a:ln w="25400">
                <a:noFill/>
              </a:ln>
              <a:effectLst>
                <a:outerShdw dist="35921" dir="2700000" algn="br">
                  <a:srgbClr val="000000"/>
                </a:outerShdw>
              </a:effectLst>
            </c:spPr>
            <c:extLst>
              <c:ext xmlns:c16="http://schemas.microsoft.com/office/drawing/2014/chart" uri="{C3380CC4-5D6E-409C-BE32-E72D297353CC}">
                <c16:uniqueId val="{00000003-1F90-449E-AE4E-A95C286ED773}"/>
              </c:ext>
            </c:extLst>
          </c:dPt>
          <c:dPt>
            <c:idx val="3"/>
            <c:invertIfNegative val="0"/>
            <c:bubble3D val="0"/>
            <c:spPr>
              <a:solidFill>
                <a:schemeClr val="tx2">
                  <a:lumMod val="60000"/>
                  <a:lumOff val="40000"/>
                </a:schemeClr>
              </a:solidFill>
            </c:spPr>
            <c:extLst>
              <c:ext xmlns:c16="http://schemas.microsoft.com/office/drawing/2014/chart" uri="{C3380CC4-5D6E-409C-BE32-E72D297353CC}">
                <c16:uniqueId val="{00000005-1F90-449E-AE4E-A95C286ED773}"/>
              </c:ext>
            </c:extLst>
          </c:dPt>
          <c:dPt>
            <c:idx val="4"/>
            <c:invertIfNegative val="0"/>
            <c:bubble3D val="0"/>
            <c:spPr>
              <a:solidFill>
                <a:schemeClr val="accent3">
                  <a:lumMod val="75000"/>
                </a:schemeClr>
              </a:solidFill>
            </c:spPr>
            <c:extLst>
              <c:ext xmlns:c16="http://schemas.microsoft.com/office/drawing/2014/chart" uri="{C3380CC4-5D6E-409C-BE32-E72D297353CC}">
                <c16:uniqueId val="{00000007-1F90-449E-AE4E-A95C286ED773}"/>
              </c:ext>
            </c:extLst>
          </c:dPt>
          <c:dPt>
            <c:idx val="5"/>
            <c:invertIfNegative val="0"/>
            <c:bubble3D val="0"/>
            <c:spPr>
              <a:solidFill>
                <a:srgbClr val="7030A0"/>
              </a:solidFill>
            </c:spPr>
            <c:extLst>
              <c:ext xmlns:c16="http://schemas.microsoft.com/office/drawing/2014/chart" uri="{C3380CC4-5D6E-409C-BE32-E72D297353CC}">
                <c16:uniqueId val="{00000009-1F90-449E-AE4E-A95C286ED773}"/>
              </c:ext>
            </c:extLst>
          </c:dPt>
          <c:dPt>
            <c:idx val="7"/>
            <c:invertIfNegative val="0"/>
            <c:bubble3D val="0"/>
            <c:spPr>
              <a:solidFill>
                <a:srgbClr val="FFFF00"/>
              </a:solidFill>
              <a:ln w="25400">
                <a:noFill/>
              </a:ln>
              <a:effectLst>
                <a:outerShdw dist="35921" dir="2700000" algn="br">
                  <a:srgbClr val="000000"/>
                </a:outerShdw>
              </a:effectLst>
            </c:spPr>
            <c:extLst>
              <c:ext xmlns:c16="http://schemas.microsoft.com/office/drawing/2014/chart" uri="{C3380CC4-5D6E-409C-BE32-E72D297353CC}">
                <c16:uniqueId val="{0000000B-1F90-449E-AE4E-A95C286ED773}"/>
              </c:ext>
            </c:extLst>
          </c:dPt>
          <c:dPt>
            <c:idx val="8"/>
            <c:invertIfNegative val="0"/>
            <c:bubble3D val="0"/>
            <c:spPr>
              <a:solidFill>
                <a:schemeClr val="tx2">
                  <a:lumMod val="60000"/>
                  <a:lumOff val="40000"/>
                </a:schemeClr>
              </a:solidFill>
            </c:spPr>
            <c:extLst>
              <c:ext xmlns:c16="http://schemas.microsoft.com/office/drawing/2014/chart" uri="{C3380CC4-5D6E-409C-BE32-E72D297353CC}">
                <c16:uniqueId val="{0000000D-1F90-449E-AE4E-A95C286ED773}"/>
              </c:ext>
            </c:extLst>
          </c:dPt>
          <c:dPt>
            <c:idx val="9"/>
            <c:invertIfNegative val="0"/>
            <c:bubble3D val="0"/>
            <c:spPr>
              <a:solidFill>
                <a:schemeClr val="accent3">
                  <a:lumMod val="75000"/>
                </a:schemeClr>
              </a:solidFill>
            </c:spPr>
            <c:extLst>
              <c:ext xmlns:c16="http://schemas.microsoft.com/office/drawing/2014/chart" uri="{C3380CC4-5D6E-409C-BE32-E72D297353CC}">
                <c16:uniqueId val="{0000000F-1F90-449E-AE4E-A95C286ED773}"/>
              </c:ext>
            </c:extLst>
          </c:dPt>
          <c:dPt>
            <c:idx val="10"/>
            <c:invertIfNegative val="0"/>
            <c:bubble3D val="0"/>
            <c:spPr>
              <a:solidFill>
                <a:srgbClr val="7030A0"/>
              </a:solidFill>
            </c:spPr>
            <c:extLst>
              <c:ext xmlns:c16="http://schemas.microsoft.com/office/drawing/2014/chart" uri="{C3380CC4-5D6E-409C-BE32-E72D297353CC}">
                <c16:uniqueId val="{00000011-1F90-449E-AE4E-A95C286ED773}"/>
              </c:ext>
            </c:extLst>
          </c:dPt>
          <c:dLbls>
            <c:numFmt formatCode="#,##0_);\(#,##0\)" sourceLinked="0"/>
            <c:spPr>
              <a:noFill/>
              <a:ln>
                <a:noFill/>
              </a:ln>
              <a:effectLst/>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'MONTHLY COLLECTIONS'!$B$102:$B$111</c:f>
              <c:numCache>
                <c:formatCode>0</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'MONTHLY COLLECTIONS'!$E$102:$E$111</c:f>
              <c:numCache>
                <c:formatCode>#,##0.00</c:formatCode>
                <c:ptCount val="10"/>
                <c:pt idx="0">
                  <c:v>107978460.98000003</c:v>
                </c:pt>
                <c:pt idx="1">
                  <c:v>109615270.89</c:v>
                </c:pt>
                <c:pt idx="2">
                  <c:v>116295193.95999998</c:v>
                </c:pt>
                <c:pt idx="3">
                  <c:v>121250927.76000001</c:v>
                </c:pt>
                <c:pt idx="4">
                  <c:v>126705953.42000002</c:v>
                </c:pt>
                <c:pt idx="5">
                  <c:v>136146677.06999999</c:v>
                </c:pt>
                <c:pt idx="6">
                  <c:v>147827146.88</c:v>
                </c:pt>
                <c:pt idx="7">
                  <c:v>162651552.30000001</c:v>
                </c:pt>
                <c:pt idx="8">
                  <c:v>174623104.44</c:v>
                </c:pt>
                <c:pt idx="9">
                  <c:v>178614662.72</c:v>
                </c:pt>
              </c:numCache>
            </c:numRef>
          </c:val>
          <c:extLst>
            <c:ext xmlns:c16="http://schemas.microsoft.com/office/drawing/2014/chart" uri="{C3380CC4-5D6E-409C-BE32-E72D297353CC}">
              <c16:uniqueId val="{00000012-1F90-449E-AE4E-A95C286ED773}"/>
            </c:ext>
          </c:extLst>
        </c:ser>
        <c:dLbls>
          <c:showLegendKey val="0"/>
          <c:showVal val="0"/>
          <c:showCatName val="0"/>
          <c:showSerName val="0"/>
          <c:showPercent val="0"/>
          <c:showBubbleSize val="0"/>
        </c:dLbls>
        <c:gapWidth val="150"/>
        <c:axId val="158912896"/>
        <c:axId val="158914432"/>
      </c:barChart>
      <c:catAx>
        <c:axId val="158912896"/>
        <c:scaling>
          <c:orientation val="minMax"/>
        </c:scaling>
        <c:delete val="0"/>
        <c:axPos val="b"/>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8914432"/>
        <c:crosses val="autoZero"/>
        <c:auto val="1"/>
        <c:lblAlgn val="ctr"/>
        <c:lblOffset val="100"/>
        <c:noMultiLvlLbl val="0"/>
      </c:catAx>
      <c:valAx>
        <c:axId val="158914432"/>
        <c:scaling>
          <c:orientation val="minMax"/>
        </c:scaling>
        <c:delete val="0"/>
        <c:axPos val="l"/>
        <c:majorGridlines/>
        <c:numFmt formatCode="#,##0_);\(#,##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891289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2019 Transactions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Sheet1!$C$15</c:f>
              <c:strCache>
                <c:ptCount val="1"/>
                <c:pt idx="0">
                  <c:v>transactions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BA7-4C86-A258-79C4A2FF6D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BA7-4C86-A258-79C4A2FF6D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BA7-4C86-A258-79C4A2FF6D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BA7-4C86-A258-79C4A2FF6D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BA7-4C86-A258-79C4A2FF6D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BA7-4C86-A258-79C4A2FF6DF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BA7-4C86-A258-79C4A2FF6DF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Sheet1!$B$16:$B$22</c:f>
              <c:strCache>
                <c:ptCount val="7"/>
                <c:pt idx="0">
                  <c:v>Union Town Center</c:v>
                </c:pt>
                <c:pt idx="1">
                  <c:v>Powers</c:v>
                </c:pt>
                <c:pt idx="2">
                  <c:v>Centennial Hall</c:v>
                </c:pt>
                <c:pt idx="3">
                  <c:v>Citizens Service Center</c:v>
                </c:pt>
                <c:pt idx="4">
                  <c:v>Stetson Hills King Soopers</c:v>
                </c:pt>
                <c:pt idx="5">
                  <c:v>Academy King Soopers</c:v>
                </c:pt>
                <c:pt idx="6">
                  <c:v>Other</c:v>
                </c:pt>
              </c:strCache>
            </c:strRef>
          </c:cat>
          <c:val>
            <c:numRef>
              <c:f>Sheet1!$C$16:$C$22</c:f>
              <c:numCache>
                <c:formatCode>#,##0</c:formatCode>
                <c:ptCount val="7"/>
                <c:pt idx="0">
                  <c:v>26868</c:v>
                </c:pt>
                <c:pt idx="1">
                  <c:v>17209</c:v>
                </c:pt>
                <c:pt idx="2">
                  <c:v>12728</c:v>
                </c:pt>
                <c:pt idx="3">
                  <c:v>10372</c:v>
                </c:pt>
                <c:pt idx="4">
                  <c:v>1021</c:v>
                </c:pt>
                <c:pt idx="5">
                  <c:v>669</c:v>
                </c:pt>
                <c:pt idx="6">
                  <c:v>9904</c:v>
                </c:pt>
              </c:numCache>
            </c:numRef>
          </c:val>
          <c:extLst>
            <c:ext xmlns:c16="http://schemas.microsoft.com/office/drawing/2014/chart" uri="{C3380CC4-5D6E-409C-BE32-E72D297353CC}">
              <c16:uniqueId val="{0000000E-1BA7-4C86-A258-79C4A2FF6DF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3925404061334429E-2"/>
          <c:y val="0.73830093503937011"/>
          <c:w val="0.89320182345627852"/>
          <c:h val="0.246074064960629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Since 2017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Since 2017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3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BD-4CD3-B7E9-7282B7C74C2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BD-4CD3-B7E9-7282B7C74C2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BD-4CD3-B7E9-7282B7C74C2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BD-4CD3-B7E9-7282B7C74C2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CBD-4CD3-B7E9-7282B7C74C2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CBD-4CD3-B7E9-7282B7C74C2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CBD-4CD3-B7E9-7282B7C74C2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CBD-4CD3-B7E9-7282B7C74C2B}"/>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CBD-4CD3-B7E9-7282B7C74C2B}"/>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FCBD-4CD3-B7E9-7282B7C74C2B}"/>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CBD-4CD3-B7E9-7282B7C74C2B}"/>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FCBD-4CD3-B7E9-7282B7C74C2B}"/>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FCBD-4CD3-B7E9-7282B7C74C2B}"/>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FCBD-4CD3-B7E9-7282B7C74C2B}"/>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D-FCBD-4CD3-B7E9-7282B7C74C2B}"/>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F-FCBD-4CD3-B7E9-7282B7C74C2B}"/>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1-FCBD-4CD3-B7E9-7282B7C74C2B}"/>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3-FCBD-4CD3-B7E9-7282B7C74C2B}"/>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5-FCBD-4CD3-B7E9-7282B7C74C2B}"/>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7-FCBD-4CD3-B7E9-7282B7C74C2B}"/>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9-FCBD-4CD3-B7E9-7282B7C74C2B}"/>
              </c:ext>
            </c:extLst>
          </c:dPt>
          <c:dPt>
            <c:idx val="21"/>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B-FCBD-4CD3-B7E9-7282B7C74C2B}"/>
              </c:ext>
            </c:extLst>
          </c:dPt>
          <c:dPt>
            <c:idx val="22"/>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D-FCBD-4CD3-B7E9-7282B7C74C2B}"/>
              </c:ext>
            </c:extLst>
          </c:dPt>
          <c:dPt>
            <c:idx val="23"/>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F-FCBD-4CD3-B7E9-7282B7C74C2B}"/>
              </c:ext>
            </c:extLst>
          </c:dPt>
          <c:dPt>
            <c:idx val="24"/>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1-FCBD-4CD3-B7E9-7282B7C74C2B}"/>
              </c:ext>
            </c:extLst>
          </c:dPt>
          <c:dPt>
            <c:idx val="25"/>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33-FCBD-4CD3-B7E9-7282B7C74C2B}"/>
              </c:ext>
            </c:extLst>
          </c:dPt>
          <c:cat>
            <c:strRef>
              <c:f>Sheet1!$B$2:$B$27</c:f>
              <c:strCache>
                <c:ptCount val="26"/>
                <c:pt idx="0">
                  <c:v>El Paso County</c:v>
                </c:pt>
                <c:pt idx="1">
                  <c:v>Arapahoe County</c:v>
                </c:pt>
                <c:pt idx="2">
                  <c:v>Douglas County</c:v>
                </c:pt>
                <c:pt idx="3">
                  <c:v>Weld County</c:v>
                </c:pt>
                <c:pt idx="4">
                  <c:v>Adams County</c:v>
                </c:pt>
                <c:pt idx="5">
                  <c:v>Mesa County</c:v>
                </c:pt>
                <c:pt idx="6">
                  <c:v>Boulder County</c:v>
                </c:pt>
                <c:pt idx="7">
                  <c:v>Larimer County</c:v>
                </c:pt>
                <c:pt idx="8">
                  <c:v>Jefferson County</c:v>
                </c:pt>
                <c:pt idx="9">
                  <c:v>Broomfield County</c:v>
                </c:pt>
                <c:pt idx="10">
                  <c:v>Pueblo County</c:v>
                </c:pt>
                <c:pt idx="11">
                  <c:v>Fremont County</c:v>
                </c:pt>
                <c:pt idx="12">
                  <c:v>La Plata County</c:v>
                </c:pt>
                <c:pt idx="13">
                  <c:v>Garfield County</c:v>
                </c:pt>
                <c:pt idx="14">
                  <c:v>Teller County</c:v>
                </c:pt>
                <c:pt idx="15">
                  <c:v>Grand County</c:v>
                </c:pt>
                <c:pt idx="16">
                  <c:v>Routt County</c:v>
                </c:pt>
                <c:pt idx="17">
                  <c:v>Clear Creek County</c:v>
                </c:pt>
                <c:pt idx="18">
                  <c:v>Chaffee County</c:v>
                </c:pt>
                <c:pt idx="19">
                  <c:v>Logan County</c:v>
                </c:pt>
                <c:pt idx="20">
                  <c:v>Gilpin County</c:v>
                </c:pt>
                <c:pt idx="21">
                  <c:v>Yuma County</c:v>
                </c:pt>
                <c:pt idx="22">
                  <c:v>Eagle County</c:v>
                </c:pt>
                <c:pt idx="23">
                  <c:v>Custer County</c:v>
                </c:pt>
                <c:pt idx="24">
                  <c:v>Kit Carson County</c:v>
                </c:pt>
                <c:pt idx="25">
                  <c:v>Dolores County</c:v>
                </c:pt>
              </c:strCache>
            </c:strRef>
          </c:cat>
          <c:val>
            <c:numRef>
              <c:f>Sheet1!$D$2:$D$27</c:f>
              <c:numCache>
                <c:formatCode>General</c:formatCode>
                <c:ptCount val="26"/>
                <c:pt idx="0">
                  <c:v>2008</c:v>
                </c:pt>
                <c:pt idx="1">
                  <c:v>2779</c:v>
                </c:pt>
                <c:pt idx="2">
                  <c:v>88</c:v>
                </c:pt>
                <c:pt idx="3">
                  <c:v>434</c:v>
                </c:pt>
                <c:pt idx="4">
                  <c:v>559</c:v>
                </c:pt>
                <c:pt idx="5">
                  <c:v>301</c:v>
                </c:pt>
                <c:pt idx="6">
                  <c:v>266</c:v>
                </c:pt>
                <c:pt idx="7">
                  <c:v>222</c:v>
                </c:pt>
                <c:pt idx="8">
                  <c:v>38</c:v>
                </c:pt>
                <c:pt idx="9">
                  <c:v>5</c:v>
                </c:pt>
                <c:pt idx="10">
                  <c:v>7</c:v>
                </c:pt>
                <c:pt idx="11">
                  <c:v>0</c:v>
                </c:pt>
                <c:pt idx="12">
                  <c:v>3</c:v>
                </c:pt>
                <c:pt idx="13">
                  <c:v>4</c:v>
                </c:pt>
                <c:pt idx="14">
                  <c:v>1</c:v>
                </c:pt>
                <c:pt idx="15">
                  <c:v>1</c:v>
                </c:pt>
                <c:pt idx="16">
                  <c:v>1</c:v>
                </c:pt>
                <c:pt idx="17">
                  <c:v>0</c:v>
                </c:pt>
                <c:pt idx="18">
                  <c:v>0</c:v>
                </c:pt>
                <c:pt idx="19">
                  <c:v>0</c:v>
                </c:pt>
                <c:pt idx="20">
                  <c:v>0</c:v>
                </c:pt>
                <c:pt idx="21">
                  <c:v>1</c:v>
                </c:pt>
                <c:pt idx="22">
                  <c:v>1</c:v>
                </c:pt>
                <c:pt idx="23">
                  <c:v>0</c:v>
                </c:pt>
                <c:pt idx="24">
                  <c:v>0</c:v>
                </c:pt>
                <c:pt idx="25">
                  <c:v>0</c:v>
                </c:pt>
              </c:numCache>
            </c:numRef>
          </c:val>
          <c:extLst>
            <c:ext xmlns:c16="http://schemas.microsoft.com/office/drawing/2014/chart" uri="{C3380CC4-5D6E-409C-BE32-E72D297353CC}">
              <c16:uniqueId val="{00000034-FCBD-4CD3-B7E9-7282B7C74C2B}"/>
            </c:ext>
          </c:extLst>
        </c:ser>
        <c:ser>
          <c:idx val="2"/>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36-FCBD-4CD3-B7E9-7282B7C74C2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38-FCBD-4CD3-B7E9-7282B7C74C2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3A-FCBD-4CD3-B7E9-7282B7C74C2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3C-FCBD-4CD3-B7E9-7282B7C74C2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3E-FCBD-4CD3-B7E9-7282B7C74C2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40-FCBD-4CD3-B7E9-7282B7C74C2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2-FCBD-4CD3-B7E9-7282B7C74C2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4-FCBD-4CD3-B7E9-7282B7C74C2B}"/>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6-FCBD-4CD3-B7E9-7282B7C74C2B}"/>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8-FCBD-4CD3-B7E9-7282B7C74C2B}"/>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A-FCBD-4CD3-B7E9-7282B7C74C2B}"/>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C-FCBD-4CD3-B7E9-7282B7C74C2B}"/>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4E-FCBD-4CD3-B7E9-7282B7C74C2B}"/>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0-FCBD-4CD3-B7E9-7282B7C74C2B}"/>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2-FCBD-4CD3-B7E9-7282B7C74C2B}"/>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4-FCBD-4CD3-B7E9-7282B7C74C2B}"/>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6-FCBD-4CD3-B7E9-7282B7C74C2B}"/>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8-FCBD-4CD3-B7E9-7282B7C74C2B}"/>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A-FCBD-4CD3-B7E9-7282B7C74C2B}"/>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C-FCBD-4CD3-B7E9-7282B7C74C2B}"/>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5E-FCBD-4CD3-B7E9-7282B7C74C2B}"/>
              </c:ext>
            </c:extLst>
          </c:dPt>
          <c:dPt>
            <c:idx val="21"/>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0-FCBD-4CD3-B7E9-7282B7C74C2B}"/>
              </c:ext>
            </c:extLst>
          </c:dPt>
          <c:dPt>
            <c:idx val="22"/>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2-FCBD-4CD3-B7E9-7282B7C74C2B}"/>
              </c:ext>
            </c:extLst>
          </c:dPt>
          <c:dPt>
            <c:idx val="23"/>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4-FCBD-4CD3-B7E9-7282B7C74C2B}"/>
              </c:ext>
            </c:extLst>
          </c:dPt>
          <c:dPt>
            <c:idx val="24"/>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6-FCBD-4CD3-B7E9-7282B7C74C2B}"/>
              </c:ext>
            </c:extLst>
          </c:dPt>
          <c:dPt>
            <c:idx val="25"/>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68-FCBD-4CD3-B7E9-7282B7C74C2B}"/>
              </c:ext>
            </c:extLst>
          </c:dPt>
          <c:cat>
            <c:strRef>
              <c:f>Sheet1!$B$2:$B$27</c:f>
              <c:strCache>
                <c:ptCount val="26"/>
                <c:pt idx="0">
                  <c:v>El Paso County</c:v>
                </c:pt>
                <c:pt idx="1">
                  <c:v>Arapahoe County</c:v>
                </c:pt>
                <c:pt idx="2">
                  <c:v>Douglas County</c:v>
                </c:pt>
                <c:pt idx="3">
                  <c:v>Weld County</c:v>
                </c:pt>
                <c:pt idx="4">
                  <c:v>Adams County</c:v>
                </c:pt>
                <c:pt idx="5">
                  <c:v>Mesa County</c:v>
                </c:pt>
                <c:pt idx="6">
                  <c:v>Boulder County</c:v>
                </c:pt>
                <c:pt idx="7">
                  <c:v>Larimer County</c:v>
                </c:pt>
                <c:pt idx="8">
                  <c:v>Jefferson County</c:v>
                </c:pt>
                <c:pt idx="9">
                  <c:v>Broomfield County</c:v>
                </c:pt>
                <c:pt idx="10">
                  <c:v>Pueblo County</c:v>
                </c:pt>
                <c:pt idx="11">
                  <c:v>Fremont County</c:v>
                </c:pt>
                <c:pt idx="12">
                  <c:v>La Plata County</c:v>
                </c:pt>
                <c:pt idx="13">
                  <c:v>Garfield County</c:v>
                </c:pt>
                <c:pt idx="14">
                  <c:v>Teller County</c:v>
                </c:pt>
                <c:pt idx="15">
                  <c:v>Grand County</c:v>
                </c:pt>
                <c:pt idx="16">
                  <c:v>Routt County</c:v>
                </c:pt>
                <c:pt idx="17">
                  <c:v>Clear Creek County</c:v>
                </c:pt>
                <c:pt idx="18">
                  <c:v>Chaffee County</c:v>
                </c:pt>
                <c:pt idx="19">
                  <c:v>Logan County</c:v>
                </c:pt>
                <c:pt idx="20">
                  <c:v>Gilpin County</c:v>
                </c:pt>
                <c:pt idx="21">
                  <c:v>Yuma County</c:v>
                </c:pt>
                <c:pt idx="22">
                  <c:v>Eagle County</c:v>
                </c:pt>
                <c:pt idx="23">
                  <c:v>Custer County</c:v>
                </c:pt>
                <c:pt idx="24">
                  <c:v>Kit Carson County</c:v>
                </c:pt>
                <c:pt idx="25">
                  <c:v>Dolores County</c:v>
                </c:pt>
              </c:strCache>
            </c:strRef>
          </c:cat>
          <c:val>
            <c:numRef>
              <c:f>Sheet1!$E$2:$E$27</c:f>
              <c:numCache>
                <c:formatCode>General</c:formatCode>
                <c:ptCount val="26"/>
                <c:pt idx="0">
                  <c:v>69470</c:v>
                </c:pt>
                <c:pt idx="1">
                  <c:v>60701</c:v>
                </c:pt>
                <c:pt idx="2">
                  <c:v>21261</c:v>
                </c:pt>
                <c:pt idx="3">
                  <c:v>14129</c:v>
                </c:pt>
                <c:pt idx="4">
                  <c:v>13060</c:v>
                </c:pt>
                <c:pt idx="5">
                  <c:v>12257</c:v>
                </c:pt>
                <c:pt idx="6">
                  <c:v>11385</c:v>
                </c:pt>
                <c:pt idx="7">
                  <c:v>6817</c:v>
                </c:pt>
                <c:pt idx="8">
                  <c:v>6582</c:v>
                </c:pt>
                <c:pt idx="9">
                  <c:v>1759</c:v>
                </c:pt>
                <c:pt idx="10">
                  <c:v>1420</c:v>
                </c:pt>
                <c:pt idx="11">
                  <c:v>1394</c:v>
                </c:pt>
                <c:pt idx="12">
                  <c:v>1305</c:v>
                </c:pt>
                <c:pt idx="13">
                  <c:v>78</c:v>
                </c:pt>
                <c:pt idx="14">
                  <c:v>66</c:v>
                </c:pt>
                <c:pt idx="15">
                  <c:v>32</c:v>
                </c:pt>
                <c:pt idx="16">
                  <c:v>30</c:v>
                </c:pt>
                <c:pt idx="17">
                  <c:v>26</c:v>
                </c:pt>
                <c:pt idx="18">
                  <c:v>18</c:v>
                </c:pt>
                <c:pt idx="19">
                  <c:v>18</c:v>
                </c:pt>
                <c:pt idx="20">
                  <c:v>17</c:v>
                </c:pt>
                <c:pt idx="21">
                  <c:v>16</c:v>
                </c:pt>
                <c:pt idx="22">
                  <c:v>12</c:v>
                </c:pt>
                <c:pt idx="23">
                  <c:v>10</c:v>
                </c:pt>
                <c:pt idx="24">
                  <c:v>10</c:v>
                </c:pt>
                <c:pt idx="25">
                  <c:v>2</c:v>
                </c:pt>
              </c:numCache>
            </c:numRef>
          </c:val>
          <c:extLst>
            <c:ext xmlns:c16="http://schemas.microsoft.com/office/drawing/2014/chart" uri="{C3380CC4-5D6E-409C-BE32-E72D297353CC}">
              <c16:uniqueId val="{00000069-FCBD-4CD3-B7E9-7282B7C74C2B}"/>
            </c:ext>
          </c:extLst>
        </c:ser>
        <c:ser>
          <c:idx val="3"/>
          <c:order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6B-FCBD-4CD3-B7E9-7282B7C74C2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6D-FCBD-4CD3-B7E9-7282B7C74C2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6F-FCBD-4CD3-B7E9-7282B7C74C2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71-FCBD-4CD3-B7E9-7282B7C74C2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73-FCBD-4CD3-B7E9-7282B7C74C2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75-FCBD-4CD3-B7E9-7282B7C74C2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7-FCBD-4CD3-B7E9-7282B7C74C2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9-FCBD-4CD3-B7E9-7282B7C74C2B}"/>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B-FCBD-4CD3-B7E9-7282B7C74C2B}"/>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D-FCBD-4CD3-B7E9-7282B7C74C2B}"/>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7F-FCBD-4CD3-B7E9-7282B7C74C2B}"/>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1-FCBD-4CD3-B7E9-7282B7C74C2B}"/>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3-FCBD-4CD3-B7E9-7282B7C74C2B}"/>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5-FCBD-4CD3-B7E9-7282B7C74C2B}"/>
              </c:ext>
            </c:extLst>
          </c:dPt>
          <c:dPt>
            <c:idx val="14"/>
            <c:bubble3D val="0"/>
            <c:spPr>
              <a:solidFill>
                <a:schemeClr val="accent3">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7-FCBD-4CD3-B7E9-7282B7C74C2B}"/>
              </c:ext>
            </c:extLst>
          </c:dPt>
          <c:dPt>
            <c:idx val="15"/>
            <c:bubble3D val="0"/>
            <c:spPr>
              <a:solidFill>
                <a:schemeClr val="accent4">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9-FCBD-4CD3-B7E9-7282B7C74C2B}"/>
              </c:ext>
            </c:extLst>
          </c:dPt>
          <c:dPt>
            <c:idx val="16"/>
            <c:bubble3D val="0"/>
            <c:spPr>
              <a:solidFill>
                <a:schemeClr val="accent5">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B-FCBD-4CD3-B7E9-7282B7C74C2B}"/>
              </c:ext>
            </c:extLst>
          </c:dPt>
          <c:dPt>
            <c:idx val="17"/>
            <c:bubble3D val="0"/>
            <c:spPr>
              <a:solidFill>
                <a:schemeClr val="accent6">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D-FCBD-4CD3-B7E9-7282B7C74C2B}"/>
              </c:ext>
            </c:extLst>
          </c:dPt>
          <c:dPt>
            <c:idx val="18"/>
            <c:bubble3D val="0"/>
            <c:spPr>
              <a:solidFill>
                <a:schemeClr val="accent1">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8F-FCBD-4CD3-B7E9-7282B7C74C2B}"/>
              </c:ext>
            </c:extLst>
          </c:dPt>
          <c:dPt>
            <c:idx val="19"/>
            <c:bubble3D val="0"/>
            <c:spPr>
              <a:solidFill>
                <a:schemeClr val="accent2">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1-FCBD-4CD3-B7E9-7282B7C74C2B}"/>
              </c:ext>
            </c:extLst>
          </c:dPt>
          <c:dPt>
            <c:idx val="20"/>
            <c:bubble3D val="0"/>
            <c:spPr>
              <a:solidFill>
                <a:schemeClr val="accent3">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3-FCBD-4CD3-B7E9-7282B7C74C2B}"/>
              </c:ext>
            </c:extLst>
          </c:dPt>
          <c:dPt>
            <c:idx val="21"/>
            <c:bubble3D val="0"/>
            <c:spPr>
              <a:solidFill>
                <a:schemeClr val="accent4">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5-FCBD-4CD3-B7E9-7282B7C74C2B}"/>
              </c:ext>
            </c:extLst>
          </c:dPt>
          <c:dPt>
            <c:idx val="22"/>
            <c:bubble3D val="0"/>
            <c:spPr>
              <a:solidFill>
                <a:schemeClr val="accent5">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7-FCBD-4CD3-B7E9-7282B7C74C2B}"/>
              </c:ext>
            </c:extLst>
          </c:dPt>
          <c:dPt>
            <c:idx val="23"/>
            <c:bubble3D val="0"/>
            <c:spPr>
              <a:solidFill>
                <a:schemeClr val="accent6">
                  <a:lumMod val="8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9-FCBD-4CD3-B7E9-7282B7C74C2B}"/>
              </c:ext>
            </c:extLst>
          </c:dPt>
          <c:dPt>
            <c:idx val="24"/>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B-FCBD-4CD3-B7E9-7282B7C74C2B}"/>
              </c:ext>
            </c:extLst>
          </c:dPt>
          <c:dPt>
            <c:idx val="25"/>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9D-FCBD-4CD3-B7E9-7282B7C74C2B}"/>
              </c:ext>
            </c:extLst>
          </c:dPt>
          <c:cat>
            <c:strRef>
              <c:f>Sheet1!$B$2:$B$27</c:f>
              <c:strCache>
                <c:ptCount val="26"/>
                <c:pt idx="0">
                  <c:v>El Paso County</c:v>
                </c:pt>
                <c:pt idx="1">
                  <c:v>Arapahoe County</c:v>
                </c:pt>
                <c:pt idx="2">
                  <c:v>Douglas County</c:v>
                </c:pt>
                <c:pt idx="3">
                  <c:v>Weld County</c:v>
                </c:pt>
                <c:pt idx="4">
                  <c:v>Adams County</c:v>
                </c:pt>
                <c:pt idx="5">
                  <c:v>Mesa County</c:v>
                </c:pt>
                <c:pt idx="6">
                  <c:v>Boulder County</c:v>
                </c:pt>
                <c:pt idx="7">
                  <c:v>Larimer County</c:v>
                </c:pt>
                <c:pt idx="8">
                  <c:v>Jefferson County</c:v>
                </c:pt>
                <c:pt idx="9">
                  <c:v>Broomfield County</c:v>
                </c:pt>
                <c:pt idx="10">
                  <c:v>Pueblo County</c:v>
                </c:pt>
                <c:pt idx="11">
                  <c:v>Fremont County</c:v>
                </c:pt>
                <c:pt idx="12">
                  <c:v>La Plata County</c:v>
                </c:pt>
                <c:pt idx="13">
                  <c:v>Garfield County</c:v>
                </c:pt>
                <c:pt idx="14">
                  <c:v>Teller County</c:v>
                </c:pt>
                <c:pt idx="15">
                  <c:v>Grand County</c:v>
                </c:pt>
                <c:pt idx="16">
                  <c:v>Routt County</c:v>
                </c:pt>
                <c:pt idx="17">
                  <c:v>Clear Creek County</c:v>
                </c:pt>
                <c:pt idx="18">
                  <c:v>Chaffee County</c:v>
                </c:pt>
                <c:pt idx="19">
                  <c:v>Logan County</c:v>
                </c:pt>
                <c:pt idx="20">
                  <c:v>Gilpin County</c:v>
                </c:pt>
                <c:pt idx="21">
                  <c:v>Yuma County</c:v>
                </c:pt>
                <c:pt idx="22">
                  <c:v>Eagle County</c:v>
                </c:pt>
                <c:pt idx="23">
                  <c:v>Custer County</c:v>
                </c:pt>
                <c:pt idx="24">
                  <c:v>Kit Carson County</c:v>
                </c:pt>
                <c:pt idx="25">
                  <c:v>Dolores County</c:v>
                </c:pt>
              </c:strCache>
            </c:strRef>
          </c:cat>
          <c:val>
            <c:numRef>
              <c:f>Sheet1!$F$2:$F$27</c:f>
              <c:numCache>
                <c:formatCode>0.00%</c:formatCode>
                <c:ptCount val="26"/>
                <c:pt idx="0">
                  <c:v>0.31310422535211269</c:v>
                </c:pt>
                <c:pt idx="1">
                  <c:v>0.27358197183098593</c:v>
                </c:pt>
                <c:pt idx="2">
                  <c:v>9.5824225352112671E-2</c:v>
                </c:pt>
                <c:pt idx="3">
                  <c:v>6.368E-2</c:v>
                </c:pt>
                <c:pt idx="4">
                  <c:v>5.8861971830985918E-2</c:v>
                </c:pt>
                <c:pt idx="5">
                  <c:v>5.5242816901408448E-2</c:v>
                </c:pt>
                <c:pt idx="6">
                  <c:v>5.1312676056338026E-2</c:v>
                </c:pt>
                <c:pt idx="7">
                  <c:v>3.0724507042253522E-2</c:v>
                </c:pt>
                <c:pt idx="8">
                  <c:v>2.9665352112676055E-2</c:v>
                </c:pt>
                <c:pt idx="9">
                  <c:v>7.9278873239436616E-3</c:v>
                </c:pt>
                <c:pt idx="10">
                  <c:v>6.4000000000000003E-3</c:v>
                </c:pt>
                <c:pt idx="11">
                  <c:v>6.2828169014084506E-3</c:v>
                </c:pt>
                <c:pt idx="12">
                  <c:v>5.8816901408450702E-3</c:v>
                </c:pt>
                <c:pt idx="13">
                  <c:v>3.5154929577464787E-4</c:v>
                </c:pt>
                <c:pt idx="14">
                  <c:v>2.9746478873239439E-4</c:v>
                </c:pt>
                <c:pt idx="15">
                  <c:v>1.4422535211267606E-4</c:v>
                </c:pt>
                <c:pt idx="16">
                  <c:v>1.352112676056338E-4</c:v>
                </c:pt>
                <c:pt idx="17">
                  <c:v>1.1718309859154929E-4</c:v>
                </c:pt>
                <c:pt idx="18">
                  <c:v>8.1126760563380283E-5</c:v>
                </c:pt>
                <c:pt idx="19">
                  <c:v>8.1126760563380283E-5</c:v>
                </c:pt>
                <c:pt idx="20">
                  <c:v>7.661971830985915E-5</c:v>
                </c:pt>
                <c:pt idx="21">
                  <c:v>7.2112676056338031E-5</c:v>
                </c:pt>
                <c:pt idx="22">
                  <c:v>5.408450704225352E-5</c:v>
                </c:pt>
                <c:pt idx="23">
                  <c:v>4.5070422535211268E-5</c:v>
                </c:pt>
                <c:pt idx="24">
                  <c:v>4.5070422535211268E-5</c:v>
                </c:pt>
                <c:pt idx="25">
                  <c:v>9.0140845070422539E-6</c:v>
                </c:pt>
              </c:numCache>
            </c:numRef>
          </c:val>
          <c:extLst>
            <c:ext xmlns:c16="http://schemas.microsoft.com/office/drawing/2014/chart" uri="{C3380CC4-5D6E-409C-BE32-E72D297353CC}">
              <c16:uniqueId val="{0000009E-FCBD-4CD3-B7E9-7282B7C74C2B}"/>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9381919219476375E-2"/>
          <c:y val="0.67345994958999078"/>
          <c:w val="0.93273235634881158"/>
          <c:h val="0.302480063191420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Since 2017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DMV Transactions</a:t>
            </a:r>
          </a:p>
        </c:rich>
      </c:tx>
      <c:layout>
        <c:manualLayout>
          <c:xMode val="edge"/>
          <c:yMode val="edge"/>
          <c:x val="0.3928263342082240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'Version 2'!$A$5</c:f>
              <c:strCache>
                <c:ptCount val="1"/>
                <c:pt idx="0">
                  <c:v>Total Transactions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'Version 2'!$B$4:$F$4</c:f>
              <c:numCache>
                <c:formatCode>General</c:formatCode>
                <c:ptCount val="5"/>
                <c:pt idx="0">
                  <c:v>2015</c:v>
                </c:pt>
                <c:pt idx="1">
                  <c:v>2016</c:v>
                </c:pt>
                <c:pt idx="2">
                  <c:v>2017</c:v>
                </c:pt>
                <c:pt idx="3">
                  <c:v>2018</c:v>
                </c:pt>
                <c:pt idx="4">
                  <c:v>2019</c:v>
                </c:pt>
              </c:numCache>
            </c:numRef>
          </c:cat>
          <c:val>
            <c:numRef>
              <c:f>'Version 2'!$B$5:$F$5</c:f>
              <c:numCache>
                <c:formatCode>#,##0</c:formatCode>
                <c:ptCount val="5"/>
                <c:pt idx="0">
                  <c:v>552095</c:v>
                </c:pt>
                <c:pt idx="1">
                  <c:v>500238</c:v>
                </c:pt>
                <c:pt idx="2">
                  <c:v>553692</c:v>
                </c:pt>
                <c:pt idx="3">
                  <c:v>518282</c:v>
                </c:pt>
                <c:pt idx="4">
                  <c:v>471282</c:v>
                </c:pt>
              </c:numCache>
            </c:numRef>
          </c:val>
          <c:smooth val="0"/>
          <c:extLst>
            <c:ext xmlns:c16="http://schemas.microsoft.com/office/drawing/2014/chart" uri="{C3380CC4-5D6E-409C-BE32-E72D297353CC}">
              <c16:uniqueId val="{00000000-5CE2-4376-BE0F-D2A7B8E9CD76}"/>
            </c:ext>
          </c:extLst>
        </c:ser>
        <c:ser>
          <c:idx val="1"/>
          <c:order val="1"/>
          <c:tx>
            <c:strRef>
              <c:f>'Version 2'!$A$6</c:f>
              <c:strCache>
                <c:ptCount val="1"/>
                <c:pt idx="0">
                  <c:v>Express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'Version 2'!$B$4:$F$4</c:f>
              <c:numCache>
                <c:formatCode>General</c:formatCode>
                <c:ptCount val="5"/>
                <c:pt idx="0">
                  <c:v>2015</c:v>
                </c:pt>
                <c:pt idx="1">
                  <c:v>2016</c:v>
                </c:pt>
                <c:pt idx="2">
                  <c:v>2017</c:v>
                </c:pt>
                <c:pt idx="3">
                  <c:v>2018</c:v>
                </c:pt>
                <c:pt idx="4">
                  <c:v>2019</c:v>
                </c:pt>
              </c:numCache>
            </c:numRef>
          </c:cat>
          <c:val>
            <c:numRef>
              <c:f>'Version 2'!$B$6:$F$6</c:f>
              <c:numCache>
                <c:formatCode>#,##0</c:formatCode>
                <c:ptCount val="5"/>
                <c:pt idx="0">
                  <c:v>159787</c:v>
                </c:pt>
                <c:pt idx="1">
                  <c:v>139240</c:v>
                </c:pt>
                <c:pt idx="2">
                  <c:v>141768</c:v>
                </c:pt>
                <c:pt idx="3">
                  <c:v>73768</c:v>
                </c:pt>
                <c:pt idx="4">
                  <c:v>59222</c:v>
                </c:pt>
              </c:numCache>
            </c:numRef>
          </c:val>
          <c:smooth val="0"/>
          <c:extLst>
            <c:ext xmlns:c16="http://schemas.microsoft.com/office/drawing/2014/chart" uri="{C3380CC4-5D6E-409C-BE32-E72D297353CC}">
              <c16:uniqueId val="{00000001-5CE2-4376-BE0F-D2A7B8E9CD76}"/>
            </c:ext>
          </c:extLst>
        </c:ser>
        <c:ser>
          <c:idx val="2"/>
          <c:order val="2"/>
          <c:tx>
            <c:strRef>
              <c:f>'Version 2'!$A$7</c:f>
              <c:strCache>
                <c:ptCount val="1"/>
                <c:pt idx="0">
                  <c:v>Titles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'Version 2'!$B$4:$F$4</c:f>
              <c:numCache>
                <c:formatCode>General</c:formatCode>
                <c:ptCount val="5"/>
                <c:pt idx="0">
                  <c:v>2015</c:v>
                </c:pt>
                <c:pt idx="1">
                  <c:v>2016</c:v>
                </c:pt>
                <c:pt idx="2">
                  <c:v>2017</c:v>
                </c:pt>
                <c:pt idx="3">
                  <c:v>2018</c:v>
                </c:pt>
                <c:pt idx="4">
                  <c:v>2019</c:v>
                </c:pt>
              </c:numCache>
            </c:numRef>
          </c:cat>
          <c:val>
            <c:numRef>
              <c:f>'Version 2'!$B$7:$F$7</c:f>
              <c:numCache>
                <c:formatCode>#,##0</c:formatCode>
                <c:ptCount val="5"/>
                <c:pt idx="0">
                  <c:v>224599</c:v>
                </c:pt>
                <c:pt idx="1">
                  <c:v>207210</c:v>
                </c:pt>
                <c:pt idx="2">
                  <c:v>239671</c:v>
                </c:pt>
                <c:pt idx="3">
                  <c:v>283460</c:v>
                </c:pt>
                <c:pt idx="4">
                  <c:v>274628</c:v>
                </c:pt>
              </c:numCache>
            </c:numRef>
          </c:val>
          <c:smooth val="0"/>
          <c:extLst>
            <c:ext xmlns:c16="http://schemas.microsoft.com/office/drawing/2014/chart" uri="{C3380CC4-5D6E-409C-BE32-E72D297353CC}">
              <c16:uniqueId val="{00000002-5CE2-4376-BE0F-D2A7B8E9CD76}"/>
            </c:ext>
          </c:extLst>
        </c:ser>
        <c:ser>
          <c:idx val="3"/>
          <c:order val="3"/>
          <c:tx>
            <c:strRef>
              <c:f>'Version 2'!$A$8</c:f>
              <c:strCache>
                <c:ptCount val="1"/>
                <c:pt idx="0">
                  <c:v>DL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'Version 2'!$B$4:$F$4</c:f>
              <c:numCache>
                <c:formatCode>General</c:formatCode>
                <c:ptCount val="5"/>
                <c:pt idx="0">
                  <c:v>2015</c:v>
                </c:pt>
                <c:pt idx="1">
                  <c:v>2016</c:v>
                </c:pt>
                <c:pt idx="2">
                  <c:v>2017</c:v>
                </c:pt>
                <c:pt idx="3">
                  <c:v>2018</c:v>
                </c:pt>
                <c:pt idx="4">
                  <c:v>2019</c:v>
                </c:pt>
              </c:numCache>
            </c:numRef>
          </c:cat>
          <c:val>
            <c:numRef>
              <c:f>'Version 2'!$B$8:$F$8</c:f>
              <c:numCache>
                <c:formatCode>#,##0</c:formatCode>
                <c:ptCount val="5"/>
                <c:pt idx="0">
                  <c:v>117638</c:v>
                </c:pt>
                <c:pt idx="1">
                  <c:v>113190</c:v>
                </c:pt>
                <c:pt idx="2">
                  <c:v>123852</c:v>
                </c:pt>
                <c:pt idx="3">
                  <c:v>112325</c:v>
                </c:pt>
                <c:pt idx="4">
                  <c:v>104723</c:v>
                </c:pt>
              </c:numCache>
            </c:numRef>
          </c:val>
          <c:smooth val="0"/>
          <c:extLst>
            <c:ext xmlns:c16="http://schemas.microsoft.com/office/drawing/2014/chart" uri="{C3380CC4-5D6E-409C-BE32-E72D297353CC}">
              <c16:uniqueId val="{00000003-5CE2-4376-BE0F-D2A7B8E9CD76}"/>
            </c:ext>
          </c:extLst>
        </c:ser>
        <c:ser>
          <c:idx val="4"/>
          <c:order val="4"/>
          <c:tx>
            <c:strRef>
              <c:f>'Version 2'!$A$9</c:f>
              <c:strCache>
                <c:ptCount val="1"/>
                <c:pt idx="0">
                  <c:v>Military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'Version 2'!$B$4:$F$4</c:f>
              <c:numCache>
                <c:formatCode>General</c:formatCode>
                <c:ptCount val="5"/>
                <c:pt idx="0">
                  <c:v>2015</c:v>
                </c:pt>
                <c:pt idx="1">
                  <c:v>2016</c:v>
                </c:pt>
                <c:pt idx="2">
                  <c:v>2017</c:v>
                </c:pt>
                <c:pt idx="3">
                  <c:v>2018</c:v>
                </c:pt>
                <c:pt idx="4">
                  <c:v>2019</c:v>
                </c:pt>
              </c:numCache>
            </c:numRef>
          </c:cat>
          <c:val>
            <c:numRef>
              <c:f>'Version 2'!$B$9:$F$9</c:f>
              <c:numCache>
                <c:formatCode>#,##0</c:formatCode>
                <c:ptCount val="5"/>
                <c:pt idx="0">
                  <c:v>43321</c:v>
                </c:pt>
                <c:pt idx="1">
                  <c:v>33120</c:v>
                </c:pt>
                <c:pt idx="2">
                  <c:v>41732</c:v>
                </c:pt>
                <c:pt idx="3">
                  <c:v>43321</c:v>
                </c:pt>
                <c:pt idx="4">
                  <c:v>26636</c:v>
                </c:pt>
              </c:numCache>
            </c:numRef>
          </c:val>
          <c:smooth val="0"/>
          <c:extLst>
            <c:ext xmlns:c16="http://schemas.microsoft.com/office/drawing/2014/chart" uri="{C3380CC4-5D6E-409C-BE32-E72D297353CC}">
              <c16:uniqueId val="{00000004-5CE2-4376-BE0F-D2A7B8E9CD76}"/>
            </c:ext>
          </c:extLst>
        </c:ser>
        <c:dLbls>
          <c:showLegendKey val="0"/>
          <c:showVal val="0"/>
          <c:showCatName val="0"/>
          <c:showSerName val="0"/>
          <c:showPercent val="0"/>
          <c:showBubbleSize val="0"/>
        </c:dLbls>
        <c:marker val="1"/>
        <c:smooth val="0"/>
        <c:axId val="404093632"/>
        <c:axId val="404092320"/>
      </c:lineChart>
      <c:catAx>
        <c:axId val="40409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092320"/>
        <c:crosses val="autoZero"/>
        <c:auto val="1"/>
        <c:lblAlgn val="ctr"/>
        <c:lblOffset val="100"/>
        <c:noMultiLvlLbl val="0"/>
      </c:catAx>
      <c:valAx>
        <c:axId val="404092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09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Since 2017</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DMV</a:t>
            </a:r>
            <a:r>
              <a:rPr lang="en-US" baseline="0" dirty="0"/>
              <a:t> Wait Times Total</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'Version 2'!$A$22</c:f>
              <c:strCache>
                <c:ptCount val="1"/>
                <c:pt idx="0">
                  <c:v>Total Transactions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'Version 2'!$B$21:$F$21</c:f>
              <c:numCache>
                <c:formatCode>General</c:formatCode>
                <c:ptCount val="5"/>
                <c:pt idx="0">
                  <c:v>2015</c:v>
                </c:pt>
                <c:pt idx="1">
                  <c:v>2016</c:v>
                </c:pt>
                <c:pt idx="2">
                  <c:v>2017</c:v>
                </c:pt>
                <c:pt idx="3">
                  <c:v>2018</c:v>
                </c:pt>
                <c:pt idx="4">
                  <c:v>2019</c:v>
                </c:pt>
              </c:numCache>
            </c:numRef>
          </c:cat>
          <c:val>
            <c:numRef>
              <c:f>'Version 2'!$B$22:$F$22</c:f>
              <c:numCache>
                <c:formatCode>0</c:formatCode>
                <c:ptCount val="5"/>
                <c:pt idx="0">
                  <c:v>20</c:v>
                </c:pt>
                <c:pt idx="1">
                  <c:v>23</c:v>
                </c:pt>
                <c:pt idx="2">
                  <c:v>24</c:v>
                </c:pt>
                <c:pt idx="3">
                  <c:v>25</c:v>
                </c:pt>
                <c:pt idx="4">
                  <c:v>26</c:v>
                </c:pt>
              </c:numCache>
            </c:numRef>
          </c:val>
          <c:smooth val="0"/>
          <c:extLst>
            <c:ext xmlns:c16="http://schemas.microsoft.com/office/drawing/2014/chart" uri="{C3380CC4-5D6E-409C-BE32-E72D297353CC}">
              <c16:uniqueId val="{00000000-45E0-40CB-ACAB-1D85A8C030FB}"/>
            </c:ext>
          </c:extLst>
        </c:ser>
        <c:ser>
          <c:idx val="1"/>
          <c:order val="1"/>
          <c:tx>
            <c:strRef>
              <c:f>'Version 2'!$A$23</c:f>
              <c:strCache>
                <c:ptCount val="1"/>
                <c:pt idx="0">
                  <c:v>Express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'Version 2'!$B$21:$F$21</c:f>
              <c:numCache>
                <c:formatCode>General</c:formatCode>
                <c:ptCount val="5"/>
                <c:pt idx="0">
                  <c:v>2015</c:v>
                </c:pt>
                <c:pt idx="1">
                  <c:v>2016</c:v>
                </c:pt>
                <c:pt idx="2">
                  <c:v>2017</c:v>
                </c:pt>
                <c:pt idx="3">
                  <c:v>2018</c:v>
                </c:pt>
                <c:pt idx="4">
                  <c:v>2019</c:v>
                </c:pt>
              </c:numCache>
            </c:numRef>
          </c:cat>
          <c:val>
            <c:numRef>
              <c:f>'Version 2'!$B$23:$F$23</c:f>
              <c:numCache>
                <c:formatCode>0</c:formatCode>
                <c:ptCount val="5"/>
                <c:pt idx="0">
                  <c:v>9</c:v>
                </c:pt>
                <c:pt idx="1">
                  <c:v>8</c:v>
                </c:pt>
                <c:pt idx="2">
                  <c:v>9</c:v>
                </c:pt>
                <c:pt idx="3">
                  <c:v>10</c:v>
                </c:pt>
                <c:pt idx="4">
                  <c:v>9</c:v>
                </c:pt>
              </c:numCache>
            </c:numRef>
          </c:val>
          <c:smooth val="0"/>
          <c:extLst>
            <c:ext xmlns:c16="http://schemas.microsoft.com/office/drawing/2014/chart" uri="{C3380CC4-5D6E-409C-BE32-E72D297353CC}">
              <c16:uniqueId val="{00000001-45E0-40CB-ACAB-1D85A8C030FB}"/>
            </c:ext>
          </c:extLst>
        </c:ser>
        <c:ser>
          <c:idx val="2"/>
          <c:order val="2"/>
          <c:tx>
            <c:strRef>
              <c:f>'Version 2'!$A$24</c:f>
              <c:strCache>
                <c:ptCount val="1"/>
                <c:pt idx="0">
                  <c:v>Titles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'Version 2'!$B$21:$F$21</c:f>
              <c:numCache>
                <c:formatCode>General</c:formatCode>
                <c:ptCount val="5"/>
                <c:pt idx="0">
                  <c:v>2015</c:v>
                </c:pt>
                <c:pt idx="1">
                  <c:v>2016</c:v>
                </c:pt>
                <c:pt idx="2">
                  <c:v>2017</c:v>
                </c:pt>
                <c:pt idx="3">
                  <c:v>2018</c:v>
                </c:pt>
                <c:pt idx="4">
                  <c:v>2019</c:v>
                </c:pt>
              </c:numCache>
            </c:numRef>
          </c:cat>
          <c:val>
            <c:numRef>
              <c:f>'Version 2'!$B$24:$F$24</c:f>
              <c:numCache>
                <c:formatCode>0</c:formatCode>
                <c:ptCount val="5"/>
                <c:pt idx="0">
                  <c:v>29</c:v>
                </c:pt>
                <c:pt idx="1">
                  <c:v>37</c:v>
                </c:pt>
                <c:pt idx="2">
                  <c:v>38</c:v>
                </c:pt>
                <c:pt idx="3">
                  <c:v>36</c:v>
                </c:pt>
                <c:pt idx="4">
                  <c:v>36</c:v>
                </c:pt>
              </c:numCache>
            </c:numRef>
          </c:val>
          <c:smooth val="0"/>
          <c:extLst>
            <c:ext xmlns:c16="http://schemas.microsoft.com/office/drawing/2014/chart" uri="{C3380CC4-5D6E-409C-BE32-E72D297353CC}">
              <c16:uniqueId val="{00000002-45E0-40CB-ACAB-1D85A8C030FB}"/>
            </c:ext>
          </c:extLst>
        </c:ser>
        <c:ser>
          <c:idx val="3"/>
          <c:order val="3"/>
          <c:tx>
            <c:strRef>
              <c:f>'Version 2'!$A$25</c:f>
              <c:strCache>
                <c:ptCount val="1"/>
                <c:pt idx="0">
                  <c:v>DL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'Version 2'!$B$21:$F$21</c:f>
              <c:numCache>
                <c:formatCode>General</c:formatCode>
                <c:ptCount val="5"/>
                <c:pt idx="0">
                  <c:v>2015</c:v>
                </c:pt>
                <c:pt idx="1">
                  <c:v>2016</c:v>
                </c:pt>
                <c:pt idx="2">
                  <c:v>2017</c:v>
                </c:pt>
                <c:pt idx="3">
                  <c:v>2018</c:v>
                </c:pt>
                <c:pt idx="4">
                  <c:v>2019</c:v>
                </c:pt>
              </c:numCache>
            </c:numRef>
          </c:cat>
          <c:val>
            <c:numRef>
              <c:f>'Version 2'!$B$25:$F$25</c:f>
              <c:numCache>
                <c:formatCode>0</c:formatCode>
                <c:ptCount val="5"/>
                <c:pt idx="0">
                  <c:v>18</c:v>
                </c:pt>
                <c:pt idx="1">
                  <c:v>20</c:v>
                </c:pt>
                <c:pt idx="2">
                  <c:v>20</c:v>
                </c:pt>
                <c:pt idx="3">
                  <c:v>17</c:v>
                </c:pt>
                <c:pt idx="4">
                  <c:v>16</c:v>
                </c:pt>
              </c:numCache>
            </c:numRef>
          </c:val>
          <c:smooth val="0"/>
          <c:extLst>
            <c:ext xmlns:c16="http://schemas.microsoft.com/office/drawing/2014/chart" uri="{C3380CC4-5D6E-409C-BE32-E72D297353CC}">
              <c16:uniqueId val="{00000003-45E0-40CB-ACAB-1D85A8C030FB}"/>
            </c:ext>
          </c:extLst>
        </c:ser>
        <c:ser>
          <c:idx val="4"/>
          <c:order val="4"/>
          <c:tx>
            <c:strRef>
              <c:f>'Version 2'!$A$26</c:f>
              <c:strCache>
                <c:ptCount val="1"/>
                <c:pt idx="0">
                  <c:v>Military</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'Version 2'!$B$21:$F$21</c:f>
              <c:numCache>
                <c:formatCode>General</c:formatCode>
                <c:ptCount val="5"/>
                <c:pt idx="0">
                  <c:v>2015</c:v>
                </c:pt>
                <c:pt idx="1">
                  <c:v>2016</c:v>
                </c:pt>
                <c:pt idx="2">
                  <c:v>2017</c:v>
                </c:pt>
                <c:pt idx="3">
                  <c:v>2018</c:v>
                </c:pt>
                <c:pt idx="4">
                  <c:v>2019</c:v>
                </c:pt>
              </c:numCache>
            </c:numRef>
          </c:cat>
          <c:val>
            <c:numRef>
              <c:f>'Version 2'!$B$26:$F$26</c:f>
              <c:numCache>
                <c:formatCode>0</c:formatCode>
                <c:ptCount val="5"/>
                <c:pt idx="0">
                  <c:v>14</c:v>
                </c:pt>
                <c:pt idx="1">
                  <c:v>11</c:v>
                </c:pt>
                <c:pt idx="2">
                  <c:v>9</c:v>
                </c:pt>
                <c:pt idx="3">
                  <c:v>6</c:v>
                </c:pt>
                <c:pt idx="4">
                  <c:v>10</c:v>
                </c:pt>
              </c:numCache>
            </c:numRef>
          </c:val>
          <c:smooth val="0"/>
          <c:extLst>
            <c:ext xmlns:c16="http://schemas.microsoft.com/office/drawing/2014/chart" uri="{C3380CC4-5D6E-409C-BE32-E72D297353CC}">
              <c16:uniqueId val="{00000004-45E0-40CB-ACAB-1D85A8C030FB}"/>
            </c:ext>
          </c:extLst>
        </c:ser>
        <c:dLbls>
          <c:showLegendKey val="0"/>
          <c:showVal val="0"/>
          <c:showCatName val="0"/>
          <c:showSerName val="0"/>
          <c:showPercent val="0"/>
          <c:showBubbleSize val="0"/>
        </c:dLbls>
        <c:marker val="1"/>
        <c:smooth val="0"/>
        <c:axId val="550145112"/>
        <c:axId val="550138880"/>
      </c:lineChart>
      <c:catAx>
        <c:axId val="55014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138880"/>
        <c:crosses val="autoZero"/>
        <c:auto val="1"/>
        <c:lblAlgn val="ctr"/>
        <c:lblOffset val="100"/>
        <c:noMultiLvlLbl val="0"/>
      </c:catAx>
      <c:valAx>
        <c:axId val="55013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14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0.34868</cdr:x>
      <cdr:y>0.38761</cdr:y>
    </cdr:from>
    <cdr:to>
      <cdr:x>0.65131</cdr:x>
      <cdr:y>0.5</cdr:y>
    </cdr:to>
    <cdr:sp macro="" textlink="">
      <cdr:nvSpPr>
        <cdr:cNvPr id="2" name="TextBox 1">
          <a:extLst xmlns:a="http://schemas.openxmlformats.org/drawingml/2006/main">
            <a:ext uri="{FF2B5EF4-FFF2-40B4-BE49-F238E27FC236}">
              <a16:creationId xmlns:a16="http://schemas.microsoft.com/office/drawing/2014/main" id="{49B5E27C-2777-40AB-A132-8F0C8C24426B}"/>
            </a:ext>
          </a:extLst>
        </cdr:cNvPr>
        <cdr:cNvSpPr txBox="1"/>
      </cdr:nvSpPr>
      <cdr:spPr>
        <a:xfrm xmlns:a="http://schemas.openxmlformats.org/drawingml/2006/main">
          <a:off x="2019303" y="1839494"/>
          <a:ext cx="1752591" cy="5333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El</a:t>
          </a:r>
          <a:r>
            <a:rPr lang="en-US" sz="1600" dirty="0"/>
            <a:t> </a:t>
          </a:r>
          <a:r>
            <a:rPr lang="en-US" sz="1600" b="1" dirty="0"/>
            <a:t>Paso</a:t>
          </a:r>
          <a:r>
            <a:rPr lang="en-US" sz="1600" dirty="0"/>
            <a:t> </a:t>
          </a:r>
          <a:r>
            <a:rPr lang="en-US" sz="1600" b="1" dirty="0"/>
            <a:t>County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D51FE994-539D-4EB2-A4C2-E72AE38FA158}" type="datetimeFigureOut">
              <a:rPr lang="en-US" smtClean="0"/>
              <a:pPr/>
              <a:t>1/28/2020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A699F2EB-2812-4D4C-959E-AA84062FDA8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64C873E5-5590-4B3B-BEF0-34328E013882}" type="datetimeFigureOut">
              <a:rPr lang="en-US" smtClean="0"/>
              <a:pPr/>
              <a:t>1/28/2020</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A0AAB1E-1958-490D-8125-54E9739C079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4C873E5-5590-4B3B-BEF0-34328E013882}" type="datetimeFigureOut">
              <a:rPr lang="en-US" smtClean="0"/>
              <a:pPr/>
              <a:t>1/28/2020</a:t>
            </a:fld>
            <a:endParaRPr lang="en-US" dirty="0"/>
          </a:p>
        </p:txBody>
      </p:sp>
      <p:sp>
        <p:nvSpPr>
          <p:cNvPr id="27" name="Slide Number Placeholder 26"/>
          <p:cNvSpPr>
            <a:spLocks noGrp="1"/>
          </p:cNvSpPr>
          <p:nvPr>
            <p:ph type="sldNum" sz="quarter" idx="11"/>
          </p:nvPr>
        </p:nvSpPr>
        <p:spPr/>
        <p:txBody>
          <a:bodyPr rtlCol="0"/>
          <a:lstStyle/>
          <a:p>
            <a:fld id="{BA0AAB1E-1958-490D-8125-54E9739C0790}"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64C873E5-5590-4B3B-BEF0-34328E013882}" type="datetimeFigureOut">
              <a:rPr lang="en-US" smtClean="0"/>
              <a:pPr/>
              <a:t>1/28/2020</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A0AAB1E-1958-490D-8125-54E9739C079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C873E5-5590-4B3B-BEF0-34328E013882}" type="datetimeFigureOut">
              <a:rPr lang="en-US" smtClean="0"/>
              <a:pPr/>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0AAB1E-1958-490D-8125-54E9739C079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4C873E5-5590-4B3B-BEF0-34328E013882}" type="datetimeFigureOut">
              <a:rPr lang="en-US" smtClean="0"/>
              <a:pPr/>
              <a:t>1/28/2020</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A0AAB1E-1958-490D-8125-54E9739C079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pcvot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67200"/>
            <a:ext cx="5486400" cy="1752600"/>
          </a:xfrm>
        </p:spPr>
        <p:txBody>
          <a:bodyPr>
            <a:normAutofit/>
          </a:bodyPr>
          <a:lstStyle/>
          <a:p>
            <a:r>
              <a:rPr lang="en-US" dirty="0">
                <a:solidFill>
                  <a:schemeClr val="tx1"/>
                </a:solidFill>
              </a:rPr>
              <a:t>Chuck Broerman</a:t>
            </a:r>
          </a:p>
          <a:p>
            <a:r>
              <a:rPr lang="en-US" dirty="0">
                <a:solidFill>
                  <a:schemeClr val="tx1"/>
                </a:solidFill>
              </a:rPr>
              <a:t>El Paso County Clerk and Recorder</a:t>
            </a:r>
          </a:p>
          <a:p>
            <a:r>
              <a:rPr lang="en-US" dirty="0">
                <a:solidFill>
                  <a:schemeClr val="tx1"/>
                </a:solidFill>
              </a:rPr>
              <a:t>Commissioner Update </a:t>
            </a:r>
          </a:p>
          <a:p>
            <a:r>
              <a:rPr lang="en-US" dirty="0">
                <a:solidFill>
                  <a:schemeClr val="tx1"/>
                </a:solidFill>
              </a:rPr>
              <a:t>January 28, 2020</a:t>
            </a:r>
          </a:p>
          <a:p>
            <a:endParaRPr lang="en-US" dirty="0">
              <a:solidFill>
                <a:schemeClr val="tx1"/>
              </a:solidFill>
            </a:endParaRPr>
          </a:p>
        </p:txBody>
      </p:sp>
      <p:pic>
        <p:nvPicPr>
          <p:cNvPr id="4" name="Picture 3" descr="CAR Logo Transparent.png"/>
          <p:cNvPicPr>
            <a:picLocks noChangeAspect="1"/>
          </p:cNvPicPr>
          <p:nvPr/>
        </p:nvPicPr>
        <p:blipFill>
          <a:blip r:embed="rId2" cstate="print"/>
          <a:stretch>
            <a:fillRect/>
          </a:stretch>
        </p:blipFill>
        <p:spPr>
          <a:xfrm>
            <a:off x="5867400" y="304800"/>
            <a:ext cx="2785403"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066800"/>
          </a:xfrm>
        </p:spPr>
        <p:txBody>
          <a:bodyPr>
            <a:normAutofit fontScale="90000"/>
          </a:bodyPr>
          <a:lstStyle/>
          <a:p>
            <a:pPr algn="ctr"/>
            <a:r>
              <a:rPr lang="en-US" dirty="0"/>
              <a:t>2020 Presidential Primary Election</a:t>
            </a:r>
            <a:br>
              <a:rPr lang="en-US" dirty="0"/>
            </a:br>
            <a:br>
              <a:rPr lang="en-US" dirty="0"/>
            </a:br>
            <a:r>
              <a:rPr lang="en-US" dirty="0"/>
              <a:t>Tuesday, March 3, 2020</a:t>
            </a:r>
            <a:br>
              <a:rPr lang="en-US" dirty="0"/>
            </a:br>
            <a:br>
              <a:rPr lang="en-US" dirty="0"/>
            </a:br>
            <a:endParaRPr lang="en-US" dirty="0"/>
          </a:p>
        </p:txBody>
      </p:sp>
      <p:pic>
        <p:nvPicPr>
          <p:cNvPr id="4" name="Picture 3">
            <a:extLst>
              <a:ext uri="{FF2B5EF4-FFF2-40B4-BE49-F238E27FC236}">
                <a16:creationId xmlns:a16="http://schemas.microsoft.com/office/drawing/2014/main" id="{FC6F5C5C-91F3-4E55-A49C-CD26765F9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117" y="2095501"/>
            <a:ext cx="6316683" cy="4495800"/>
          </a:xfrm>
          <a:prstGeom prst="rect">
            <a:avLst/>
          </a:prstGeom>
        </p:spPr>
      </p:pic>
    </p:spTree>
    <p:extLst>
      <p:ext uri="{BB962C8B-B14F-4D97-AF65-F5344CB8AC3E}">
        <p14:creationId xmlns:p14="http://schemas.microsoft.com/office/powerpoint/2010/main" val="405397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10" y="313944"/>
            <a:ext cx="8229600" cy="1066800"/>
          </a:xfrm>
        </p:spPr>
        <p:txBody>
          <a:bodyPr>
            <a:normAutofit/>
          </a:bodyPr>
          <a:lstStyle/>
          <a:p>
            <a:pPr algn="ctr"/>
            <a:r>
              <a:rPr lang="en-US" dirty="0"/>
              <a:t>2020 Presidential Primary Timeline </a:t>
            </a:r>
          </a:p>
        </p:txBody>
      </p:sp>
      <p:sp>
        <p:nvSpPr>
          <p:cNvPr id="6" name="Content Placeholder 5"/>
          <p:cNvSpPr>
            <a:spLocks noGrp="1"/>
          </p:cNvSpPr>
          <p:nvPr>
            <p:ph idx="1"/>
          </p:nvPr>
        </p:nvSpPr>
        <p:spPr>
          <a:xfrm>
            <a:off x="434884" y="1380744"/>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sp>
        <p:nvSpPr>
          <p:cNvPr id="5" name="TextBox 3">
            <a:extLst>
              <a:ext uri="{FF2B5EF4-FFF2-40B4-BE49-F238E27FC236}">
                <a16:creationId xmlns:a16="http://schemas.microsoft.com/office/drawing/2014/main" id="{78305318-95C9-4BA1-BAD7-8A9419A4BF4D}"/>
              </a:ext>
            </a:extLst>
          </p:cNvPr>
          <p:cNvSpPr txBox="1"/>
          <p:nvPr/>
        </p:nvSpPr>
        <p:spPr>
          <a:xfrm>
            <a:off x="488225" y="1691604"/>
            <a:ext cx="8343900" cy="40934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January 17- 4024 UOCAVA Ballots </a:t>
            </a:r>
            <a:r>
              <a:rPr lang="en-US" sz="2000"/>
              <a:t>Sent </a:t>
            </a:r>
          </a:p>
          <a:p>
            <a:endParaRPr lang="en-US" sz="2000" dirty="0"/>
          </a:p>
          <a:p>
            <a:pPr marL="742950" lvl="1" indent="-285750">
              <a:buFont typeface="Arial" panose="020B0604020202020204" pitchFamily="34" charset="0"/>
              <a:buChar char="•"/>
            </a:pPr>
            <a:r>
              <a:rPr lang="en-US" sz="2000" dirty="0"/>
              <a:t>Ballots Returned as of 1-27-2020</a:t>
            </a:r>
          </a:p>
          <a:p>
            <a:pPr marL="1200150" lvl="2" indent="-285750">
              <a:buFont typeface="Arial" panose="020B0604020202020204" pitchFamily="34" charset="0"/>
              <a:buChar char="•"/>
            </a:pPr>
            <a:r>
              <a:rPr lang="en-US" sz="2000" dirty="0"/>
              <a:t>54 Total</a:t>
            </a:r>
          </a:p>
          <a:p>
            <a:pPr lvl="2"/>
            <a:endParaRPr lang="en-US" sz="2000" dirty="0"/>
          </a:p>
          <a:p>
            <a:pPr marL="285750" indent="-285750">
              <a:buFont typeface="Arial" panose="020B0604020202020204" pitchFamily="34" charset="0"/>
              <a:buChar char="•"/>
            </a:pPr>
            <a:r>
              <a:rPr lang="en-US" sz="2000" dirty="0"/>
              <a:t>February 3 - Last day for voters who are affiliated with a political party to change or withdraw their affiliation if they wish to vote in a different party's primary election</a:t>
            </a:r>
          </a:p>
          <a:p>
            <a:endParaRPr lang="en-US" sz="2000" dirty="0"/>
          </a:p>
          <a:p>
            <a:pPr marL="285750" indent="-285750">
              <a:buFont typeface="Arial" panose="020B0604020202020204" pitchFamily="34" charset="0"/>
              <a:buChar char="•"/>
            </a:pPr>
            <a:r>
              <a:rPr lang="en-US" sz="2000" dirty="0"/>
              <a:t>February 4 – Logic and Accuracy Test on Election equipment </a:t>
            </a:r>
          </a:p>
          <a:p>
            <a:endParaRPr lang="en-US" sz="2000" dirty="0"/>
          </a:p>
          <a:p>
            <a:pPr marL="285750" indent="-285750">
              <a:buFont typeface="Arial" panose="020B0604020202020204" pitchFamily="34" charset="0"/>
              <a:buChar char="•"/>
            </a:pPr>
            <a:r>
              <a:rPr lang="en-US" sz="2000" dirty="0"/>
              <a:t>February  10 - Ballots Mailed</a:t>
            </a:r>
          </a:p>
          <a:p>
            <a:pPr marL="742950" lvl="1" indent="-285750">
              <a:buFont typeface="Arial" panose="020B0604020202020204" pitchFamily="34" charset="0"/>
              <a:buChar char="•"/>
            </a:pPr>
            <a:r>
              <a:rPr lang="en-US" sz="2000" dirty="0"/>
              <a:t>34 Secure 24-Hour Ballot Boxes open</a:t>
            </a:r>
            <a:endParaRPr lang="en-US" sz="2000" strike="sngStrike" dirty="0"/>
          </a:p>
        </p:txBody>
      </p:sp>
    </p:spTree>
    <p:extLst>
      <p:ext uri="{BB962C8B-B14F-4D97-AF65-F5344CB8AC3E}">
        <p14:creationId xmlns:p14="http://schemas.microsoft.com/office/powerpoint/2010/main" val="388147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10" y="313944"/>
            <a:ext cx="8229600" cy="1066800"/>
          </a:xfrm>
        </p:spPr>
        <p:txBody>
          <a:bodyPr>
            <a:normAutofit/>
          </a:bodyPr>
          <a:lstStyle/>
          <a:p>
            <a:pPr algn="ctr"/>
            <a:r>
              <a:rPr lang="en-US" dirty="0"/>
              <a:t>2020 Presidential Primary Timeline </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sp>
        <p:nvSpPr>
          <p:cNvPr id="5" name="TextBox 3">
            <a:extLst>
              <a:ext uri="{FF2B5EF4-FFF2-40B4-BE49-F238E27FC236}">
                <a16:creationId xmlns:a16="http://schemas.microsoft.com/office/drawing/2014/main" id="{78305318-95C9-4BA1-BAD7-8A9419A4BF4D}"/>
              </a:ext>
            </a:extLst>
          </p:cNvPr>
          <p:cNvSpPr txBox="1"/>
          <p:nvPr/>
        </p:nvSpPr>
        <p:spPr>
          <a:xfrm>
            <a:off x="457200" y="1206137"/>
            <a:ext cx="8343900" cy="53245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February 18- Citizens Service Center VSPC (Voter Service and Polling Center) open </a:t>
            </a:r>
          </a:p>
          <a:p>
            <a:endParaRPr lang="en-US" sz="2000" dirty="0"/>
          </a:p>
          <a:p>
            <a:pPr marL="285750" indent="-285750">
              <a:buFont typeface="Arial" panose="020B0604020202020204" pitchFamily="34" charset="0"/>
              <a:buChar char="•"/>
            </a:pPr>
            <a:r>
              <a:rPr lang="en-US" sz="2000" dirty="0"/>
              <a:t>February 24 – Clerk’s branch offices and UCCS VSPC Open </a:t>
            </a:r>
          </a:p>
          <a:p>
            <a:endParaRPr lang="en-US" sz="2000" dirty="0"/>
          </a:p>
          <a:p>
            <a:pPr marL="285750" indent="-285750">
              <a:buFont typeface="Arial" panose="020B0604020202020204" pitchFamily="34" charset="0"/>
              <a:buChar char="•"/>
            </a:pPr>
            <a:r>
              <a:rPr lang="en-US" sz="2000" dirty="0"/>
              <a:t>February 24 -Recommended last day to return ballots by USPS, and have a ballot mailed </a:t>
            </a:r>
          </a:p>
          <a:p>
            <a:endParaRPr lang="en-US" sz="2000" dirty="0"/>
          </a:p>
          <a:p>
            <a:pPr marL="285750" indent="-285750">
              <a:buFont typeface="Arial" panose="020B0604020202020204" pitchFamily="34" charset="0"/>
              <a:buChar char="•"/>
            </a:pPr>
            <a:r>
              <a:rPr lang="en-US" sz="2000" dirty="0"/>
              <a:t>March 2 –All  VSPCs open </a:t>
            </a:r>
          </a:p>
          <a:p>
            <a:pPr marL="742950" lvl="1" indent="-285750">
              <a:buFont typeface="Arial" panose="020B0604020202020204" pitchFamily="34" charset="0"/>
              <a:buChar char="•"/>
            </a:pPr>
            <a:r>
              <a:rPr lang="en-US" sz="2000" dirty="0"/>
              <a:t>Clerk’s branch locations</a:t>
            </a:r>
          </a:p>
          <a:p>
            <a:pPr marL="742950" lvl="1" indent="-285750">
              <a:buFont typeface="Arial" panose="020B0604020202020204" pitchFamily="34" charset="0"/>
              <a:buChar char="•"/>
            </a:pPr>
            <a:r>
              <a:rPr lang="en-US" sz="2000" dirty="0"/>
              <a:t>UCCS</a:t>
            </a:r>
          </a:p>
          <a:p>
            <a:pPr marL="742950" lvl="1" indent="-285750">
              <a:buFont typeface="Arial" panose="020B0604020202020204" pitchFamily="34" charset="0"/>
              <a:buChar char="•"/>
            </a:pPr>
            <a:r>
              <a:rPr lang="en-US" sz="2000" dirty="0"/>
              <a:t>PPCC (both campuses)</a:t>
            </a:r>
          </a:p>
          <a:p>
            <a:pPr marL="742950" lvl="1" indent="-285750">
              <a:buFont typeface="Arial" panose="020B0604020202020204" pitchFamily="34" charset="0"/>
              <a:buChar char="•"/>
            </a:pPr>
            <a:r>
              <a:rPr lang="en-US" sz="2000" dirty="0"/>
              <a:t>Town of Monument</a:t>
            </a:r>
          </a:p>
          <a:p>
            <a:pPr marL="742950" lvl="1" indent="-285750">
              <a:buFont typeface="Arial" panose="020B0604020202020204" pitchFamily="34" charset="0"/>
              <a:buChar char="•"/>
            </a:pPr>
            <a:r>
              <a:rPr lang="en-US" sz="2000" dirty="0"/>
              <a:t>Fountain Library</a:t>
            </a:r>
          </a:p>
          <a:p>
            <a:pPr marL="742950" lvl="1" indent="-285750">
              <a:buFont typeface="Arial" panose="020B0604020202020204" pitchFamily="34" charset="0"/>
              <a:buChar char="•"/>
            </a:pPr>
            <a:r>
              <a:rPr lang="en-US" sz="2000" dirty="0"/>
              <a:t>Victory World Outreach</a:t>
            </a:r>
          </a:p>
          <a:p>
            <a:pPr lvl="1"/>
            <a:endParaRPr lang="en-US" sz="2000" dirty="0"/>
          </a:p>
          <a:p>
            <a:pPr marL="285750" indent="-285750">
              <a:buFont typeface="Arial" panose="020B0604020202020204" pitchFamily="34" charset="0"/>
              <a:buChar char="•"/>
            </a:pPr>
            <a:r>
              <a:rPr lang="en-US" sz="2000" dirty="0"/>
              <a:t>March 3 – Election Day, Ballots must be received by 7 p.m. </a:t>
            </a:r>
          </a:p>
        </p:txBody>
      </p:sp>
    </p:spTree>
    <p:extLst>
      <p:ext uri="{BB962C8B-B14F-4D97-AF65-F5344CB8AC3E}">
        <p14:creationId xmlns:p14="http://schemas.microsoft.com/office/powerpoint/2010/main" val="260256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pPr algn="ctr"/>
            <a:r>
              <a:rPr lang="en-US" dirty="0"/>
              <a:t>Unaffiliated Voters</a:t>
            </a:r>
          </a:p>
        </p:txBody>
      </p:sp>
      <p:sp>
        <p:nvSpPr>
          <p:cNvPr id="6" name="Content Placeholder 5"/>
          <p:cNvSpPr>
            <a:spLocks noGrp="1"/>
          </p:cNvSpPr>
          <p:nvPr>
            <p:ph idx="1"/>
          </p:nvPr>
        </p:nvSpPr>
        <p:spPr>
          <a:xfrm>
            <a:off x="457200" y="1219200"/>
            <a:ext cx="8229600" cy="5355336"/>
          </a:xfrm>
        </p:spPr>
        <p:txBody>
          <a:bodyPr>
            <a:normAutofit/>
          </a:bodyPr>
          <a:lstStyle/>
          <a:p>
            <a:r>
              <a:rPr lang="en-US" sz="1900" dirty="0"/>
              <a:t>Unaffiliated voters are eligible to vote</a:t>
            </a:r>
            <a:r>
              <a:rPr lang="en-US" sz="1700" dirty="0"/>
              <a:t> in primary elections. </a:t>
            </a:r>
          </a:p>
          <a:p>
            <a:endParaRPr lang="en-US" sz="1700" dirty="0"/>
          </a:p>
          <a:p>
            <a:r>
              <a:rPr lang="en-US" sz="1900" dirty="0"/>
              <a:t>For each primary, if you are unaffiliated, you will receive a mail ballot packet with a Democratic Party ballot and a Republican Party ballot. You may vote </a:t>
            </a:r>
            <a:r>
              <a:rPr lang="en-US" sz="1900" b="1" u="sng" dirty="0"/>
              <a:t>only one ballot</a:t>
            </a:r>
            <a:r>
              <a:rPr lang="en-US" sz="1900" dirty="0"/>
              <a:t>.</a:t>
            </a:r>
          </a:p>
          <a:p>
            <a:endParaRPr lang="en-US" sz="1900" dirty="0"/>
          </a:p>
          <a:p>
            <a:r>
              <a:rPr lang="en-US" sz="1900" dirty="0"/>
              <a:t>As an alternative, you may choose a major political party preference to receive only one party’s ballot. </a:t>
            </a:r>
            <a:r>
              <a:rPr lang="en-US" sz="1900" b="1" u="sng" dirty="0"/>
              <a:t>Choosing a party preference does not affiliate you with that party. Your status remains unaffiliated.</a:t>
            </a:r>
            <a:r>
              <a:rPr lang="en-US" sz="1900" dirty="0"/>
              <a:t> Party Preference Deadline is February 3, 2020. </a:t>
            </a:r>
          </a:p>
          <a:p>
            <a:pPr lvl="1"/>
            <a:endParaRPr lang="en-US" dirty="0"/>
          </a:p>
          <a:p>
            <a:endParaRPr lang="en-US" dirty="0"/>
          </a:p>
          <a:p>
            <a:endParaRPr lang="en-US" dirty="0"/>
          </a:p>
          <a:p>
            <a:pPr lvl="1"/>
            <a:endParaRPr lang="en-US" dirty="0"/>
          </a:p>
        </p:txBody>
      </p:sp>
      <p:pic>
        <p:nvPicPr>
          <p:cNvPr id="5" name="Picture 4">
            <a:extLst>
              <a:ext uri="{FF2B5EF4-FFF2-40B4-BE49-F238E27FC236}">
                <a16:creationId xmlns:a16="http://schemas.microsoft.com/office/drawing/2014/main" id="{102A7297-F6B8-46D1-9C6F-B695BBFC0E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539231"/>
            <a:ext cx="3778004" cy="2199137"/>
          </a:xfrm>
          <a:prstGeom prst="rect">
            <a:avLst/>
          </a:prstGeom>
        </p:spPr>
      </p:pic>
    </p:spTree>
    <p:extLst>
      <p:ext uri="{BB962C8B-B14F-4D97-AF65-F5344CB8AC3E}">
        <p14:creationId xmlns:p14="http://schemas.microsoft.com/office/powerpoint/2010/main" val="68567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a:bodyPr>
          <a:lstStyle/>
          <a:p>
            <a:pPr algn="ctr"/>
            <a:r>
              <a:rPr lang="en-US" dirty="0"/>
              <a:t>Legislative Update </a:t>
            </a:r>
          </a:p>
        </p:txBody>
      </p:sp>
      <p:sp>
        <p:nvSpPr>
          <p:cNvPr id="6" name="Content Placeholder 5"/>
          <p:cNvSpPr>
            <a:spLocks noGrp="1"/>
          </p:cNvSpPr>
          <p:nvPr>
            <p:ph idx="1"/>
          </p:nvPr>
        </p:nvSpPr>
        <p:spPr>
          <a:xfrm>
            <a:off x="457200" y="914400"/>
            <a:ext cx="8229600" cy="5355336"/>
          </a:xfrm>
        </p:spPr>
        <p:txBody>
          <a:bodyPr>
            <a:normAutofit fontScale="92500"/>
          </a:bodyPr>
          <a:lstStyle/>
          <a:p>
            <a:pPr marL="411480" lvl="1" indent="0" algn="ctr">
              <a:buNone/>
            </a:pPr>
            <a:endParaRPr lang="en-US" u="sng" dirty="0">
              <a:solidFill>
                <a:schemeClr val="tx1"/>
              </a:solidFill>
            </a:endParaRPr>
          </a:p>
          <a:p>
            <a:pPr marL="411480" lvl="1" indent="0" algn="ctr">
              <a:buNone/>
            </a:pPr>
            <a:r>
              <a:rPr lang="en-US" u="sng" dirty="0">
                <a:solidFill>
                  <a:schemeClr val="tx1"/>
                </a:solidFill>
              </a:rPr>
              <a:t>HB20-1081 Multilingual Ballot Access</a:t>
            </a:r>
          </a:p>
          <a:p>
            <a:pPr lvl="1"/>
            <a:r>
              <a:rPr lang="en-US" dirty="0">
                <a:solidFill>
                  <a:schemeClr val="tx2"/>
                </a:solidFill>
              </a:rPr>
              <a:t>Provide notice of hotline electors through election day</a:t>
            </a:r>
          </a:p>
          <a:p>
            <a:pPr lvl="2"/>
            <a:r>
              <a:rPr lang="en-US" dirty="0">
                <a:solidFill>
                  <a:schemeClr val="tx2"/>
                </a:solidFill>
              </a:rPr>
              <a:t>Ensures translators who provide translations are qualified</a:t>
            </a:r>
          </a:p>
          <a:p>
            <a:pPr lvl="1"/>
            <a:r>
              <a:rPr lang="en-US" dirty="0">
                <a:solidFill>
                  <a:schemeClr val="tx2"/>
                </a:solidFill>
              </a:rPr>
              <a:t>Minority language is spoken by at least 2,000 citizens in the county</a:t>
            </a:r>
          </a:p>
          <a:p>
            <a:pPr lvl="2"/>
            <a:r>
              <a:rPr lang="en-US" dirty="0">
                <a:solidFill>
                  <a:schemeClr val="tx2"/>
                </a:solidFill>
              </a:rPr>
              <a:t> Minority language spoken by at least 2.5% of citizens</a:t>
            </a:r>
          </a:p>
          <a:p>
            <a:pPr lvl="1"/>
            <a:r>
              <a:rPr lang="en-US" dirty="0">
                <a:solidFill>
                  <a:schemeClr val="tx2"/>
                </a:solidFill>
              </a:rPr>
              <a:t>Sample ballots must be in Spanish for general elections</a:t>
            </a:r>
          </a:p>
          <a:p>
            <a:pPr lvl="1"/>
            <a:r>
              <a:rPr lang="en-US" dirty="0">
                <a:solidFill>
                  <a:schemeClr val="tx2"/>
                </a:solidFill>
              </a:rPr>
              <a:t>Impact 18 Colorado Counties (4 Counties already have Multilanguage ballots)</a:t>
            </a:r>
          </a:p>
          <a:p>
            <a:pPr lvl="1"/>
            <a:r>
              <a:rPr lang="en-US" dirty="0">
                <a:solidFill>
                  <a:schemeClr val="tx2"/>
                </a:solidFill>
              </a:rPr>
              <a:t>Fiscal Impact- $2,268,919</a:t>
            </a:r>
          </a:p>
          <a:p>
            <a:endParaRPr lang="en-US" dirty="0"/>
          </a:p>
          <a:p>
            <a:endParaRPr lang="en-US" dirty="0"/>
          </a:p>
          <a:p>
            <a:pPr lvl="1"/>
            <a:endParaRPr lang="en-US" dirty="0"/>
          </a:p>
        </p:txBody>
      </p:sp>
    </p:spTree>
    <p:extLst>
      <p:ext uri="{BB962C8B-B14F-4D97-AF65-F5344CB8AC3E}">
        <p14:creationId xmlns:p14="http://schemas.microsoft.com/office/powerpoint/2010/main" val="358466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dirty="0"/>
              <a:t>Legislative Update </a:t>
            </a:r>
          </a:p>
        </p:txBody>
      </p:sp>
      <p:sp>
        <p:nvSpPr>
          <p:cNvPr id="6" name="Content Placeholder 5"/>
          <p:cNvSpPr>
            <a:spLocks noGrp="1"/>
          </p:cNvSpPr>
          <p:nvPr>
            <p:ph idx="1"/>
          </p:nvPr>
        </p:nvSpPr>
        <p:spPr>
          <a:xfrm>
            <a:off x="76200" y="762000"/>
            <a:ext cx="8763000" cy="5812536"/>
          </a:xfrm>
        </p:spPr>
        <p:txBody>
          <a:bodyPr>
            <a:normAutofit lnSpcReduction="10000"/>
          </a:bodyPr>
          <a:lstStyle/>
          <a:p>
            <a:pPr marL="411480" lvl="1" indent="0" algn="ctr">
              <a:buNone/>
            </a:pPr>
            <a:endParaRPr lang="en-US" u="sng" dirty="0">
              <a:solidFill>
                <a:schemeClr val="tx1"/>
              </a:solidFill>
            </a:endParaRPr>
          </a:p>
          <a:p>
            <a:pPr marL="411480" lvl="1" indent="0" algn="ctr">
              <a:buNone/>
            </a:pPr>
            <a:r>
              <a:rPr lang="en-US" u="sng" dirty="0">
                <a:solidFill>
                  <a:schemeClr val="tx1"/>
                </a:solidFill>
              </a:rPr>
              <a:t>HB20-1073 Drawing of Voting Districts by County Governments</a:t>
            </a:r>
          </a:p>
          <a:p>
            <a:pPr lvl="1"/>
            <a:r>
              <a:rPr lang="en-US" sz="2000" dirty="0">
                <a:solidFill>
                  <a:schemeClr val="tx2"/>
                </a:solidFill>
              </a:rPr>
              <a:t>Specifies commissions consist of:</a:t>
            </a:r>
          </a:p>
          <a:p>
            <a:pPr lvl="2"/>
            <a:r>
              <a:rPr lang="en-US" sz="2000" dirty="0">
                <a:solidFill>
                  <a:schemeClr val="tx2"/>
                </a:solidFill>
              </a:rPr>
              <a:t> 7 members</a:t>
            </a:r>
          </a:p>
          <a:p>
            <a:pPr lvl="3"/>
            <a:r>
              <a:rPr lang="en-US" sz="2000" dirty="0">
                <a:solidFill>
                  <a:schemeClr val="tx2"/>
                </a:solidFill>
              </a:rPr>
              <a:t>2 of whom must be with the state’s largest political party</a:t>
            </a:r>
          </a:p>
          <a:p>
            <a:pPr lvl="3"/>
            <a:r>
              <a:rPr lang="en-US" sz="2000" dirty="0">
                <a:solidFill>
                  <a:schemeClr val="tx2"/>
                </a:solidFill>
              </a:rPr>
              <a:t>2 with state’s 2</a:t>
            </a:r>
            <a:r>
              <a:rPr lang="en-US" sz="2000" baseline="30000" dirty="0">
                <a:solidFill>
                  <a:schemeClr val="tx2"/>
                </a:solidFill>
              </a:rPr>
              <a:t>nd</a:t>
            </a:r>
            <a:r>
              <a:rPr lang="en-US" sz="2000" dirty="0">
                <a:solidFill>
                  <a:schemeClr val="tx2"/>
                </a:solidFill>
              </a:rPr>
              <a:t> largest political party</a:t>
            </a:r>
          </a:p>
          <a:p>
            <a:pPr lvl="3"/>
            <a:r>
              <a:rPr lang="en-US" sz="2000" dirty="0">
                <a:solidFill>
                  <a:schemeClr val="tx2"/>
                </a:solidFill>
              </a:rPr>
              <a:t>3 of whom not registered with any political party </a:t>
            </a:r>
          </a:p>
          <a:p>
            <a:pPr marL="978408" lvl="3" indent="0">
              <a:buNone/>
            </a:pPr>
            <a:endParaRPr lang="en-US" sz="2000" dirty="0">
              <a:solidFill>
                <a:schemeClr val="tx2"/>
              </a:solidFill>
            </a:endParaRPr>
          </a:p>
          <a:p>
            <a:pPr lvl="1"/>
            <a:r>
              <a:rPr lang="en-US" sz="2000" dirty="0">
                <a:solidFill>
                  <a:schemeClr val="tx2"/>
                </a:solidFill>
              </a:rPr>
              <a:t>Requires the commissions to provide the opportunity for public involvement, including multiple hearings, the ability to propose maps, and to testify at commission hearings</a:t>
            </a:r>
          </a:p>
          <a:p>
            <a:pPr lvl="1"/>
            <a:endParaRPr lang="en-US" sz="2000" dirty="0">
              <a:solidFill>
                <a:schemeClr val="tx2"/>
              </a:solidFill>
            </a:endParaRPr>
          </a:p>
          <a:p>
            <a:pPr lvl="1"/>
            <a:r>
              <a:rPr lang="en-US" sz="2000" dirty="0">
                <a:solidFill>
                  <a:schemeClr val="tx2"/>
                </a:solidFill>
              </a:rPr>
              <a:t>Establishes prioritized factors for the commissions to use in drawing districts, including federal requirements, the preservation of communities of interest and political  subdivisions, and maximizing the number of competitive districts</a:t>
            </a:r>
          </a:p>
          <a:p>
            <a:pPr lvl="1"/>
            <a:endParaRPr lang="en-US" sz="2000" dirty="0">
              <a:solidFill>
                <a:schemeClr val="tx2"/>
              </a:solidFill>
            </a:endParaRPr>
          </a:p>
          <a:p>
            <a:endParaRPr lang="en-US" dirty="0"/>
          </a:p>
          <a:p>
            <a:endParaRPr lang="en-US" dirty="0"/>
          </a:p>
          <a:p>
            <a:pPr lvl="1"/>
            <a:endParaRPr lang="en-US" dirty="0"/>
          </a:p>
        </p:txBody>
      </p:sp>
    </p:spTree>
    <p:extLst>
      <p:ext uri="{BB962C8B-B14F-4D97-AF65-F5344CB8AC3E}">
        <p14:creationId xmlns:p14="http://schemas.microsoft.com/office/powerpoint/2010/main" val="3087602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dirty="0"/>
              <a:t>Legislative Update </a:t>
            </a:r>
          </a:p>
        </p:txBody>
      </p:sp>
      <p:sp>
        <p:nvSpPr>
          <p:cNvPr id="6" name="Content Placeholder 5"/>
          <p:cNvSpPr>
            <a:spLocks noGrp="1"/>
          </p:cNvSpPr>
          <p:nvPr>
            <p:ph idx="1"/>
          </p:nvPr>
        </p:nvSpPr>
        <p:spPr>
          <a:xfrm>
            <a:off x="76200" y="762000"/>
            <a:ext cx="8763000" cy="5812536"/>
          </a:xfrm>
        </p:spPr>
        <p:txBody>
          <a:bodyPr>
            <a:normAutofit/>
          </a:bodyPr>
          <a:lstStyle/>
          <a:p>
            <a:pPr marL="411480" lvl="1" indent="0" algn="ctr">
              <a:buNone/>
            </a:pPr>
            <a:endParaRPr lang="en-US" u="sng" dirty="0">
              <a:solidFill>
                <a:schemeClr val="tx1"/>
              </a:solidFill>
            </a:endParaRPr>
          </a:p>
          <a:p>
            <a:pPr marL="411480" lvl="1" indent="0" algn="ctr">
              <a:buNone/>
            </a:pPr>
            <a:r>
              <a:rPr lang="en-US" u="sng" dirty="0">
                <a:solidFill>
                  <a:schemeClr val="tx1"/>
                </a:solidFill>
              </a:rPr>
              <a:t>HB20-1132 County Reimbursement For Local Elections Supplies</a:t>
            </a:r>
          </a:p>
          <a:p>
            <a:pPr lvl="1"/>
            <a:r>
              <a:rPr lang="en-US" sz="2000" dirty="0">
                <a:solidFill>
                  <a:schemeClr val="tx2"/>
                </a:solidFill>
              </a:rPr>
              <a:t>Concerning county reimbursements for election supplies from the local elections assistance cash fund</a:t>
            </a:r>
          </a:p>
          <a:p>
            <a:pPr marL="411480" lvl="1" indent="0">
              <a:buNone/>
            </a:pPr>
            <a:endParaRPr lang="en-US" sz="2000" dirty="0">
              <a:solidFill>
                <a:schemeClr val="tx2"/>
              </a:solidFill>
            </a:endParaRPr>
          </a:p>
          <a:p>
            <a:pPr lvl="1"/>
            <a:r>
              <a:rPr lang="en-US" sz="2000" dirty="0">
                <a:solidFill>
                  <a:schemeClr val="tx2"/>
                </a:solidFill>
              </a:rPr>
              <a:t>The bill expands the types of election equipment and supplies for which counties can be reimbursed from the local elections assistance cash fund. It also allows counties to be reimbursed for the incremental increase in costs to lease that equipment, in addition to purchases of equipment that are currently eligible for reimbursement</a:t>
            </a:r>
            <a:endParaRPr lang="en-US" sz="2000" u="sng" dirty="0">
              <a:solidFill>
                <a:schemeClr val="tx2"/>
              </a:solidFill>
            </a:endParaRPr>
          </a:p>
          <a:p>
            <a:pPr lvl="1"/>
            <a:endParaRPr lang="en-US" sz="2000" dirty="0">
              <a:solidFill>
                <a:schemeClr val="tx2"/>
              </a:solidFill>
            </a:endParaRPr>
          </a:p>
          <a:p>
            <a:endParaRPr lang="en-US" dirty="0"/>
          </a:p>
          <a:p>
            <a:endParaRPr lang="en-US" dirty="0"/>
          </a:p>
          <a:p>
            <a:pPr lvl="1"/>
            <a:endParaRPr lang="en-US" dirty="0"/>
          </a:p>
        </p:txBody>
      </p:sp>
    </p:spTree>
    <p:extLst>
      <p:ext uri="{BB962C8B-B14F-4D97-AF65-F5344CB8AC3E}">
        <p14:creationId xmlns:p14="http://schemas.microsoft.com/office/powerpoint/2010/main" val="2680770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dirty="0"/>
              <a:t>Legislative Update </a:t>
            </a:r>
          </a:p>
        </p:txBody>
      </p:sp>
      <p:sp>
        <p:nvSpPr>
          <p:cNvPr id="6" name="Content Placeholder 5"/>
          <p:cNvSpPr>
            <a:spLocks noGrp="1"/>
          </p:cNvSpPr>
          <p:nvPr>
            <p:ph idx="1"/>
          </p:nvPr>
        </p:nvSpPr>
        <p:spPr>
          <a:xfrm>
            <a:off x="76200" y="762000"/>
            <a:ext cx="8763000" cy="5812536"/>
          </a:xfrm>
        </p:spPr>
        <p:txBody>
          <a:bodyPr>
            <a:normAutofit/>
          </a:bodyPr>
          <a:lstStyle/>
          <a:p>
            <a:pPr marL="411480" lvl="1" indent="0" algn="ctr">
              <a:buNone/>
            </a:pPr>
            <a:endParaRPr lang="en-US" u="sng" dirty="0">
              <a:solidFill>
                <a:schemeClr val="tx1"/>
              </a:solidFill>
            </a:endParaRPr>
          </a:p>
          <a:p>
            <a:pPr marL="411480" lvl="1" indent="0" algn="ctr">
              <a:buNone/>
            </a:pPr>
            <a:r>
              <a:rPr lang="en-US" u="sng" dirty="0">
                <a:solidFill>
                  <a:schemeClr val="tx1"/>
                </a:solidFill>
              </a:rPr>
              <a:t>HB20-1149 16 Year Old's in School District Elections</a:t>
            </a:r>
          </a:p>
          <a:p>
            <a:pPr lvl="1"/>
            <a:r>
              <a:rPr lang="en-US" sz="2000" dirty="0">
                <a:solidFill>
                  <a:schemeClr val="tx2"/>
                </a:solidFill>
              </a:rPr>
              <a:t>The bill allows a person who is preregistered to vote in school district elections beginning at 16 years </a:t>
            </a:r>
            <a:r>
              <a:rPr lang="en-US" sz="2000">
                <a:solidFill>
                  <a:schemeClr val="tx2"/>
                </a:solidFill>
              </a:rPr>
              <a:t>of age</a:t>
            </a:r>
          </a:p>
          <a:p>
            <a:pPr marL="411480" lvl="1" indent="0">
              <a:buNone/>
            </a:pPr>
            <a:endParaRPr lang="en-US" sz="2000" dirty="0">
              <a:solidFill>
                <a:schemeClr val="tx2"/>
              </a:solidFill>
            </a:endParaRPr>
          </a:p>
          <a:p>
            <a:pPr lvl="1"/>
            <a:r>
              <a:rPr lang="en-US" sz="2000" dirty="0">
                <a:solidFill>
                  <a:schemeClr val="tx2"/>
                </a:solidFill>
              </a:rPr>
              <a:t>A school district election is defined as an election to recall a school district officer </a:t>
            </a:r>
          </a:p>
          <a:p>
            <a:pPr lvl="2"/>
            <a:r>
              <a:rPr lang="en-US" sz="1600" dirty="0"/>
              <a:t>The state board of education; </a:t>
            </a:r>
          </a:p>
          <a:p>
            <a:pPr lvl="2"/>
            <a:r>
              <a:rPr lang="en-US" sz="1600" dirty="0"/>
              <a:t>School district officers; </a:t>
            </a:r>
          </a:p>
          <a:p>
            <a:pPr lvl="2"/>
            <a:r>
              <a:rPr lang="en-US" sz="1600" dirty="0"/>
              <a:t>Referred measures to impose or increase mill levies or to raise and expend property taxes; </a:t>
            </a:r>
          </a:p>
          <a:p>
            <a:pPr lvl="2"/>
            <a:r>
              <a:rPr lang="en-US" sz="1600" dirty="0"/>
              <a:t>Referred measures relating to the organization of or plan of representation for school districts; and </a:t>
            </a:r>
          </a:p>
          <a:p>
            <a:pPr lvl="2"/>
            <a:r>
              <a:rPr lang="en-US" sz="1600" dirty="0"/>
              <a:t>Referred measures related to the financial obligations and indebtedness of school districts</a:t>
            </a:r>
          </a:p>
          <a:p>
            <a:pPr lvl="2"/>
            <a:endParaRPr lang="en-US" sz="1800" dirty="0">
              <a:solidFill>
                <a:schemeClr val="tx2"/>
              </a:solidFill>
            </a:endParaRPr>
          </a:p>
          <a:p>
            <a:endParaRPr lang="en-US" dirty="0"/>
          </a:p>
          <a:p>
            <a:endParaRPr lang="en-US" dirty="0"/>
          </a:p>
          <a:p>
            <a:pPr lvl="1"/>
            <a:endParaRPr lang="en-US" dirty="0"/>
          </a:p>
        </p:txBody>
      </p:sp>
    </p:spTree>
    <p:extLst>
      <p:ext uri="{BB962C8B-B14F-4D97-AF65-F5344CB8AC3E}">
        <p14:creationId xmlns:p14="http://schemas.microsoft.com/office/powerpoint/2010/main" val="136751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pPr algn="ctr"/>
            <a:r>
              <a:rPr lang="en-US" dirty="0"/>
              <a:t>KUDOS</a:t>
            </a:r>
          </a:p>
        </p:txBody>
      </p:sp>
      <p:sp>
        <p:nvSpPr>
          <p:cNvPr id="6" name="Content Placeholder 5"/>
          <p:cNvSpPr>
            <a:spLocks noGrp="1"/>
          </p:cNvSpPr>
          <p:nvPr>
            <p:ph idx="1"/>
          </p:nvPr>
        </p:nvSpPr>
        <p:spPr>
          <a:xfrm>
            <a:off x="76200" y="1143000"/>
            <a:ext cx="8763000" cy="5431536"/>
          </a:xfrm>
        </p:spPr>
        <p:txBody>
          <a:bodyPr>
            <a:normAutofit fontScale="62500" lnSpcReduction="20000"/>
          </a:bodyPr>
          <a:lstStyle/>
          <a:p>
            <a:pPr marL="109728" indent="0">
              <a:buNone/>
            </a:pPr>
            <a:endParaRPr lang="en-US" dirty="0"/>
          </a:p>
          <a:p>
            <a:r>
              <a:rPr lang="en-US" sz="2000" dirty="0"/>
              <a:t> </a:t>
            </a:r>
            <a:r>
              <a:rPr lang="en-US" sz="3200" dirty="0"/>
              <a:t>Election Assistance Commission  - 2019 CLEARING HOUSE “CLEARIE” AWARD Recipient</a:t>
            </a:r>
          </a:p>
          <a:p>
            <a:pPr marL="109728" indent="0">
              <a:buNone/>
            </a:pPr>
            <a:endParaRPr lang="en-US" sz="3200" dirty="0"/>
          </a:p>
          <a:p>
            <a:r>
              <a:rPr lang="en-US" sz="3200" dirty="0"/>
              <a:t>An innovative program was developed in 2019 to improve and enhance this component of the election process and created a video classroom for our Election Judge training </a:t>
            </a:r>
          </a:p>
          <a:p>
            <a:pPr marL="109728" indent="0">
              <a:buNone/>
            </a:pPr>
            <a:endParaRPr lang="en-US" sz="3200" dirty="0"/>
          </a:p>
          <a:p>
            <a:r>
              <a:rPr lang="en-US" sz="3200" dirty="0"/>
              <a:t>Clerk and Recorder’s staff members working on the project were: </a:t>
            </a:r>
          </a:p>
          <a:p>
            <a:pPr lvl="1"/>
            <a:r>
              <a:rPr lang="en-US" sz="3200" dirty="0">
                <a:solidFill>
                  <a:schemeClr val="tx2"/>
                </a:solidFill>
              </a:rPr>
              <a:t>Kristi Ridlen, PIO, Clerk and Recorder’s Office </a:t>
            </a:r>
          </a:p>
          <a:p>
            <a:pPr lvl="1"/>
            <a:r>
              <a:rPr lang="en-US" sz="3200" dirty="0">
                <a:solidFill>
                  <a:schemeClr val="tx2"/>
                </a:solidFill>
              </a:rPr>
              <a:t>Angie Leath, Elections Director </a:t>
            </a:r>
          </a:p>
          <a:p>
            <a:pPr lvl="1"/>
            <a:r>
              <a:rPr lang="en-US" sz="3200" dirty="0">
                <a:solidFill>
                  <a:schemeClr val="tx2"/>
                </a:solidFill>
              </a:rPr>
              <a:t>Greg Chandler, Elections Specialist </a:t>
            </a:r>
          </a:p>
          <a:p>
            <a:pPr lvl="1"/>
            <a:r>
              <a:rPr lang="en-US" sz="3200" dirty="0">
                <a:solidFill>
                  <a:schemeClr val="tx2"/>
                </a:solidFill>
              </a:rPr>
              <a:t>Rebecca Roberson, Voter Outreach &amp; VSPC Coordinator</a:t>
            </a:r>
          </a:p>
          <a:p>
            <a:pPr lvl="1"/>
            <a:endParaRPr lang="en-US" sz="3200" dirty="0">
              <a:solidFill>
                <a:schemeClr val="tx2"/>
              </a:solidFill>
            </a:endParaRPr>
          </a:p>
          <a:p>
            <a:r>
              <a:rPr lang="en-US" sz="3200" dirty="0"/>
              <a:t>El Paso County staff Members:</a:t>
            </a:r>
          </a:p>
          <a:p>
            <a:pPr lvl="1"/>
            <a:r>
              <a:rPr lang="en-US" sz="3200" dirty="0">
                <a:solidFill>
                  <a:schemeClr val="tx2"/>
                </a:solidFill>
              </a:rPr>
              <a:t>Blake Nielsen, Public Communications Office </a:t>
            </a:r>
          </a:p>
          <a:p>
            <a:pPr lvl="1"/>
            <a:r>
              <a:rPr lang="en-US" sz="3200" dirty="0">
                <a:solidFill>
                  <a:schemeClr val="tx2"/>
                </a:solidFill>
              </a:rPr>
              <a:t>Joe Yates, Audio/Visual Technical Supervisor </a:t>
            </a:r>
          </a:p>
          <a:p>
            <a:pPr lvl="1"/>
            <a:r>
              <a:rPr lang="en-US" sz="3200" dirty="0">
                <a:solidFill>
                  <a:schemeClr val="tx2"/>
                </a:solidFill>
              </a:rPr>
              <a:t>Christian Wright, Public Communications/ Audio/Visual Department </a:t>
            </a:r>
          </a:p>
          <a:p>
            <a:pPr lvl="1"/>
            <a:r>
              <a:rPr lang="en-US" sz="3200" dirty="0">
                <a:solidFill>
                  <a:schemeClr val="tx2"/>
                </a:solidFill>
              </a:rPr>
              <a:t>Nancy Nelsen, Public Communications/ Audio/Visual Department</a:t>
            </a:r>
          </a:p>
          <a:p>
            <a:pPr lvl="1"/>
            <a:endParaRPr lang="en-US" sz="3400" dirty="0">
              <a:solidFill>
                <a:schemeClr val="tx2"/>
              </a:solidFill>
            </a:endParaRPr>
          </a:p>
          <a:p>
            <a:endParaRPr lang="en-US" dirty="0"/>
          </a:p>
          <a:p>
            <a:endParaRPr lang="en-US" dirty="0"/>
          </a:p>
          <a:p>
            <a:pPr lvl="1"/>
            <a:endParaRPr lang="en-US" dirty="0"/>
          </a:p>
        </p:txBody>
      </p:sp>
    </p:spTree>
    <p:extLst>
      <p:ext uri="{BB962C8B-B14F-4D97-AF65-F5344CB8AC3E}">
        <p14:creationId xmlns:p14="http://schemas.microsoft.com/office/powerpoint/2010/main" val="88309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6" y="748937"/>
            <a:ext cx="8229600" cy="1066800"/>
          </a:xfrm>
        </p:spPr>
        <p:txBody>
          <a:bodyPr>
            <a:normAutofit/>
          </a:bodyPr>
          <a:lstStyle/>
          <a:p>
            <a:pPr algn="ctr"/>
            <a:r>
              <a:rPr lang="en-US" dirty="0"/>
              <a:t>EPIC 2020</a:t>
            </a:r>
          </a:p>
        </p:txBody>
      </p:sp>
      <p:sp>
        <p:nvSpPr>
          <p:cNvPr id="6" name="Content Placeholder 5"/>
          <p:cNvSpPr>
            <a:spLocks noGrp="1"/>
          </p:cNvSpPr>
          <p:nvPr>
            <p:ph idx="1"/>
          </p:nvPr>
        </p:nvSpPr>
        <p:spPr>
          <a:xfrm>
            <a:off x="457200" y="1219200"/>
            <a:ext cx="8229600" cy="5355336"/>
          </a:xfrm>
        </p:spPr>
        <p:txBody>
          <a:bodyPr>
            <a:normAutofit/>
          </a:bodyPr>
          <a:lstStyle/>
          <a:p>
            <a:pPr marL="109728" indent="0">
              <a:buNone/>
            </a:pPr>
            <a:endParaRPr lang="en-US" dirty="0"/>
          </a:p>
          <a:p>
            <a:endParaRPr lang="en-US" dirty="0"/>
          </a:p>
          <a:p>
            <a:pPr lvl="1"/>
            <a:endParaRPr lang="en-US" dirty="0"/>
          </a:p>
        </p:txBody>
      </p:sp>
      <p:sp>
        <p:nvSpPr>
          <p:cNvPr id="5" name="Title 1">
            <a:extLst>
              <a:ext uri="{FF2B5EF4-FFF2-40B4-BE49-F238E27FC236}">
                <a16:creationId xmlns:a16="http://schemas.microsoft.com/office/drawing/2014/main" id="{0556DA3F-D3C4-4D63-BCF0-B14E69393EE9}"/>
              </a:ext>
            </a:extLst>
          </p:cNvPr>
          <p:cNvSpPr txBox="1">
            <a:spLocks/>
          </p:cNvSpPr>
          <p:nvPr/>
        </p:nvSpPr>
        <p:spPr>
          <a:xfrm>
            <a:off x="457200" y="2314303"/>
            <a:ext cx="8229600" cy="248629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n-US" dirty="0"/>
          </a:p>
        </p:txBody>
      </p:sp>
      <p:pic>
        <p:nvPicPr>
          <p:cNvPr id="8" name="Picture 7">
            <a:extLst>
              <a:ext uri="{FF2B5EF4-FFF2-40B4-BE49-F238E27FC236}">
                <a16:creationId xmlns:a16="http://schemas.microsoft.com/office/drawing/2014/main" id="{15AB8BDD-1C7D-4CB4-93D8-73CAC4039E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905000"/>
            <a:ext cx="6324600" cy="4191000"/>
          </a:xfrm>
          <a:prstGeom prst="rect">
            <a:avLst/>
          </a:prstGeom>
        </p:spPr>
      </p:pic>
    </p:spTree>
    <p:extLst>
      <p:ext uri="{BB962C8B-B14F-4D97-AF65-F5344CB8AC3E}">
        <p14:creationId xmlns:p14="http://schemas.microsoft.com/office/powerpoint/2010/main" val="64019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normAutofit/>
          </a:bodyPr>
          <a:lstStyle/>
          <a:p>
            <a:pPr algn="ctr"/>
            <a:r>
              <a:rPr lang="en-US" dirty="0"/>
              <a:t>Motor Vehicle Kiosk</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3" name="Table 2">
            <a:extLst>
              <a:ext uri="{FF2B5EF4-FFF2-40B4-BE49-F238E27FC236}">
                <a16:creationId xmlns:a16="http://schemas.microsoft.com/office/drawing/2014/main" id="{BE874BF4-96A7-4F79-90FF-5C7836DB9664}"/>
              </a:ext>
            </a:extLst>
          </p:cNvPr>
          <p:cNvGraphicFramePr>
            <a:graphicFrameLocks noGrp="1"/>
          </p:cNvGraphicFramePr>
          <p:nvPr>
            <p:extLst>
              <p:ext uri="{D42A27DB-BD31-4B8C-83A1-F6EECF244321}">
                <p14:modId xmlns:p14="http://schemas.microsoft.com/office/powerpoint/2010/main" val="1016789963"/>
              </p:ext>
            </p:extLst>
          </p:nvPr>
        </p:nvGraphicFramePr>
        <p:xfrm>
          <a:off x="800101" y="2057400"/>
          <a:ext cx="2895599" cy="2895601"/>
        </p:xfrm>
        <a:graphic>
          <a:graphicData uri="http://schemas.openxmlformats.org/drawingml/2006/table">
            <a:tbl>
              <a:tblPr>
                <a:tableStyleId>{5C22544A-7EE6-4342-B048-85BDC9FD1C3A}</a:tableStyleId>
              </a:tblPr>
              <a:tblGrid>
                <a:gridCol w="1551214">
                  <a:extLst>
                    <a:ext uri="{9D8B030D-6E8A-4147-A177-3AD203B41FA5}">
                      <a16:colId xmlns:a16="http://schemas.microsoft.com/office/drawing/2014/main" val="3271676984"/>
                    </a:ext>
                  </a:extLst>
                </a:gridCol>
                <a:gridCol w="742702">
                  <a:extLst>
                    <a:ext uri="{9D8B030D-6E8A-4147-A177-3AD203B41FA5}">
                      <a16:colId xmlns:a16="http://schemas.microsoft.com/office/drawing/2014/main" val="952909745"/>
                    </a:ext>
                  </a:extLst>
                </a:gridCol>
                <a:gridCol w="601683">
                  <a:extLst>
                    <a:ext uri="{9D8B030D-6E8A-4147-A177-3AD203B41FA5}">
                      <a16:colId xmlns:a16="http://schemas.microsoft.com/office/drawing/2014/main" val="3214426795"/>
                    </a:ext>
                  </a:extLst>
                </a:gridCol>
              </a:tblGrid>
              <a:tr h="576575">
                <a:tc gridSpan="3">
                  <a:txBody>
                    <a:bodyPr/>
                    <a:lstStyle/>
                    <a:p>
                      <a:pPr algn="ctr" fontAlgn="b"/>
                      <a:r>
                        <a:rPr lang="en-US" sz="1400" u="none" strike="noStrike" dirty="0">
                          <a:effectLst/>
                        </a:rPr>
                        <a:t>Kiosk program started-Late September 2017</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5157123"/>
                  </a:ext>
                </a:extLst>
              </a:tr>
              <a:tr h="291469">
                <a:tc>
                  <a:txBody>
                    <a:bodyPr/>
                    <a:lstStyle/>
                    <a:p>
                      <a:pPr algn="ctr" fontAlgn="b"/>
                      <a:r>
                        <a:rPr lang="en-US" sz="1400" u="sng" strike="noStrike" dirty="0">
                          <a:effectLst/>
                        </a:rPr>
                        <a:t>Location</a:t>
                      </a:r>
                      <a:endParaRPr lang="en-US" sz="1400" b="0" i="0" u="sng"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sng" strike="noStrike" dirty="0">
                          <a:effectLst/>
                        </a:rPr>
                        <a:t>Transactions</a:t>
                      </a:r>
                      <a:endParaRPr lang="en-US" sz="1400" b="0"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056228010"/>
                  </a:ext>
                </a:extLst>
              </a:tr>
              <a:tr h="576575">
                <a:tc>
                  <a:txBody>
                    <a:bodyPr/>
                    <a:lstStyle/>
                    <a:p>
                      <a:pPr algn="l" fontAlgn="b"/>
                      <a:r>
                        <a:rPr lang="en-US" sz="1400" u="none" strike="noStrike" dirty="0">
                          <a:effectLst/>
                        </a:rPr>
                        <a:t>Union Town Center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46,484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8941259"/>
                  </a:ext>
                </a:extLst>
              </a:tr>
              <a:tr h="291469">
                <a:tc>
                  <a:txBody>
                    <a:bodyPr/>
                    <a:lstStyle/>
                    <a:p>
                      <a:pPr algn="l" fontAlgn="b"/>
                      <a:r>
                        <a:rPr lang="en-US" sz="1400" u="none" strike="noStrike" dirty="0">
                          <a:effectLst/>
                        </a:rPr>
                        <a:t>Powers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33,443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1119344"/>
                  </a:ext>
                </a:extLst>
              </a:tr>
              <a:tr h="291469">
                <a:tc>
                  <a:txBody>
                    <a:bodyPr/>
                    <a:lstStyle/>
                    <a:p>
                      <a:pPr algn="l" fontAlgn="b"/>
                      <a:r>
                        <a:rPr lang="en-US" sz="1400" u="none" strike="noStrike" dirty="0">
                          <a:effectLst/>
                        </a:rPr>
                        <a:t>Centennial Hall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24,370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3238171"/>
                  </a:ext>
                </a:extLst>
              </a:tr>
              <a:tr h="576575">
                <a:tc>
                  <a:txBody>
                    <a:bodyPr/>
                    <a:lstStyle/>
                    <a:p>
                      <a:pPr algn="l" fontAlgn="b"/>
                      <a:r>
                        <a:rPr lang="en-US" sz="1400" u="none" strike="noStrike" dirty="0">
                          <a:effectLst/>
                        </a:rPr>
                        <a:t>Citizens Service Center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19,757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543169"/>
                  </a:ext>
                </a:extLst>
              </a:tr>
              <a:tr h="291469">
                <a:tc>
                  <a:txBody>
                    <a:bodyPr/>
                    <a:lstStyle/>
                    <a:p>
                      <a:pPr algn="l" fontAlgn="b"/>
                      <a:r>
                        <a:rPr lang="en-US" sz="1400" b="0" i="0" u="none" strike="noStrike" dirty="0">
                          <a:solidFill>
                            <a:srgbClr val="00B050"/>
                          </a:solidFill>
                          <a:effectLst/>
                          <a:latin typeface="Calibri" panose="020F0502020204030204" pitchFamily="34" charset="0"/>
                        </a:rPr>
                        <a:t>Total</a:t>
                      </a:r>
                    </a:p>
                  </a:txBody>
                  <a:tcPr marL="9525" marR="9525" marT="9525" marB="0" anchor="b"/>
                </a:tc>
                <a:tc>
                  <a:txBody>
                    <a:bodyPr/>
                    <a:lstStyle/>
                    <a:p>
                      <a:pPr algn="l" fontAlgn="b"/>
                      <a:r>
                        <a:rPr lang="en-US" sz="1400" u="none" strike="noStrike" dirty="0">
                          <a:solidFill>
                            <a:srgbClr val="00B050"/>
                          </a:solidFill>
                          <a:effectLst/>
                        </a:rPr>
                        <a:t>124,054</a:t>
                      </a:r>
                      <a:endParaRPr lang="en-US" sz="1400" b="0" i="0" u="none" strike="noStrike" dirty="0">
                        <a:solidFill>
                          <a:srgbClr val="00B05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3591599"/>
                  </a:ext>
                </a:extLst>
              </a:tr>
            </a:tbl>
          </a:graphicData>
        </a:graphic>
      </p:graphicFrame>
      <p:graphicFrame>
        <p:nvGraphicFramePr>
          <p:cNvPr id="5" name="Chart 4">
            <a:extLst>
              <a:ext uri="{FF2B5EF4-FFF2-40B4-BE49-F238E27FC236}">
                <a16:creationId xmlns:a16="http://schemas.microsoft.com/office/drawing/2014/main" id="{B855E5AB-6546-4E2D-B9C9-40F96D7197A2}"/>
              </a:ext>
            </a:extLst>
          </p:cNvPr>
          <p:cNvGraphicFramePr>
            <a:graphicFrameLocks/>
          </p:cNvGraphicFramePr>
          <p:nvPr>
            <p:extLst>
              <p:ext uri="{D42A27DB-BD31-4B8C-83A1-F6EECF244321}">
                <p14:modId xmlns:p14="http://schemas.microsoft.com/office/powerpoint/2010/main" val="3439830707"/>
              </p:ext>
            </p:extLst>
          </p:nvPr>
        </p:nvGraphicFramePr>
        <p:xfrm>
          <a:off x="3695701" y="1905000"/>
          <a:ext cx="53340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0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a:bodyPr>
          <a:lstStyle/>
          <a:p>
            <a:pPr algn="ctr"/>
            <a:r>
              <a:rPr lang="en-US" dirty="0"/>
              <a:t>Questions?</a:t>
            </a:r>
          </a:p>
        </p:txBody>
      </p:sp>
      <p:sp>
        <p:nvSpPr>
          <p:cNvPr id="6" name="Content Placeholder 5"/>
          <p:cNvSpPr>
            <a:spLocks noGrp="1"/>
          </p:cNvSpPr>
          <p:nvPr>
            <p:ph idx="1"/>
          </p:nvPr>
        </p:nvSpPr>
        <p:spPr>
          <a:xfrm>
            <a:off x="457200" y="1219200"/>
            <a:ext cx="8229600" cy="5355336"/>
          </a:xfrm>
        </p:spPr>
        <p:txBody>
          <a:bodyPr>
            <a:normAutofit/>
          </a:bodyPr>
          <a:lstStyle/>
          <a:p>
            <a:pPr marL="109728" indent="0">
              <a:buNone/>
            </a:pPr>
            <a:endParaRPr lang="en-US" dirty="0"/>
          </a:p>
          <a:p>
            <a:endParaRPr lang="en-US" dirty="0"/>
          </a:p>
          <a:p>
            <a:pPr lvl="1"/>
            <a:endParaRPr lang="en-US" dirty="0"/>
          </a:p>
        </p:txBody>
      </p:sp>
      <p:sp>
        <p:nvSpPr>
          <p:cNvPr id="5" name="Title 1">
            <a:extLst>
              <a:ext uri="{FF2B5EF4-FFF2-40B4-BE49-F238E27FC236}">
                <a16:creationId xmlns:a16="http://schemas.microsoft.com/office/drawing/2014/main" id="{0556DA3F-D3C4-4D63-BCF0-B14E69393EE9}"/>
              </a:ext>
            </a:extLst>
          </p:cNvPr>
          <p:cNvSpPr txBox="1">
            <a:spLocks/>
          </p:cNvSpPr>
          <p:nvPr/>
        </p:nvSpPr>
        <p:spPr>
          <a:xfrm>
            <a:off x="457200" y="2314303"/>
            <a:ext cx="8229600" cy="248629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dirty="0"/>
              <a:t>Election Information:</a:t>
            </a:r>
          </a:p>
          <a:p>
            <a:pPr algn="ctr"/>
            <a:r>
              <a:rPr lang="en-US" dirty="0">
                <a:hlinkClick r:id="rId2"/>
              </a:rPr>
              <a:t>www.epcvotes.com</a:t>
            </a:r>
            <a:endParaRPr lang="en-US" dirty="0"/>
          </a:p>
          <a:p>
            <a:pPr algn="ctr"/>
            <a:r>
              <a:rPr lang="en-US" dirty="0"/>
              <a:t>719-575-VOTE (8683)</a:t>
            </a:r>
          </a:p>
        </p:txBody>
      </p:sp>
    </p:spTree>
    <p:extLst>
      <p:ext uri="{BB962C8B-B14F-4D97-AF65-F5344CB8AC3E}">
        <p14:creationId xmlns:p14="http://schemas.microsoft.com/office/powerpoint/2010/main" val="159375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normAutofit/>
          </a:bodyPr>
          <a:lstStyle/>
          <a:p>
            <a:pPr algn="ctr"/>
            <a:r>
              <a:rPr lang="en-US" dirty="0"/>
              <a:t>Motor Vehicle Kiosk 2019</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3" name="Table 2">
            <a:extLst>
              <a:ext uri="{FF2B5EF4-FFF2-40B4-BE49-F238E27FC236}">
                <a16:creationId xmlns:a16="http://schemas.microsoft.com/office/drawing/2014/main" id="{D1BAF57F-B312-4126-8B81-49904E7E6247}"/>
              </a:ext>
            </a:extLst>
          </p:cNvPr>
          <p:cNvGraphicFramePr>
            <a:graphicFrameLocks noGrp="1"/>
          </p:cNvGraphicFramePr>
          <p:nvPr>
            <p:extLst>
              <p:ext uri="{D42A27DB-BD31-4B8C-83A1-F6EECF244321}">
                <p14:modId xmlns:p14="http://schemas.microsoft.com/office/powerpoint/2010/main" val="4136186611"/>
              </p:ext>
            </p:extLst>
          </p:nvPr>
        </p:nvGraphicFramePr>
        <p:xfrm>
          <a:off x="440871" y="1905000"/>
          <a:ext cx="3579221" cy="3492069"/>
        </p:xfrm>
        <a:graphic>
          <a:graphicData uri="http://schemas.openxmlformats.org/drawingml/2006/table">
            <a:tbl>
              <a:tblPr>
                <a:tableStyleId>{5C22544A-7EE6-4342-B048-85BDC9FD1C3A}</a:tableStyleId>
              </a:tblPr>
              <a:tblGrid>
                <a:gridCol w="1240905">
                  <a:extLst>
                    <a:ext uri="{9D8B030D-6E8A-4147-A177-3AD203B41FA5}">
                      <a16:colId xmlns:a16="http://schemas.microsoft.com/office/drawing/2014/main" val="2703823547"/>
                    </a:ext>
                  </a:extLst>
                </a:gridCol>
                <a:gridCol w="681650">
                  <a:extLst>
                    <a:ext uri="{9D8B030D-6E8A-4147-A177-3AD203B41FA5}">
                      <a16:colId xmlns:a16="http://schemas.microsoft.com/office/drawing/2014/main" val="319940679"/>
                    </a:ext>
                  </a:extLst>
                </a:gridCol>
                <a:gridCol w="552222">
                  <a:extLst>
                    <a:ext uri="{9D8B030D-6E8A-4147-A177-3AD203B41FA5}">
                      <a16:colId xmlns:a16="http://schemas.microsoft.com/office/drawing/2014/main" val="3043131600"/>
                    </a:ext>
                  </a:extLst>
                </a:gridCol>
                <a:gridCol w="552222">
                  <a:extLst>
                    <a:ext uri="{9D8B030D-6E8A-4147-A177-3AD203B41FA5}">
                      <a16:colId xmlns:a16="http://schemas.microsoft.com/office/drawing/2014/main" val="2601764953"/>
                    </a:ext>
                  </a:extLst>
                </a:gridCol>
                <a:gridCol w="552222">
                  <a:extLst>
                    <a:ext uri="{9D8B030D-6E8A-4147-A177-3AD203B41FA5}">
                      <a16:colId xmlns:a16="http://schemas.microsoft.com/office/drawing/2014/main" val="1555842482"/>
                    </a:ext>
                  </a:extLst>
                </a:gridCol>
              </a:tblGrid>
              <a:tr h="581229">
                <a:tc>
                  <a:txBody>
                    <a:bodyPr/>
                    <a:lstStyle/>
                    <a:p>
                      <a:pPr algn="l" fontAlgn="b"/>
                      <a:r>
                        <a:rPr lang="en-US" sz="1400" b="1" i="0" u="none" strike="noStrike" dirty="0">
                          <a:solidFill>
                            <a:srgbClr val="000000"/>
                          </a:solidFill>
                          <a:effectLst/>
                          <a:latin typeface="Calibri" panose="020F0502020204030204" pitchFamily="34" charset="0"/>
                        </a:rPr>
                        <a:t>2019 Kiosk Statistics</a:t>
                      </a: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9339661"/>
                  </a:ext>
                </a:extLst>
              </a:tr>
              <a:tr h="216103">
                <a:tc>
                  <a:txBody>
                    <a:bodyPr/>
                    <a:lstStyle/>
                    <a:p>
                      <a:pPr algn="ctr" fontAlgn="b"/>
                      <a:r>
                        <a:rPr lang="en-US" sz="1400" u="sng" strike="noStrike" dirty="0">
                          <a:effectLst/>
                        </a:rPr>
                        <a:t>Location</a:t>
                      </a:r>
                      <a:endParaRPr lang="en-US" sz="1400" b="0" i="0" u="sng"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sng" strike="noStrike" dirty="0">
                          <a:effectLst/>
                        </a:rPr>
                        <a:t>Transactions</a:t>
                      </a:r>
                      <a:endParaRPr lang="en-US" sz="1400" b="0"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8791626"/>
                  </a:ext>
                </a:extLst>
              </a:tr>
              <a:tr h="372087">
                <a:tc>
                  <a:txBody>
                    <a:bodyPr/>
                    <a:lstStyle/>
                    <a:p>
                      <a:pPr algn="l" fontAlgn="b"/>
                      <a:r>
                        <a:rPr lang="en-US" sz="1400" u="none" strike="noStrike" dirty="0">
                          <a:effectLst/>
                        </a:rPr>
                        <a:t>Union Town Center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26,868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2248656"/>
                  </a:ext>
                </a:extLst>
              </a:tr>
              <a:tr h="216103">
                <a:tc>
                  <a:txBody>
                    <a:bodyPr/>
                    <a:lstStyle/>
                    <a:p>
                      <a:pPr algn="l" fontAlgn="b"/>
                      <a:r>
                        <a:rPr lang="en-US" sz="1400" u="none" strike="noStrike" dirty="0">
                          <a:effectLst/>
                        </a:rPr>
                        <a:t>Powers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17,209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1236899"/>
                  </a:ext>
                </a:extLst>
              </a:tr>
              <a:tr h="372087">
                <a:tc>
                  <a:txBody>
                    <a:bodyPr/>
                    <a:lstStyle/>
                    <a:p>
                      <a:pPr algn="l" fontAlgn="b"/>
                      <a:r>
                        <a:rPr lang="en-US" sz="1400" u="none" strike="noStrike" dirty="0">
                          <a:effectLst/>
                        </a:rPr>
                        <a:t>Centennial Hall</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12,728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9222331"/>
                  </a:ext>
                </a:extLst>
              </a:tr>
              <a:tr h="372087">
                <a:tc>
                  <a:txBody>
                    <a:bodyPr/>
                    <a:lstStyle/>
                    <a:p>
                      <a:pPr algn="l" fontAlgn="b"/>
                      <a:r>
                        <a:rPr lang="en-US" sz="1400" u="none" strike="noStrike">
                          <a:effectLst/>
                        </a:rPr>
                        <a:t>Citizens Service Center</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10,372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5065521"/>
                  </a:ext>
                </a:extLst>
              </a:tr>
              <a:tr h="372087">
                <a:tc>
                  <a:txBody>
                    <a:bodyPr/>
                    <a:lstStyle/>
                    <a:p>
                      <a:pPr algn="l" fontAlgn="b"/>
                      <a:r>
                        <a:rPr lang="en-US" sz="1400" u="none" strike="noStrike" dirty="0">
                          <a:effectLst/>
                        </a:rPr>
                        <a:t>Stetson Hills King Soopers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1,021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400" u="none" strike="noStrike" dirty="0">
                          <a:effectLst/>
                        </a:rPr>
                        <a:t>Open 10/9/2019</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868252381"/>
                  </a:ext>
                </a:extLst>
              </a:tr>
              <a:tr h="372087">
                <a:tc>
                  <a:txBody>
                    <a:bodyPr/>
                    <a:lstStyle/>
                    <a:p>
                      <a:pPr algn="l" fontAlgn="b"/>
                      <a:r>
                        <a:rPr lang="en-US" sz="1400" u="none" strike="noStrike" dirty="0">
                          <a:effectLst/>
                        </a:rPr>
                        <a:t>Academy King Soopers</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669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400" u="none" strike="noStrike" dirty="0">
                          <a:effectLst/>
                        </a:rPr>
                        <a:t>Opened 10/24/2019</a:t>
                      </a:r>
                      <a:endParaRPr lang="en-US"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164420081"/>
                  </a:ext>
                </a:extLst>
              </a:tr>
              <a:tr h="193301">
                <a:tc>
                  <a:txBody>
                    <a:bodyPr/>
                    <a:lstStyle/>
                    <a:p>
                      <a:pPr algn="l" fontAlgn="b"/>
                      <a:r>
                        <a:rPr lang="en-US" sz="1400" u="none" strike="noStrike" dirty="0">
                          <a:effectLst/>
                        </a:rPr>
                        <a:t>Other</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dirty="0">
                          <a:effectLst/>
                        </a:rPr>
                        <a:t>9,904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915697"/>
                  </a:ext>
                </a:extLst>
              </a:tr>
            </a:tbl>
          </a:graphicData>
        </a:graphic>
      </p:graphicFrame>
      <p:graphicFrame>
        <p:nvGraphicFramePr>
          <p:cNvPr id="5" name="Chart 4">
            <a:extLst>
              <a:ext uri="{FF2B5EF4-FFF2-40B4-BE49-F238E27FC236}">
                <a16:creationId xmlns:a16="http://schemas.microsoft.com/office/drawing/2014/main" id="{36BEC125-115C-4DA2-9FCE-B1D15ED681AF}"/>
              </a:ext>
            </a:extLst>
          </p:cNvPr>
          <p:cNvGraphicFramePr>
            <a:graphicFrameLocks/>
          </p:cNvGraphicFramePr>
          <p:nvPr>
            <p:extLst>
              <p:ext uri="{D42A27DB-BD31-4B8C-83A1-F6EECF244321}">
                <p14:modId xmlns:p14="http://schemas.microsoft.com/office/powerpoint/2010/main" val="69690536"/>
              </p:ext>
            </p:extLst>
          </p:nvPr>
        </p:nvGraphicFramePr>
        <p:xfrm>
          <a:off x="3124200" y="1600200"/>
          <a:ext cx="58674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381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normAutofit/>
          </a:bodyPr>
          <a:lstStyle/>
          <a:p>
            <a:pPr algn="ctr"/>
            <a:r>
              <a:rPr lang="en-US" dirty="0"/>
              <a:t>Motor Vehicle Kiosk- Statewide</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5" name="Chart 4">
            <a:extLst>
              <a:ext uri="{FF2B5EF4-FFF2-40B4-BE49-F238E27FC236}">
                <a16:creationId xmlns:a16="http://schemas.microsoft.com/office/drawing/2014/main" id="{33B9657E-D08C-472F-AD68-B9DC06584242}"/>
              </a:ext>
            </a:extLst>
          </p:cNvPr>
          <p:cNvGraphicFramePr>
            <a:graphicFrameLocks/>
          </p:cNvGraphicFramePr>
          <p:nvPr/>
        </p:nvGraphicFramePr>
        <p:xfrm>
          <a:off x="914400" y="1447800"/>
          <a:ext cx="7696200" cy="5126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1118AEEF-DDC8-4FFC-831D-4B0DADDC3570}"/>
              </a:ext>
            </a:extLst>
          </p:cNvPr>
          <p:cNvGraphicFramePr>
            <a:graphicFrameLocks noGrp="1"/>
          </p:cNvGraphicFramePr>
          <p:nvPr>
            <p:extLst>
              <p:ext uri="{D42A27DB-BD31-4B8C-83A1-F6EECF244321}">
                <p14:modId xmlns:p14="http://schemas.microsoft.com/office/powerpoint/2010/main" val="2849206634"/>
              </p:ext>
            </p:extLst>
          </p:nvPr>
        </p:nvGraphicFramePr>
        <p:xfrm>
          <a:off x="457200" y="1447800"/>
          <a:ext cx="8229600" cy="5276688"/>
        </p:xfrm>
        <a:graphic>
          <a:graphicData uri="http://schemas.openxmlformats.org/drawingml/2006/table">
            <a:tbl>
              <a:tblPr>
                <a:tableStyleId>{5C22544A-7EE6-4342-B048-85BDC9FD1C3A}</a:tableStyleId>
              </a:tblPr>
              <a:tblGrid>
                <a:gridCol w="1541329">
                  <a:extLst>
                    <a:ext uri="{9D8B030D-6E8A-4147-A177-3AD203B41FA5}">
                      <a16:colId xmlns:a16="http://schemas.microsoft.com/office/drawing/2014/main" val="1375165908"/>
                    </a:ext>
                  </a:extLst>
                </a:gridCol>
                <a:gridCol w="2123261">
                  <a:extLst>
                    <a:ext uri="{9D8B030D-6E8A-4147-A177-3AD203B41FA5}">
                      <a16:colId xmlns:a16="http://schemas.microsoft.com/office/drawing/2014/main" val="2589327651"/>
                    </a:ext>
                  </a:extLst>
                </a:gridCol>
                <a:gridCol w="2064281">
                  <a:extLst>
                    <a:ext uri="{9D8B030D-6E8A-4147-A177-3AD203B41FA5}">
                      <a16:colId xmlns:a16="http://schemas.microsoft.com/office/drawing/2014/main" val="3815410612"/>
                    </a:ext>
                  </a:extLst>
                </a:gridCol>
                <a:gridCol w="2500729">
                  <a:extLst>
                    <a:ext uri="{9D8B030D-6E8A-4147-A177-3AD203B41FA5}">
                      <a16:colId xmlns:a16="http://schemas.microsoft.com/office/drawing/2014/main" val="3807405472"/>
                    </a:ext>
                  </a:extLst>
                </a:gridCol>
              </a:tblGrid>
              <a:tr h="368493">
                <a:tc>
                  <a:txBody>
                    <a:bodyPr/>
                    <a:lstStyle/>
                    <a:p>
                      <a:pPr algn="ctr" fontAlgn="b"/>
                      <a:r>
                        <a:rPr lang="en-US" sz="1000" u="sng" strike="noStrike">
                          <a:effectLst/>
                        </a:rPr>
                        <a:t>County</a:t>
                      </a:r>
                      <a:endParaRPr lang="en-US" sz="1000" b="1" i="0" u="sng" strike="noStrike">
                        <a:solidFill>
                          <a:srgbClr val="000000"/>
                        </a:solidFill>
                        <a:effectLst/>
                        <a:latin typeface="Calibri" panose="020F0502020204030204" pitchFamily="34" charset="0"/>
                      </a:endParaRPr>
                    </a:p>
                  </a:txBody>
                  <a:tcPr marL="7708" marR="7708" marT="7708" marB="0" anchor="b"/>
                </a:tc>
                <a:tc>
                  <a:txBody>
                    <a:bodyPr/>
                    <a:lstStyle/>
                    <a:p>
                      <a:pPr algn="ctr" fontAlgn="b"/>
                      <a:r>
                        <a:rPr lang="en-US" sz="1000" u="sng" strike="noStrike" dirty="0">
                          <a:effectLst/>
                        </a:rPr>
                        <a:t>Completed English Count</a:t>
                      </a:r>
                      <a:endParaRPr lang="en-US" sz="1000" b="1" i="0" u="sng" strike="noStrike" dirty="0">
                        <a:solidFill>
                          <a:srgbClr val="000000"/>
                        </a:solidFill>
                        <a:effectLst/>
                        <a:latin typeface="Calibri" panose="020F0502020204030204" pitchFamily="34" charset="0"/>
                      </a:endParaRPr>
                    </a:p>
                  </a:txBody>
                  <a:tcPr marL="7708" marR="7708" marT="7708" marB="0" anchor="b"/>
                </a:tc>
                <a:tc>
                  <a:txBody>
                    <a:bodyPr/>
                    <a:lstStyle/>
                    <a:p>
                      <a:pPr algn="ctr" fontAlgn="b"/>
                      <a:r>
                        <a:rPr lang="en-US" sz="1000" u="sng" strike="noStrike" dirty="0">
                          <a:effectLst/>
                        </a:rPr>
                        <a:t>Completed Spanish Count</a:t>
                      </a:r>
                      <a:endParaRPr lang="en-US" sz="1000" b="1" i="0" u="sng" strike="noStrike" dirty="0">
                        <a:solidFill>
                          <a:srgbClr val="000000"/>
                        </a:solidFill>
                        <a:effectLst/>
                        <a:latin typeface="Calibri" panose="020F0502020204030204" pitchFamily="34" charset="0"/>
                      </a:endParaRPr>
                    </a:p>
                  </a:txBody>
                  <a:tcPr marL="7708" marR="7708" marT="7708" marB="0" anchor="b"/>
                </a:tc>
                <a:tc>
                  <a:txBody>
                    <a:bodyPr/>
                    <a:lstStyle/>
                    <a:p>
                      <a:pPr algn="ctr" fontAlgn="b"/>
                      <a:r>
                        <a:rPr lang="en-US" sz="1000" u="sng" strike="noStrike">
                          <a:effectLst/>
                        </a:rPr>
                        <a:t>Completed Total Trans_Count</a:t>
                      </a:r>
                      <a:endParaRPr lang="en-US" sz="1000" b="1" i="0" u="sng"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783204444"/>
                  </a:ext>
                </a:extLst>
              </a:tr>
              <a:tr h="181785">
                <a:tc>
                  <a:txBody>
                    <a:bodyPr/>
                    <a:lstStyle/>
                    <a:p>
                      <a:pPr algn="l" fontAlgn="b"/>
                      <a:r>
                        <a:rPr lang="en-US" sz="900" u="none" strike="noStrike">
                          <a:effectLst/>
                        </a:rPr>
                        <a:t>El Paso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67443</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2008</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69470</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203930188"/>
                  </a:ext>
                </a:extLst>
              </a:tr>
              <a:tr h="181785">
                <a:tc>
                  <a:txBody>
                    <a:bodyPr/>
                    <a:lstStyle/>
                    <a:p>
                      <a:pPr algn="l" fontAlgn="b"/>
                      <a:r>
                        <a:rPr lang="en-US" sz="900" u="none" strike="noStrike">
                          <a:effectLst/>
                        </a:rPr>
                        <a:t>Arapahoe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57918</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2779</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60701</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1922994903"/>
                  </a:ext>
                </a:extLst>
              </a:tr>
              <a:tr h="181785">
                <a:tc>
                  <a:txBody>
                    <a:bodyPr/>
                    <a:lstStyle/>
                    <a:p>
                      <a:pPr algn="l" fontAlgn="b"/>
                      <a:r>
                        <a:rPr lang="en-US" sz="900" u="none" strike="noStrike">
                          <a:effectLst/>
                        </a:rPr>
                        <a:t>Douglas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21165</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88</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21261</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723036023"/>
                  </a:ext>
                </a:extLst>
              </a:tr>
              <a:tr h="181785">
                <a:tc>
                  <a:txBody>
                    <a:bodyPr/>
                    <a:lstStyle/>
                    <a:p>
                      <a:pPr algn="l" fontAlgn="b"/>
                      <a:r>
                        <a:rPr lang="en-US" sz="900" u="none" strike="noStrike">
                          <a:effectLst/>
                        </a:rPr>
                        <a:t>Weld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13687</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434</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14129</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234281750"/>
                  </a:ext>
                </a:extLst>
              </a:tr>
              <a:tr h="181785">
                <a:tc>
                  <a:txBody>
                    <a:bodyPr/>
                    <a:lstStyle/>
                    <a:p>
                      <a:pPr algn="l" fontAlgn="b"/>
                      <a:r>
                        <a:rPr lang="en-US" sz="900" u="none" strike="noStrike">
                          <a:effectLst/>
                        </a:rPr>
                        <a:t>Adams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12484</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559</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13060</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823117498"/>
                  </a:ext>
                </a:extLst>
              </a:tr>
              <a:tr h="181785">
                <a:tc>
                  <a:txBody>
                    <a:bodyPr/>
                    <a:lstStyle/>
                    <a:p>
                      <a:pPr algn="l" fontAlgn="b"/>
                      <a:r>
                        <a:rPr lang="en-US" sz="900" u="none" strike="noStrike">
                          <a:effectLst/>
                        </a:rPr>
                        <a:t>Mesa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11941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301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12257</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470329645"/>
                  </a:ext>
                </a:extLst>
              </a:tr>
              <a:tr h="181785">
                <a:tc>
                  <a:txBody>
                    <a:bodyPr/>
                    <a:lstStyle/>
                    <a:p>
                      <a:pPr algn="l" fontAlgn="b"/>
                      <a:r>
                        <a:rPr lang="en-US" sz="900" u="none" strike="noStrike">
                          <a:effectLst/>
                        </a:rPr>
                        <a:t>Boulder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11115</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266</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11385</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1896431772"/>
                  </a:ext>
                </a:extLst>
              </a:tr>
              <a:tr h="181785">
                <a:tc>
                  <a:txBody>
                    <a:bodyPr/>
                    <a:lstStyle/>
                    <a:p>
                      <a:pPr algn="l" fontAlgn="b"/>
                      <a:r>
                        <a:rPr lang="en-US" sz="900" u="none" strike="noStrike">
                          <a:effectLst/>
                        </a:rPr>
                        <a:t>Larimer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6594</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222</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6817</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748526397"/>
                  </a:ext>
                </a:extLst>
              </a:tr>
              <a:tr h="181785">
                <a:tc>
                  <a:txBody>
                    <a:bodyPr/>
                    <a:lstStyle/>
                    <a:p>
                      <a:pPr algn="l" fontAlgn="b"/>
                      <a:r>
                        <a:rPr lang="en-US" sz="900" u="none" strike="noStrike">
                          <a:effectLst/>
                        </a:rPr>
                        <a:t>Jefferson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6535</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38</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6582</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808782624"/>
                  </a:ext>
                </a:extLst>
              </a:tr>
              <a:tr h="181785">
                <a:tc>
                  <a:txBody>
                    <a:bodyPr/>
                    <a:lstStyle/>
                    <a:p>
                      <a:pPr algn="l" fontAlgn="b"/>
                      <a:r>
                        <a:rPr lang="en-US" sz="900" u="none" strike="noStrike">
                          <a:effectLst/>
                        </a:rPr>
                        <a:t>Broomfield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1753</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5</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1759</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108678447"/>
                  </a:ext>
                </a:extLst>
              </a:tr>
              <a:tr h="181785">
                <a:tc>
                  <a:txBody>
                    <a:bodyPr/>
                    <a:lstStyle/>
                    <a:p>
                      <a:pPr algn="l" fontAlgn="b"/>
                      <a:r>
                        <a:rPr lang="en-US" sz="900" u="none" strike="noStrike">
                          <a:effectLst/>
                        </a:rPr>
                        <a:t>Pueblo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1409</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7</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1420</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150838222"/>
                  </a:ext>
                </a:extLst>
              </a:tr>
              <a:tr h="181785">
                <a:tc>
                  <a:txBody>
                    <a:bodyPr/>
                    <a:lstStyle/>
                    <a:p>
                      <a:pPr algn="l" fontAlgn="b"/>
                      <a:r>
                        <a:rPr lang="en-US" sz="900" u="none" strike="noStrike">
                          <a:effectLst/>
                        </a:rPr>
                        <a:t>Fremont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1393</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1394</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416531523"/>
                  </a:ext>
                </a:extLst>
              </a:tr>
              <a:tr h="181785">
                <a:tc>
                  <a:txBody>
                    <a:bodyPr/>
                    <a:lstStyle/>
                    <a:p>
                      <a:pPr algn="l" fontAlgn="b"/>
                      <a:r>
                        <a:rPr lang="en-US" sz="900" u="none" strike="noStrike">
                          <a:effectLst/>
                        </a:rPr>
                        <a:t>La Plata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1297</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1305</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439050280"/>
                  </a:ext>
                </a:extLst>
              </a:tr>
              <a:tr h="181785">
                <a:tc>
                  <a:txBody>
                    <a:bodyPr/>
                    <a:lstStyle/>
                    <a:p>
                      <a:pPr algn="l" fontAlgn="b"/>
                      <a:r>
                        <a:rPr lang="en-US" sz="900" u="none" strike="noStrike">
                          <a:effectLst/>
                        </a:rPr>
                        <a:t>Garfield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74</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78</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488487681"/>
                  </a:ext>
                </a:extLst>
              </a:tr>
              <a:tr h="181785">
                <a:tc>
                  <a:txBody>
                    <a:bodyPr/>
                    <a:lstStyle/>
                    <a:p>
                      <a:pPr algn="l" fontAlgn="b"/>
                      <a:r>
                        <a:rPr lang="en-US" sz="900" u="none" strike="noStrike">
                          <a:effectLst/>
                        </a:rPr>
                        <a:t>Teller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65</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66</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066171366"/>
                  </a:ext>
                </a:extLst>
              </a:tr>
              <a:tr h="181785">
                <a:tc>
                  <a:txBody>
                    <a:bodyPr/>
                    <a:lstStyle/>
                    <a:p>
                      <a:pPr algn="l" fontAlgn="b"/>
                      <a:r>
                        <a:rPr lang="en-US" sz="900" u="none" strike="noStrike">
                          <a:effectLst/>
                        </a:rPr>
                        <a:t>Grand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dirty="0">
                          <a:effectLst/>
                        </a:rPr>
                        <a:t>31</a:t>
                      </a:r>
                      <a:endParaRPr lang="en-US" sz="900" b="0" i="0" u="none" strike="noStrike" dirty="0">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32</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556978417"/>
                  </a:ext>
                </a:extLst>
              </a:tr>
              <a:tr h="181785">
                <a:tc>
                  <a:txBody>
                    <a:bodyPr/>
                    <a:lstStyle/>
                    <a:p>
                      <a:pPr algn="l" fontAlgn="b"/>
                      <a:r>
                        <a:rPr lang="en-US" sz="900" u="none" strike="noStrike">
                          <a:effectLst/>
                        </a:rPr>
                        <a:t>Routt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29</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30</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1203988647"/>
                  </a:ext>
                </a:extLst>
              </a:tr>
              <a:tr h="181785">
                <a:tc>
                  <a:txBody>
                    <a:bodyPr/>
                    <a:lstStyle/>
                    <a:p>
                      <a:pPr algn="l" fontAlgn="b"/>
                      <a:r>
                        <a:rPr lang="en-US" sz="900" u="none" strike="noStrike">
                          <a:effectLst/>
                        </a:rPr>
                        <a:t>Clear Creek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26</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26</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358078365"/>
                  </a:ext>
                </a:extLst>
              </a:tr>
              <a:tr h="181785">
                <a:tc>
                  <a:txBody>
                    <a:bodyPr/>
                    <a:lstStyle/>
                    <a:p>
                      <a:pPr algn="l" fontAlgn="b"/>
                      <a:r>
                        <a:rPr lang="en-US" sz="900" u="none" strike="noStrike">
                          <a:effectLst/>
                        </a:rPr>
                        <a:t>Chaffee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1600190493"/>
                  </a:ext>
                </a:extLst>
              </a:tr>
              <a:tr h="181785">
                <a:tc>
                  <a:txBody>
                    <a:bodyPr/>
                    <a:lstStyle/>
                    <a:p>
                      <a:pPr algn="l" fontAlgn="b"/>
                      <a:r>
                        <a:rPr lang="en-US" sz="900" u="none" strike="noStrike">
                          <a:effectLst/>
                        </a:rPr>
                        <a:t>Logan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18</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1535184268"/>
                  </a:ext>
                </a:extLst>
              </a:tr>
              <a:tr h="181785">
                <a:tc>
                  <a:txBody>
                    <a:bodyPr/>
                    <a:lstStyle/>
                    <a:p>
                      <a:pPr algn="l" fontAlgn="b"/>
                      <a:r>
                        <a:rPr lang="en-US" sz="900" u="none" strike="noStrike">
                          <a:effectLst/>
                        </a:rPr>
                        <a:t>Gilpin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17</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17</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65979704"/>
                  </a:ext>
                </a:extLst>
              </a:tr>
              <a:tr h="181785">
                <a:tc>
                  <a:txBody>
                    <a:bodyPr/>
                    <a:lstStyle/>
                    <a:p>
                      <a:pPr algn="l" fontAlgn="b"/>
                      <a:r>
                        <a:rPr lang="en-US" sz="900" u="none" strike="noStrike">
                          <a:effectLst/>
                        </a:rPr>
                        <a:t>Yuma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15</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16</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371114824"/>
                  </a:ext>
                </a:extLst>
              </a:tr>
              <a:tr h="181785">
                <a:tc>
                  <a:txBody>
                    <a:bodyPr/>
                    <a:lstStyle/>
                    <a:p>
                      <a:pPr algn="l" fontAlgn="b"/>
                      <a:r>
                        <a:rPr lang="en-US" sz="900" u="none" strike="noStrike">
                          <a:effectLst/>
                        </a:rPr>
                        <a:t>Eagle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12</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88798479"/>
                  </a:ext>
                </a:extLst>
              </a:tr>
              <a:tr h="181785">
                <a:tc>
                  <a:txBody>
                    <a:bodyPr/>
                    <a:lstStyle/>
                    <a:p>
                      <a:pPr algn="l" fontAlgn="b"/>
                      <a:r>
                        <a:rPr lang="en-US" sz="900" u="none" strike="noStrike">
                          <a:effectLst/>
                        </a:rPr>
                        <a:t>Custer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544404919"/>
                  </a:ext>
                </a:extLst>
              </a:tr>
              <a:tr h="181785">
                <a:tc>
                  <a:txBody>
                    <a:bodyPr/>
                    <a:lstStyle/>
                    <a:p>
                      <a:pPr algn="l" fontAlgn="b"/>
                      <a:r>
                        <a:rPr lang="en-US" sz="900" u="none" strike="noStrike">
                          <a:effectLst/>
                        </a:rPr>
                        <a:t>Kit Carson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4274540621"/>
                  </a:ext>
                </a:extLst>
              </a:tr>
              <a:tr h="181785">
                <a:tc>
                  <a:txBody>
                    <a:bodyPr/>
                    <a:lstStyle/>
                    <a:p>
                      <a:pPr algn="l" fontAlgn="b"/>
                      <a:r>
                        <a:rPr lang="en-US" sz="900" u="none" strike="noStrike">
                          <a:effectLst/>
                        </a:rPr>
                        <a:t>Dolores County</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201326075"/>
                  </a:ext>
                </a:extLst>
              </a:tr>
              <a:tr h="181785">
                <a:tc>
                  <a:txBody>
                    <a:bodyPr/>
                    <a:lstStyle/>
                    <a:p>
                      <a:pPr algn="l" fontAlgn="b"/>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708" marR="7708" marT="7708" marB="0" anchor="b"/>
                </a:tc>
                <a:tc>
                  <a:txBody>
                    <a:bodyPr/>
                    <a:lstStyle/>
                    <a:p>
                      <a:pPr algn="r" fontAlgn="b"/>
                      <a:r>
                        <a:rPr lang="en-US" sz="900" u="none" strike="noStrike" dirty="0">
                          <a:effectLst/>
                        </a:rPr>
                        <a:t>221875</a:t>
                      </a:r>
                      <a:endParaRPr lang="en-US" sz="900" b="0" i="0" u="none" strike="noStrike" dirty="0">
                        <a:solidFill>
                          <a:srgbClr val="000000"/>
                        </a:solidFill>
                        <a:effectLst/>
                        <a:latin typeface="Calibri" panose="020F0502020204030204" pitchFamily="34" charset="0"/>
                      </a:endParaRPr>
                    </a:p>
                  </a:txBody>
                  <a:tcPr marL="7708" marR="7708" marT="7708" marB="0" anchor="b"/>
                </a:tc>
                <a:extLst>
                  <a:ext uri="{0D108BD9-81ED-4DB2-BD59-A6C34878D82A}">
                    <a16:rowId xmlns:a16="http://schemas.microsoft.com/office/drawing/2014/main" val="3823783531"/>
                  </a:ext>
                </a:extLst>
              </a:tr>
            </a:tbl>
          </a:graphicData>
        </a:graphic>
      </p:graphicFrame>
    </p:spTree>
    <p:extLst>
      <p:ext uri="{BB962C8B-B14F-4D97-AF65-F5344CB8AC3E}">
        <p14:creationId xmlns:p14="http://schemas.microsoft.com/office/powerpoint/2010/main" val="157715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normAutofit/>
          </a:bodyPr>
          <a:lstStyle/>
          <a:p>
            <a:pPr algn="ctr"/>
            <a:r>
              <a:rPr lang="en-US" dirty="0"/>
              <a:t>Motor Vehicle Kiosk- Statewide</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5" name="Chart 4">
            <a:extLst>
              <a:ext uri="{FF2B5EF4-FFF2-40B4-BE49-F238E27FC236}">
                <a16:creationId xmlns:a16="http://schemas.microsoft.com/office/drawing/2014/main" id="{33B9657E-D08C-472F-AD68-B9DC06584242}"/>
              </a:ext>
            </a:extLst>
          </p:cNvPr>
          <p:cNvGraphicFramePr>
            <a:graphicFrameLocks/>
          </p:cNvGraphicFramePr>
          <p:nvPr/>
        </p:nvGraphicFramePr>
        <p:xfrm>
          <a:off x="914400" y="1447800"/>
          <a:ext cx="7696200" cy="5126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D6A8EB5-06D9-40A4-9A91-5985C3F985FF}"/>
              </a:ext>
            </a:extLst>
          </p:cNvPr>
          <p:cNvGraphicFramePr>
            <a:graphicFrameLocks/>
          </p:cNvGraphicFramePr>
          <p:nvPr>
            <p:extLst>
              <p:ext uri="{D42A27DB-BD31-4B8C-83A1-F6EECF244321}">
                <p14:modId xmlns:p14="http://schemas.microsoft.com/office/powerpoint/2010/main" val="199402270"/>
              </p:ext>
            </p:extLst>
          </p:nvPr>
        </p:nvGraphicFramePr>
        <p:xfrm>
          <a:off x="1600200" y="1828800"/>
          <a:ext cx="5791199" cy="4745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0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normAutofit/>
          </a:bodyPr>
          <a:lstStyle/>
          <a:p>
            <a:pPr algn="ctr"/>
            <a:r>
              <a:rPr lang="en-US" dirty="0"/>
              <a:t>DMV Transactions Five Year Data</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5" name="Chart 4">
            <a:extLst>
              <a:ext uri="{FF2B5EF4-FFF2-40B4-BE49-F238E27FC236}">
                <a16:creationId xmlns:a16="http://schemas.microsoft.com/office/drawing/2014/main" id="{33B9657E-D08C-472F-AD68-B9DC06584242}"/>
              </a:ext>
            </a:extLst>
          </p:cNvPr>
          <p:cNvGraphicFramePr>
            <a:graphicFrameLocks/>
          </p:cNvGraphicFramePr>
          <p:nvPr/>
        </p:nvGraphicFramePr>
        <p:xfrm>
          <a:off x="914400" y="1447800"/>
          <a:ext cx="7696200" cy="5126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F653209E-A5EB-4F79-BD02-42C08BC76B6E}"/>
              </a:ext>
            </a:extLst>
          </p:cNvPr>
          <p:cNvGraphicFramePr>
            <a:graphicFrameLocks noGrp="1"/>
          </p:cNvGraphicFramePr>
          <p:nvPr>
            <p:extLst>
              <p:ext uri="{D42A27DB-BD31-4B8C-83A1-F6EECF244321}">
                <p14:modId xmlns:p14="http://schemas.microsoft.com/office/powerpoint/2010/main" val="1340627292"/>
              </p:ext>
            </p:extLst>
          </p:nvPr>
        </p:nvGraphicFramePr>
        <p:xfrm>
          <a:off x="2057400" y="1365396"/>
          <a:ext cx="4876802" cy="1987403"/>
        </p:xfrm>
        <a:graphic>
          <a:graphicData uri="http://schemas.openxmlformats.org/drawingml/2006/table">
            <a:tbl>
              <a:tblPr>
                <a:tableStyleId>{5C22544A-7EE6-4342-B048-85BDC9FD1C3A}</a:tableStyleId>
              </a:tblPr>
              <a:tblGrid>
                <a:gridCol w="1321957">
                  <a:extLst>
                    <a:ext uri="{9D8B030D-6E8A-4147-A177-3AD203B41FA5}">
                      <a16:colId xmlns:a16="http://schemas.microsoft.com/office/drawing/2014/main" val="4166419536"/>
                    </a:ext>
                  </a:extLst>
                </a:gridCol>
                <a:gridCol w="710969">
                  <a:extLst>
                    <a:ext uri="{9D8B030D-6E8A-4147-A177-3AD203B41FA5}">
                      <a16:colId xmlns:a16="http://schemas.microsoft.com/office/drawing/2014/main" val="2220234842"/>
                    </a:ext>
                  </a:extLst>
                </a:gridCol>
                <a:gridCol w="710969">
                  <a:extLst>
                    <a:ext uri="{9D8B030D-6E8A-4147-A177-3AD203B41FA5}">
                      <a16:colId xmlns:a16="http://schemas.microsoft.com/office/drawing/2014/main" val="1115229794"/>
                    </a:ext>
                  </a:extLst>
                </a:gridCol>
                <a:gridCol w="710969">
                  <a:extLst>
                    <a:ext uri="{9D8B030D-6E8A-4147-A177-3AD203B41FA5}">
                      <a16:colId xmlns:a16="http://schemas.microsoft.com/office/drawing/2014/main" val="4139378326"/>
                    </a:ext>
                  </a:extLst>
                </a:gridCol>
                <a:gridCol w="710969">
                  <a:extLst>
                    <a:ext uri="{9D8B030D-6E8A-4147-A177-3AD203B41FA5}">
                      <a16:colId xmlns:a16="http://schemas.microsoft.com/office/drawing/2014/main" val="4136025670"/>
                    </a:ext>
                  </a:extLst>
                </a:gridCol>
                <a:gridCol w="710969">
                  <a:extLst>
                    <a:ext uri="{9D8B030D-6E8A-4147-A177-3AD203B41FA5}">
                      <a16:colId xmlns:a16="http://schemas.microsoft.com/office/drawing/2014/main" val="585460908"/>
                    </a:ext>
                  </a:extLst>
                </a:gridCol>
              </a:tblGrid>
              <a:tr h="25446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DMV transactions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r>
                        <a:rPr lang="en-US" sz="1100" u="none" strike="noStrike">
                          <a:effectLst/>
                        </a:rPr>
                        <a:t>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6558245"/>
                  </a:ext>
                </a:extLst>
              </a:tr>
              <a:tr h="25446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1806477"/>
                  </a:ext>
                </a:extLst>
              </a:tr>
              <a:tr h="460589">
                <a:tc>
                  <a:txBody>
                    <a:bodyPr/>
                    <a:lstStyle/>
                    <a:p>
                      <a:pPr algn="l" fontAlgn="b"/>
                      <a:r>
                        <a:rPr lang="en-US" sz="1100" u="none" strike="noStrike">
                          <a:effectLst/>
                        </a:rPr>
                        <a:t>Total Transactions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552,095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500,238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553,692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518,282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471,282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4196058"/>
                  </a:ext>
                </a:extLst>
              </a:tr>
              <a:tr h="254469">
                <a:tc>
                  <a:txBody>
                    <a:bodyPr/>
                    <a:lstStyle/>
                    <a:p>
                      <a:pPr algn="l" fontAlgn="b"/>
                      <a:r>
                        <a:rPr lang="en-US" sz="1100" u="none" strike="noStrike">
                          <a:effectLst/>
                        </a:rPr>
                        <a:t>Express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159,787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139,240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141,768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73,768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59,222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0367787"/>
                  </a:ext>
                </a:extLst>
              </a:tr>
              <a:tr h="254469">
                <a:tc>
                  <a:txBody>
                    <a:bodyPr/>
                    <a:lstStyle/>
                    <a:p>
                      <a:pPr algn="l" fontAlgn="b"/>
                      <a:r>
                        <a:rPr lang="en-US" sz="1100" u="none" strike="noStrike">
                          <a:effectLst/>
                        </a:rPr>
                        <a:t>Titles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224,599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207,210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239,671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283,460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274,628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37667390"/>
                  </a:ext>
                </a:extLst>
              </a:tr>
              <a:tr h="254469">
                <a:tc>
                  <a:txBody>
                    <a:bodyPr/>
                    <a:lstStyle/>
                    <a:p>
                      <a:pPr algn="l" fontAlgn="b"/>
                      <a:r>
                        <a:rPr lang="en-US" sz="1100" u="none" strike="noStrike">
                          <a:effectLst/>
                        </a:rPr>
                        <a:t>DL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117,638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113,190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123,852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112,325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104,723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1177091"/>
                  </a:ext>
                </a:extLst>
              </a:tr>
              <a:tr h="254469">
                <a:tc>
                  <a:txBody>
                    <a:bodyPr/>
                    <a:lstStyle/>
                    <a:p>
                      <a:pPr algn="l" fontAlgn="b"/>
                      <a:r>
                        <a:rPr lang="en-US" sz="1100" u="none" strike="noStrike">
                          <a:effectLst/>
                        </a:rPr>
                        <a:t>Military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43,321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33,120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41,732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43,321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26,636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4068421"/>
                  </a:ext>
                </a:extLst>
              </a:tr>
            </a:tbl>
          </a:graphicData>
        </a:graphic>
      </p:graphicFrame>
      <p:graphicFrame>
        <p:nvGraphicFramePr>
          <p:cNvPr id="9" name="Chart 8">
            <a:extLst>
              <a:ext uri="{FF2B5EF4-FFF2-40B4-BE49-F238E27FC236}">
                <a16:creationId xmlns:a16="http://schemas.microsoft.com/office/drawing/2014/main" id="{65A84E38-8BB1-4E4A-9800-FEF8C417F5F5}"/>
              </a:ext>
            </a:extLst>
          </p:cNvPr>
          <p:cNvGraphicFramePr>
            <a:graphicFrameLocks/>
          </p:cNvGraphicFramePr>
          <p:nvPr>
            <p:extLst>
              <p:ext uri="{D42A27DB-BD31-4B8C-83A1-F6EECF244321}">
                <p14:modId xmlns:p14="http://schemas.microsoft.com/office/powerpoint/2010/main" val="3543318308"/>
              </p:ext>
            </p:extLst>
          </p:nvPr>
        </p:nvGraphicFramePr>
        <p:xfrm>
          <a:off x="609600" y="3246448"/>
          <a:ext cx="7848600" cy="3338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496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normAutofit/>
          </a:bodyPr>
          <a:lstStyle/>
          <a:p>
            <a:pPr algn="ctr"/>
            <a:r>
              <a:rPr lang="en-US" dirty="0"/>
              <a:t>DMV Wait Times Five Year Data</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5" name="Chart 4">
            <a:extLst>
              <a:ext uri="{FF2B5EF4-FFF2-40B4-BE49-F238E27FC236}">
                <a16:creationId xmlns:a16="http://schemas.microsoft.com/office/drawing/2014/main" id="{33B9657E-D08C-472F-AD68-B9DC06584242}"/>
              </a:ext>
            </a:extLst>
          </p:cNvPr>
          <p:cNvGraphicFramePr>
            <a:graphicFrameLocks/>
          </p:cNvGraphicFramePr>
          <p:nvPr/>
        </p:nvGraphicFramePr>
        <p:xfrm>
          <a:off x="914400" y="1447800"/>
          <a:ext cx="7696200" cy="5126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94759156-1C4A-4C93-873C-98637BCAD9E2}"/>
              </a:ext>
            </a:extLst>
          </p:cNvPr>
          <p:cNvGraphicFramePr>
            <a:graphicFrameLocks noGrp="1"/>
          </p:cNvGraphicFramePr>
          <p:nvPr>
            <p:extLst>
              <p:ext uri="{D42A27DB-BD31-4B8C-83A1-F6EECF244321}">
                <p14:modId xmlns:p14="http://schemas.microsoft.com/office/powerpoint/2010/main" val="3174731060"/>
              </p:ext>
            </p:extLst>
          </p:nvPr>
        </p:nvGraphicFramePr>
        <p:xfrm>
          <a:off x="153489" y="2057400"/>
          <a:ext cx="4178299" cy="3657596"/>
        </p:xfrm>
        <a:graphic>
          <a:graphicData uri="http://schemas.openxmlformats.org/drawingml/2006/table">
            <a:tbl>
              <a:tblPr>
                <a:tableStyleId>{5C22544A-7EE6-4342-B048-85BDC9FD1C3A}</a:tableStyleId>
              </a:tblPr>
              <a:tblGrid>
                <a:gridCol w="1132614">
                  <a:extLst>
                    <a:ext uri="{9D8B030D-6E8A-4147-A177-3AD203B41FA5}">
                      <a16:colId xmlns:a16="http://schemas.microsoft.com/office/drawing/2014/main" val="236896454"/>
                    </a:ext>
                  </a:extLst>
                </a:gridCol>
                <a:gridCol w="609137">
                  <a:extLst>
                    <a:ext uri="{9D8B030D-6E8A-4147-A177-3AD203B41FA5}">
                      <a16:colId xmlns:a16="http://schemas.microsoft.com/office/drawing/2014/main" val="386213487"/>
                    </a:ext>
                  </a:extLst>
                </a:gridCol>
                <a:gridCol w="609137">
                  <a:extLst>
                    <a:ext uri="{9D8B030D-6E8A-4147-A177-3AD203B41FA5}">
                      <a16:colId xmlns:a16="http://schemas.microsoft.com/office/drawing/2014/main" val="2331007653"/>
                    </a:ext>
                  </a:extLst>
                </a:gridCol>
                <a:gridCol w="609137">
                  <a:extLst>
                    <a:ext uri="{9D8B030D-6E8A-4147-A177-3AD203B41FA5}">
                      <a16:colId xmlns:a16="http://schemas.microsoft.com/office/drawing/2014/main" val="4099829475"/>
                    </a:ext>
                  </a:extLst>
                </a:gridCol>
                <a:gridCol w="609137">
                  <a:extLst>
                    <a:ext uri="{9D8B030D-6E8A-4147-A177-3AD203B41FA5}">
                      <a16:colId xmlns:a16="http://schemas.microsoft.com/office/drawing/2014/main" val="776876948"/>
                    </a:ext>
                  </a:extLst>
                </a:gridCol>
                <a:gridCol w="609137">
                  <a:extLst>
                    <a:ext uri="{9D8B030D-6E8A-4147-A177-3AD203B41FA5}">
                      <a16:colId xmlns:a16="http://schemas.microsoft.com/office/drawing/2014/main" val="1900619387"/>
                    </a:ext>
                  </a:extLst>
                </a:gridCol>
              </a:tblGrid>
              <a:tr h="25103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67520538"/>
                  </a:ext>
                </a:extLst>
              </a:tr>
              <a:tr h="2699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DMV wait times</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r>
                        <a:rPr lang="en-US" sz="1100" u="none" strike="noStrike" dirty="0">
                          <a:effectLst/>
                        </a:rPr>
                        <a:t>Total</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8714131"/>
                  </a:ext>
                </a:extLst>
              </a:tr>
              <a:tr h="2699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8534450"/>
                  </a:ext>
                </a:extLst>
              </a:tr>
              <a:tr h="488580">
                <a:tc>
                  <a:txBody>
                    <a:bodyPr/>
                    <a:lstStyle/>
                    <a:p>
                      <a:pPr algn="l" fontAlgn="b"/>
                      <a:r>
                        <a:rPr lang="en-US" sz="1100" u="none" strike="noStrike">
                          <a:effectLst/>
                        </a:rPr>
                        <a:t>Total Transactions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8990776"/>
                  </a:ext>
                </a:extLst>
              </a:tr>
              <a:tr h="269933">
                <a:tc>
                  <a:txBody>
                    <a:bodyPr/>
                    <a:lstStyle/>
                    <a:p>
                      <a:pPr algn="l" fontAlgn="b"/>
                      <a:r>
                        <a:rPr lang="en-US" sz="1100" u="none" strike="noStrike">
                          <a:effectLst/>
                        </a:rPr>
                        <a:t>Express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871404"/>
                  </a:ext>
                </a:extLst>
              </a:tr>
              <a:tr h="269933">
                <a:tc>
                  <a:txBody>
                    <a:bodyPr/>
                    <a:lstStyle/>
                    <a:p>
                      <a:pPr algn="l" fontAlgn="b"/>
                      <a:r>
                        <a:rPr lang="en-US" sz="1100" u="none" strike="noStrike">
                          <a:effectLst/>
                        </a:rPr>
                        <a:t>Titles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9354616"/>
                  </a:ext>
                </a:extLst>
              </a:tr>
              <a:tr h="269933">
                <a:tc>
                  <a:txBody>
                    <a:bodyPr/>
                    <a:lstStyle/>
                    <a:p>
                      <a:pPr algn="l" fontAlgn="b"/>
                      <a:r>
                        <a:rPr lang="en-US" sz="1100" u="none" strike="noStrike">
                          <a:effectLst/>
                        </a:rPr>
                        <a:t>DL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9839876"/>
                  </a:ext>
                </a:extLst>
              </a:tr>
              <a:tr h="269933">
                <a:tc>
                  <a:txBody>
                    <a:bodyPr/>
                    <a:lstStyle/>
                    <a:p>
                      <a:pPr algn="l" fontAlgn="b"/>
                      <a:r>
                        <a:rPr lang="en-US" sz="1100" u="none" strike="noStrike">
                          <a:effectLst/>
                        </a:rPr>
                        <a:t>Military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458943"/>
                  </a:ext>
                </a:extLst>
              </a:tr>
              <a:tr h="2699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9254792"/>
                  </a:ext>
                </a:extLst>
              </a:tr>
              <a:tr h="48858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100" u="none" strike="noStrike">
                          <a:effectLst/>
                        </a:rPr>
                        <a:t>Fort Carson came on-line in August 2016</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3228909"/>
                  </a:ext>
                </a:extLst>
              </a:tr>
              <a:tr h="2699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1100" u="none" strike="noStrike">
                          <a:effectLst/>
                        </a:rPr>
                        <a:t>DRIVES implemented in August 2018</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0713176"/>
                  </a:ext>
                </a:extLst>
              </a:tr>
              <a:tr h="2699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dirty="0">
                          <a:effectLst/>
                        </a:rPr>
                        <a:t>Kiosk Q4 2017</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4595069"/>
                  </a:ext>
                </a:extLst>
              </a:tr>
            </a:tbl>
          </a:graphicData>
        </a:graphic>
      </p:graphicFrame>
      <p:graphicFrame>
        <p:nvGraphicFramePr>
          <p:cNvPr id="9" name="Chart 8">
            <a:extLst>
              <a:ext uri="{FF2B5EF4-FFF2-40B4-BE49-F238E27FC236}">
                <a16:creationId xmlns:a16="http://schemas.microsoft.com/office/drawing/2014/main" id="{8E1F28CC-60B1-49DF-9078-11DA3CBE34B1}"/>
              </a:ext>
            </a:extLst>
          </p:cNvPr>
          <p:cNvGraphicFramePr>
            <a:graphicFrameLocks/>
          </p:cNvGraphicFramePr>
          <p:nvPr>
            <p:extLst>
              <p:ext uri="{D42A27DB-BD31-4B8C-83A1-F6EECF244321}">
                <p14:modId xmlns:p14="http://schemas.microsoft.com/office/powerpoint/2010/main" val="3762101664"/>
              </p:ext>
            </p:extLst>
          </p:nvPr>
        </p:nvGraphicFramePr>
        <p:xfrm>
          <a:off x="4470763" y="1981200"/>
          <a:ext cx="45720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9987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8229600" cy="1066800"/>
          </a:xfrm>
        </p:spPr>
        <p:txBody>
          <a:bodyPr>
            <a:normAutofit/>
          </a:bodyPr>
          <a:lstStyle/>
          <a:p>
            <a:pPr algn="ctr"/>
            <a:r>
              <a:rPr lang="en-US" dirty="0"/>
              <a:t>DMV Transactions Five Year Data</a:t>
            </a:r>
          </a:p>
        </p:txBody>
      </p:sp>
      <p:sp>
        <p:nvSpPr>
          <p:cNvPr id="6" name="Content Placeholder 5"/>
          <p:cNvSpPr>
            <a:spLocks noGrp="1"/>
          </p:cNvSpPr>
          <p:nvPr>
            <p:ph idx="1"/>
          </p:nvPr>
        </p:nvSpPr>
        <p:spPr>
          <a:xfrm>
            <a:off x="457200" y="1219200"/>
            <a:ext cx="8229600" cy="5355336"/>
          </a:xfrm>
        </p:spPr>
        <p:txBody>
          <a:bodyPr>
            <a:normAutofit/>
          </a:bodyPr>
          <a:lstStyle/>
          <a:p>
            <a:pPr lvl="1"/>
            <a:endParaRPr lang="en-US" dirty="0"/>
          </a:p>
          <a:p>
            <a:pPr lvl="1"/>
            <a:endParaRPr lang="en-US" dirty="0"/>
          </a:p>
          <a:p>
            <a:pPr lvl="1"/>
            <a:endParaRPr lang="en-US" dirty="0"/>
          </a:p>
          <a:p>
            <a:endParaRPr lang="en-US" dirty="0"/>
          </a:p>
          <a:p>
            <a:endParaRPr lang="en-US" dirty="0"/>
          </a:p>
          <a:p>
            <a:pPr lvl="1"/>
            <a:endParaRPr lang="en-US" dirty="0"/>
          </a:p>
        </p:txBody>
      </p:sp>
      <p:graphicFrame>
        <p:nvGraphicFramePr>
          <p:cNvPr id="5" name="Chart 4">
            <a:extLst>
              <a:ext uri="{FF2B5EF4-FFF2-40B4-BE49-F238E27FC236}">
                <a16:creationId xmlns:a16="http://schemas.microsoft.com/office/drawing/2014/main" id="{33B9657E-D08C-472F-AD68-B9DC06584242}"/>
              </a:ext>
            </a:extLst>
          </p:cNvPr>
          <p:cNvGraphicFramePr>
            <a:graphicFrameLocks/>
          </p:cNvGraphicFramePr>
          <p:nvPr/>
        </p:nvGraphicFramePr>
        <p:xfrm>
          <a:off x="914400" y="1447800"/>
          <a:ext cx="7696200" cy="51267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EA750F5-715E-4D0A-9D6D-FFC242486759}"/>
              </a:ext>
            </a:extLst>
          </p:cNvPr>
          <p:cNvGraphicFramePr>
            <a:graphicFrameLocks/>
          </p:cNvGraphicFramePr>
          <p:nvPr>
            <p:extLst>
              <p:ext uri="{D42A27DB-BD31-4B8C-83A1-F6EECF244321}">
                <p14:modId xmlns:p14="http://schemas.microsoft.com/office/powerpoint/2010/main" val="4139034613"/>
              </p:ext>
            </p:extLst>
          </p:nvPr>
        </p:nvGraphicFramePr>
        <p:xfrm>
          <a:off x="685800" y="3505200"/>
          <a:ext cx="7696200" cy="30758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ACDAE61B-B2CF-4870-8965-93C26437610C}"/>
              </a:ext>
            </a:extLst>
          </p:cNvPr>
          <p:cNvGraphicFramePr>
            <a:graphicFrameLocks noGrp="1"/>
          </p:cNvGraphicFramePr>
          <p:nvPr>
            <p:extLst>
              <p:ext uri="{D42A27DB-BD31-4B8C-83A1-F6EECF244321}">
                <p14:modId xmlns:p14="http://schemas.microsoft.com/office/powerpoint/2010/main" val="2683554299"/>
              </p:ext>
            </p:extLst>
          </p:nvPr>
        </p:nvGraphicFramePr>
        <p:xfrm>
          <a:off x="1752600" y="1295400"/>
          <a:ext cx="5556253" cy="2133603"/>
        </p:xfrm>
        <a:graphic>
          <a:graphicData uri="http://schemas.openxmlformats.org/drawingml/2006/table">
            <a:tbl>
              <a:tblPr>
                <a:tableStyleId>{5C22544A-7EE6-4342-B048-85BDC9FD1C3A}</a:tableStyleId>
              </a:tblPr>
              <a:tblGrid>
                <a:gridCol w="1166126">
                  <a:extLst>
                    <a:ext uri="{9D8B030D-6E8A-4147-A177-3AD203B41FA5}">
                      <a16:colId xmlns:a16="http://schemas.microsoft.com/office/drawing/2014/main" val="2097478509"/>
                    </a:ext>
                  </a:extLst>
                </a:gridCol>
                <a:gridCol w="627161">
                  <a:extLst>
                    <a:ext uri="{9D8B030D-6E8A-4147-A177-3AD203B41FA5}">
                      <a16:colId xmlns:a16="http://schemas.microsoft.com/office/drawing/2014/main" val="3625679137"/>
                    </a:ext>
                  </a:extLst>
                </a:gridCol>
                <a:gridCol w="627161">
                  <a:extLst>
                    <a:ext uri="{9D8B030D-6E8A-4147-A177-3AD203B41FA5}">
                      <a16:colId xmlns:a16="http://schemas.microsoft.com/office/drawing/2014/main" val="2548754049"/>
                    </a:ext>
                  </a:extLst>
                </a:gridCol>
                <a:gridCol w="627161">
                  <a:extLst>
                    <a:ext uri="{9D8B030D-6E8A-4147-A177-3AD203B41FA5}">
                      <a16:colId xmlns:a16="http://schemas.microsoft.com/office/drawing/2014/main" val="729199779"/>
                    </a:ext>
                  </a:extLst>
                </a:gridCol>
                <a:gridCol w="627161">
                  <a:extLst>
                    <a:ext uri="{9D8B030D-6E8A-4147-A177-3AD203B41FA5}">
                      <a16:colId xmlns:a16="http://schemas.microsoft.com/office/drawing/2014/main" val="981660040"/>
                    </a:ext>
                  </a:extLst>
                </a:gridCol>
                <a:gridCol w="627161">
                  <a:extLst>
                    <a:ext uri="{9D8B030D-6E8A-4147-A177-3AD203B41FA5}">
                      <a16:colId xmlns:a16="http://schemas.microsoft.com/office/drawing/2014/main" val="1169600457"/>
                    </a:ext>
                  </a:extLst>
                </a:gridCol>
                <a:gridCol w="627161">
                  <a:extLst>
                    <a:ext uri="{9D8B030D-6E8A-4147-A177-3AD203B41FA5}">
                      <a16:colId xmlns:a16="http://schemas.microsoft.com/office/drawing/2014/main" val="2257990486"/>
                    </a:ext>
                  </a:extLst>
                </a:gridCol>
                <a:gridCol w="627161">
                  <a:extLst>
                    <a:ext uri="{9D8B030D-6E8A-4147-A177-3AD203B41FA5}">
                      <a16:colId xmlns:a16="http://schemas.microsoft.com/office/drawing/2014/main" val="456386213"/>
                    </a:ext>
                  </a:extLst>
                </a:gridCol>
              </a:tblGrid>
              <a:tr h="23706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100" u="none" strike="noStrike">
                          <a:effectLst/>
                        </a:rPr>
                        <a:t>Transactions by office</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134513"/>
                  </a:ext>
                </a:extLst>
              </a:tr>
              <a:tr h="23706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0812208"/>
                  </a:ext>
                </a:extLst>
              </a:tr>
              <a:tr h="237067">
                <a:tc>
                  <a:txBody>
                    <a:bodyPr/>
                    <a:lstStyle/>
                    <a:p>
                      <a:pPr algn="l" fontAlgn="b"/>
                      <a:r>
                        <a:rPr lang="en-US" sz="1100" u="none" strike="noStrike">
                          <a:effectLst/>
                        </a:rPr>
                        <a:t>Chall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101,610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87,933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90,582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77,196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71,831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0564403"/>
                  </a:ext>
                </a:extLst>
              </a:tr>
              <a:tr h="237067">
                <a:tc>
                  <a:txBody>
                    <a:bodyPr/>
                    <a:lstStyle/>
                    <a:p>
                      <a:pPr algn="l" fontAlgn="b"/>
                      <a:r>
                        <a:rPr lang="en-US" sz="1100" u="none" strike="noStrike">
                          <a:effectLst/>
                        </a:rPr>
                        <a:t>Union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175,177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166,468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183,820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168,158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161,376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4858971"/>
                  </a:ext>
                </a:extLst>
              </a:tr>
              <a:tr h="237067">
                <a:tc>
                  <a:txBody>
                    <a:bodyPr/>
                    <a:lstStyle/>
                    <a:p>
                      <a:pPr algn="l" fontAlgn="b"/>
                      <a:r>
                        <a:rPr lang="en-US" sz="1100" u="none" strike="noStrike">
                          <a:effectLst/>
                        </a:rPr>
                        <a:t>Powers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170,830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142,302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138,648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129,357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127,138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7754189"/>
                  </a:ext>
                </a:extLst>
              </a:tr>
              <a:tr h="237067">
                <a:tc>
                  <a:txBody>
                    <a:bodyPr/>
                    <a:lstStyle/>
                    <a:p>
                      <a:pPr algn="l" fontAlgn="b"/>
                      <a:r>
                        <a:rPr lang="en-US" sz="1100" u="none" strike="noStrike">
                          <a:effectLst/>
                        </a:rPr>
                        <a:t>CSC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107,478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94,372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102,265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97,573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90,480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43347621"/>
                  </a:ext>
                </a:extLst>
              </a:tr>
              <a:tr h="237067">
                <a:tc>
                  <a:txBody>
                    <a:bodyPr/>
                    <a:lstStyle/>
                    <a:p>
                      <a:pPr algn="l" fontAlgn="b"/>
                      <a:r>
                        <a:rPr lang="en-US" sz="1100" u="none" strike="noStrike">
                          <a:effectLst/>
                        </a:rPr>
                        <a:t>Fort Carson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9,108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38,367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46,999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20,763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8274519"/>
                  </a:ext>
                </a:extLst>
              </a:tr>
              <a:tr h="23706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dirty="0">
                          <a:effectLst/>
                        </a:rPr>
                        <a:t>Hailstorms</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0850401"/>
                  </a:ext>
                </a:extLst>
              </a:tr>
              <a:tr h="23706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1100" u="none" strike="noStrike" dirty="0">
                          <a:effectLst/>
                        </a:rPr>
                        <a:t>Two brigades deployed</a:t>
                      </a:r>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5342560"/>
                  </a:ext>
                </a:extLst>
              </a:tr>
            </a:tbl>
          </a:graphicData>
        </a:graphic>
      </p:graphicFrame>
    </p:spTree>
    <p:extLst>
      <p:ext uri="{BB962C8B-B14F-4D97-AF65-F5344CB8AC3E}">
        <p14:creationId xmlns:p14="http://schemas.microsoft.com/office/powerpoint/2010/main" val="324911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064161214"/>
              </p:ext>
            </p:extLst>
          </p:nvPr>
        </p:nvGraphicFramePr>
        <p:xfrm>
          <a:off x="0" y="457200"/>
          <a:ext cx="9144000" cy="6115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76040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ED5E186093E34282E7610487331CF8" ma:contentTypeVersion="2" ma:contentTypeDescription="Create a new document." ma:contentTypeScope="" ma:versionID="1b327b4dff29b4c965e9ce2b5947c88c">
  <xsd:schema xmlns:xsd="http://www.w3.org/2001/XMLSchema" xmlns:xs="http://www.w3.org/2001/XMLSchema" xmlns:p="http://schemas.microsoft.com/office/2006/metadata/properties" xmlns:ns1="http://schemas.microsoft.com/sharepoint/v3" targetNamespace="http://schemas.microsoft.com/office/2006/metadata/properties" ma:root="true" ma:fieldsID="704507a547c7cbf4bcc49fa8f798d191" ns1:_="">
    <xsd:import namespace="http://schemas.microsoft.com/sharepoint/v3"/>
    <xsd:element name="properties">
      <xsd:complexType>
        <xsd:sequence>
          <xsd:element name="documentManagement">
            <xsd:complexType>
              <xsd:all>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71C4EA9-2D91-4BEC-9AFB-06EAD67E6F35}">
  <ds:schemaRefs>
    <ds:schemaRef ds:uri="http://schemas.microsoft.com/sharepoint/v3/contenttype/forms"/>
  </ds:schemaRefs>
</ds:datastoreItem>
</file>

<file path=customXml/itemProps2.xml><?xml version="1.0" encoding="utf-8"?>
<ds:datastoreItem xmlns:ds="http://schemas.openxmlformats.org/officeDocument/2006/customXml" ds:itemID="{5BB7DF82-3E8F-4A9C-B619-E7CC42030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7D4951-DF36-4AE7-B678-4A3A355BA359}">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Urban</Template>
  <TotalTime>34352</TotalTime>
  <Words>1150</Words>
  <Application>Microsoft Office PowerPoint</Application>
  <PresentationFormat>On-screen Show (4:3)</PresentationFormat>
  <Paragraphs>424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Trebuchet MS</vt:lpstr>
      <vt:lpstr>Wingdings 2</vt:lpstr>
      <vt:lpstr>Urban</vt:lpstr>
      <vt:lpstr>PowerPoint Presentation</vt:lpstr>
      <vt:lpstr>Motor Vehicle Kiosk</vt:lpstr>
      <vt:lpstr>Motor Vehicle Kiosk 2019</vt:lpstr>
      <vt:lpstr>Motor Vehicle Kiosk- Statewide</vt:lpstr>
      <vt:lpstr>Motor Vehicle Kiosk- Statewide</vt:lpstr>
      <vt:lpstr>DMV Transactions Five Year Data</vt:lpstr>
      <vt:lpstr>DMV Wait Times Five Year Data</vt:lpstr>
      <vt:lpstr>DMV Transactions Five Year Data</vt:lpstr>
      <vt:lpstr>PowerPoint Presentation</vt:lpstr>
      <vt:lpstr>2020 Presidential Primary Election  Tuesday, March 3, 2020  </vt:lpstr>
      <vt:lpstr>2020 Presidential Primary Timeline </vt:lpstr>
      <vt:lpstr>2020 Presidential Primary Timeline </vt:lpstr>
      <vt:lpstr>Unaffiliated Voters</vt:lpstr>
      <vt:lpstr>Legislative Update </vt:lpstr>
      <vt:lpstr>Legislative Update </vt:lpstr>
      <vt:lpstr>Legislative Update </vt:lpstr>
      <vt:lpstr>Legislative Update </vt:lpstr>
      <vt:lpstr>KUDOS</vt:lpstr>
      <vt:lpstr>EPIC 2020</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Primary Update</dc:title>
  <dc:creator>carbroerman</dc:creator>
  <cp:lastModifiedBy>Kristi Ridlen</cp:lastModifiedBy>
  <cp:revision>670</cp:revision>
  <cp:lastPrinted>2019-11-18T14:51:51Z</cp:lastPrinted>
  <dcterms:created xsi:type="dcterms:W3CDTF">2016-06-20T23:00:18Z</dcterms:created>
  <dcterms:modified xsi:type="dcterms:W3CDTF">2020-01-28T14:16:38Z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0x01010074ED5E186093E34282E7610487331CF8</vt:lpwstr>
  </property>
</Properties>
</file>