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1" r:id="rId5"/>
    <p:sldId id="274" r:id="rId6"/>
    <p:sldId id="260" r:id="rId7"/>
    <p:sldId id="273" r:id="rId8"/>
    <p:sldId id="265" r:id="rId9"/>
    <p:sldId id="275" r:id="rId10"/>
    <p:sldId id="268"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2" d="100"/>
          <a:sy n="142" d="100"/>
        </p:scale>
        <p:origin x="-156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6A6507F-387B-4B39-AE58-E6CD7EA07AB7}" type="datetimeFigureOut">
              <a:rPr lang="en-US" smtClean="0"/>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7D8C34-701E-4307-BF2A-1CC440E5107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A6507F-387B-4B39-AE58-E6CD7EA07AB7}" type="datetimeFigureOut">
              <a:rPr lang="en-US" smtClean="0"/>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7D8C34-701E-4307-BF2A-1CC440E5107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A6507F-387B-4B39-AE58-E6CD7EA07AB7}" type="datetimeFigureOut">
              <a:rPr lang="en-US" smtClean="0"/>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7D8C34-701E-4307-BF2A-1CC440E5107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A6507F-387B-4B39-AE58-E6CD7EA07AB7}" type="datetimeFigureOut">
              <a:rPr lang="en-US" smtClean="0"/>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7D8C34-701E-4307-BF2A-1CC440E5107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A6507F-387B-4B39-AE58-E6CD7EA07AB7}" type="datetimeFigureOut">
              <a:rPr lang="en-US" smtClean="0"/>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7D8C34-701E-4307-BF2A-1CC440E5107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A6507F-387B-4B39-AE58-E6CD7EA07AB7}" type="datetimeFigureOut">
              <a:rPr lang="en-US" smtClean="0"/>
              <a:t>8/15/2019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7D8C34-701E-4307-BF2A-1CC440E5107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A6507F-387B-4B39-AE58-E6CD7EA07AB7}" type="datetimeFigureOut">
              <a:rPr lang="en-US" smtClean="0"/>
              <a:t>8/15/2019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7D8C34-701E-4307-BF2A-1CC440E5107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A6507F-387B-4B39-AE58-E6CD7EA07AB7}" type="datetimeFigureOut">
              <a:rPr lang="en-US" smtClean="0"/>
              <a:t>8/15/2019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7D8C34-701E-4307-BF2A-1CC440E5107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A6507F-387B-4B39-AE58-E6CD7EA07AB7}" type="datetimeFigureOut">
              <a:rPr lang="en-US" smtClean="0"/>
              <a:t>8/15/2019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7D8C34-701E-4307-BF2A-1CC440E5107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A6507F-387B-4B39-AE58-E6CD7EA07AB7}" type="datetimeFigureOut">
              <a:rPr lang="en-US" smtClean="0"/>
              <a:t>8/15/2019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7D8C34-701E-4307-BF2A-1CC440E5107F}"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6A6507F-387B-4B39-AE58-E6CD7EA07AB7}" type="datetimeFigureOut">
              <a:rPr lang="en-US" smtClean="0"/>
              <a:t>8/15/2019</a:t>
            </a:fld>
            <a:endParaRPr lang="en-US" dirty="0"/>
          </a:p>
        </p:txBody>
      </p:sp>
      <p:sp>
        <p:nvSpPr>
          <p:cNvPr id="9" name="Slide Number Placeholder 8"/>
          <p:cNvSpPr>
            <a:spLocks noGrp="1"/>
          </p:cNvSpPr>
          <p:nvPr>
            <p:ph type="sldNum" sz="quarter" idx="11"/>
          </p:nvPr>
        </p:nvSpPr>
        <p:spPr/>
        <p:txBody>
          <a:bodyPr/>
          <a:lstStyle/>
          <a:p>
            <a:fld id="{547D8C34-701E-4307-BF2A-1CC440E5107F}"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47D8C34-701E-4307-BF2A-1CC440E5107F}"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6A6507F-387B-4B39-AE58-E6CD7EA07AB7}" type="datetimeFigureOut">
              <a:rPr lang="en-US" smtClean="0"/>
              <a:t>8/15/2019</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Retreat Metropolitan District 1-2</a:t>
            </a:r>
            <a:endParaRPr lang="en-US" dirty="0"/>
          </a:p>
        </p:txBody>
      </p:sp>
      <p:sp>
        <p:nvSpPr>
          <p:cNvPr id="3" name="Subtitle 2"/>
          <p:cNvSpPr>
            <a:spLocks noGrp="1"/>
          </p:cNvSpPr>
          <p:nvPr>
            <p:ph type="subTitle" idx="1"/>
          </p:nvPr>
        </p:nvSpPr>
        <p:spPr/>
        <p:txBody>
          <a:bodyPr>
            <a:normAutofit/>
          </a:bodyPr>
          <a:lstStyle/>
          <a:p>
            <a:r>
              <a:rPr lang="en-US" dirty="0" smtClean="0"/>
              <a:t>ID-17-002</a:t>
            </a:r>
          </a:p>
        </p:txBody>
      </p:sp>
    </p:spTree>
    <p:extLst>
      <p:ext uri="{BB962C8B-B14F-4D97-AF65-F5344CB8AC3E}">
        <p14:creationId xmlns:p14="http://schemas.microsoft.com/office/powerpoint/2010/main" val="3321874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Staff Analysis </a:t>
            </a:r>
            <a:endParaRPr lang="en-US" dirty="0"/>
          </a:p>
        </p:txBody>
      </p:sp>
      <p:sp>
        <p:nvSpPr>
          <p:cNvPr id="2" name="Content Placeholder 1"/>
          <p:cNvSpPr>
            <a:spLocks noGrp="1"/>
          </p:cNvSpPr>
          <p:nvPr>
            <p:ph idx="1"/>
          </p:nvPr>
        </p:nvSpPr>
        <p:spPr>
          <a:xfrm>
            <a:off x="457200" y="1219200"/>
            <a:ext cx="7620000" cy="5181600"/>
          </a:xfrm>
        </p:spPr>
        <p:txBody>
          <a:bodyPr>
            <a:normAutofit fontScale="85000" lnSpcReduction="10000"/>
          </a:bodyPr>
          <a:lstStyle/>
          <a:p>
            <a:r>
              <a:rPr lang="en-US" dirty="0" smtClean="0"/>
              <a:t>District No. 1 is the Control District</a:t>
            </a:r>
          </a:p>
          <a:p>
            <a:pPr lvl="1"/>
            <a:r>
              <a:rPr lang="en-US" dirty="0" smtClean="0"/>
              <a:t>Includes property owned by the Districts; directs the activities of the Districts</a:t>
            </a:r>
          </a:p>
          <a:p>
            <a:r>
              <a:rPr lang="en-US" dirty="0" smtClean="0"/>
              <a:t>District </a:t>
            </a:r>
            <a:r>
              <a:rPr lang="en-US" dirty="0"/>
              <a:t>No. 2 includes residential development, generates tax revenue to fund improvements, operations &amp; maintenance </a:t>
            </a:r>
            <a:endParaRPr lang="en-US" dirty="0" smtClean="0"/>
          </a:p>
          <a:p>
            <a:endParaRPr lang="en-US" dirty="0"/>
          </a:p>
          <a:p>
            <a:r>
              <a:rPr lang="en-US" dirty="0" smtClean="0"/>
              <a:t>Financial Plan</a:t>
            </a:r>
          </a:p>
          <a:p>
            <a:pPr lvl="1"/>
            <a:r>
              <a:rPr lang="en-US" dirty="0" smtClean="0"/>
              <a:t>193 homes</a:t>
            </a:r>
            <a:endParaRPr lang="en-US" dirty="0"/>
          </a:p>
          <a:p>
            <a:pPr lvl="2"/>
            <a:r>
              <a:rPr lang="en-US" dirty="0" smtClean="0"/>
              <a:t>3 year absorption (2020-2023)</a:t>
            </a:r>
            <a:endParaRPr lang="en-US" dirty="0"/>
          </a:p>
          <a:p>
            <a:pPr lvl="1"/>
            <a:r>
              <a:rPr lang="en-US" dirty="0"/>
              <a:t>Average cost- </a:t>
            </a:r>
            <a:r>
              <a:rPr lang="en-US" dirty="0" smtClean="0"/>
              <a:t>$675,000</a:t>
            </a:r>
          </a:p>
          <a:p>
            <a:pPr lvl="1"/>
            <a:endParaRPr lang="en-US" dirty="0"/>
          </a:p>
          <a:p>
            <a:r>
              <a:rPr lang="en-US" dirty="0" smtClean="0"/>
              <a:t>Standard Conditions &amp; Notations are recommended </a:t>
            </a:r>
          </a:p>
          <a:p>
            <a:endParaRPr lang="en-US" dirty="0" smtClean="0"/>
          </a:p>
          <a:p>
            <a:r>
              <a:rPr lang="en-US" altLang="en-US" dirty="0" smtClean="0"/>
              <a:t>Standard </a:t>
            </a:r>
            <a:r>
              <a:rPr lang="en-US" altLang="en-US" dirty="0"/>
              <a:t>Disclosure will be required</a:t>
            </a:r>
          </a:p>
          <a:p>
            <a:pPr lvl="1"/>
            <a:r>
              <a:rPr lang="en-US" altLang="en-US" dirty="0"/>
              <a:t>Exhibit to service plan</a:t>
            </a:r>
          </a:p>
          <a:p>
            <a:pPr lvl="1"/>
            <a:r>
              <a:rPr lang="en-US" altLang="en-US" dirty="0"/>
              <a:t>Will be required with subsequent plats</a:t>
            </a:r>
          </a:p>
          <a:p>
            <a:pPr lvl="1"/>
            <a:r>
              <a:rPr lang="en-US" altLang="en-US" dirty="0"/>
              <a:t>Updates required annually thereafter</a:t>
            </a:r>
          </a:p>
          <a:p>
            <a:pPr lvl="2"/>
            <a:r>
              <a:rPr lang="en-US" altLang="en-US" dirty="0"/>
              <a:t>To be posted on County web site</a:t>
            </a:r>
          </a:p>
          <a:p>
            <a:pPr lvl="1"/>
            <a:endParaRPr lang="en-US" dirty="0"/>
          </a:p>
          <a:p>
            <a:pPr lvl="1"/>
            <a:endParaRPr lang="en-US" dirty="0" smtClean="0"/>
          </a:p>
        </p:txBody>
      </p:sp>
    </p:spTree>
    <p:extLst>
      <p:ext uri="{BB962C8B-B14F-4D97-AF65-F5344CB8AC3E}">
        <p14:creationId xmlns:p14="http://schemas.microsoft.com/office/powerpoint/2010/main" val="1679656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sp>
        <p:nvSpPr>
          <p:cNvPr id="2" name="Content Placeholder 1"/>
          <p:cNvSpPr>
            <a:spLocks noGrp="1"/>
          </p:cNvSpPr>
          <p:nvPr>
            <p:ph idx="1"/>
          </p:nvPr>
        </p:nvSpPr>
        <p:spPr/>
        <p:txBody>
          <a:bodyPr/>
          <a:lstStyle/>
          <a:p>
            <a:endParaRPr lang="en-US" dirty="0"/>
          </a:p>
        </p:txBody>
      </p:sp>
    </p:spTree>
    <p:extLst>
      <p:ext uri="{BB962C8B-B14F-4D97-AF65-F5344CB8AC3E}">
        <p14:creationId xmlns:p14="http://schemas.microsoft.com/office/powerpoint/2010/main" val="3861707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Criteria for Disapproval</a:t>
            </a:r>
            <a:endParaRPr lang="en-US" dirty="0"/>
          </a:p>
        </p:txBody>
      </p:sp>
      <p:sp>
        <p:nvSpPr>
          <p:cNvPr id="3" name="Content Placeholder 2"/>
          <p:cNvSpPr>
            <a:spLocks noGrp="1"/>
          </p:cNvSpPr>
          <p:nvPr>
            <p:ph idx="1"/>
          </p:nvPr>
        </p:nvSpPr>
        <p:spPr>
          <a:xfrm>
            <a:off x="152400" y="1719070"/>
            <a:ext cx="8636493" cy="4910329"/>
          </a:xfrm>
        </p:spPr>
        <p:txBody>
          <a:bodyPr>
            <a:normAutofit/>
          </a:bodyPr>
          <a:lstStyle/>
          <a:p>
            <a:pPr marL="45720" indent="0">
              <a:buNone/>
            </a:pPr>
            <a:r>
              <a:rPr lang="en-US" dirty="0" smtClean="0"/>
              <a:t>The </a:t>
            </a:r>
            <a:r>
              <a:rPr lang="en-US" dirty="0"/>
              <a:t>BoCC shall disapprove the draft service plan unless evidence satisfactory to it of each of the following is presented or, in the BoCC </a:t>
            </a:r>
            <a:r>
              <a:rPr lang="en-US" baseline="30000" dirty="0"/>
              <a:t>' </a:t>
            </a:r>
            <a:r>
              <a:rPr lang="en-US" dirty="0"/>
              <a:t>s discretion, the BoCC conditionally approves the draft service plan to cause compliance with these criteria (C.R.S. § 32-1-203(2)): </a:t>
            </a:r>
          </a:p>
          <a:p>
            <a:r>
              <a:rPr lang="en-US" dirty="0" smtClean="0"/>
              <a:t>There </a:t>
            </a:r>
            <a:r>
              <a:rPr lang="en-US" dirty="0"/>
              <a:t>is sufficient existing and projected need for organized service in the area to be served by the proposed special district; </a:t>
            </a:r>
          </a:p>
          <a:p>
            <a:r>
              <a:rPr lang="en-US" dirty="0" smtClean="0"/>
              <a:t>The </a:t>
            </a:r>
            <a:r>
              <a:rPr lang="en-US" dirty="0"/>
              <a:t>existing service in the area to be served by the proposed special district is inadequate for present and projected needs; </a:t>
            </a:r>
          </a:p>
          <a:p>
            <a:r>
              <a:rPr lang="en-US" dirty="0" smtClean="0"/>
              <a:t>The </a:t>
            </a:r>
            <a:r>
              <a:rPr lang="en-US" dirty="0"/>
              <a:t>proposed special district is capable of providing economical and sufficient service to the area within its proposed boundaries; </a:t>
            </a:r>
          </a:p>
          <a:p>
            <a:r>
              <a:rPr lang="en-US" dirty="0" smtClean="0"/>
              <a:t>The </a:t>
            </a:r>
            <a:r>
              <a:rPr lang="en-US" dirty="0"/>
              <a:t>area to be included in the proposed special district has, or will have, the financial ability to discharge the proposed indebtedness on a reasonable basis. </a:t>
            </a:r>
          </a:p>
          <a:p>
            <a:endParaRPr lang="en-US" dirty="0"/>
          </a:p>
        </p:txBody>
      </p:sp>
    </p:spTree>
    <p:extLst>
      <p:ext uri="{BB962C8B-B14F-4D97-AF65-F5344CB8AC3E}">
        <p14:creationId xmlns:p14="http://schemas.microsoft.com/office/powerpoint/2010/main" val="1761458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Discretionary Criteria for Disapproval</a:t>
            </a:r>
          </a:p>
        </p:txBody>
      </p:sp>
      <p:sp>
        <p:nvSpPr>
          <p:cNvPr id="2" name="Content Placeholder 1"/>
          <p:cNvSpPr>
            <a:spLocks noGrp="1"/>
          </p:cNvSpPr>
          <p:nvPr>
            <p:ph idx="1"/>
          </p:nvPr>
        </p:nvSpPr>
        <p:spPr>
          <a:xfrm>
            <a:off x="380999" y="1719070"/>
            <a:ext cx="8407893" cy="4986529"/>
          </a:xfrm>
        </p:spPr>
        <p:txBody>
          <a:bodyPr>
            <a:normAutofit fontScale="92500" lnSpcReduction="10000"/>
          </a:bodyPr>
          <a:lstStyle/>
          <a:p>
            <a:pPr marL="45720" indent="0">
              <a:buNone/>
            </a:pPr>
            <a:r>
              <a:rPr lang="en-US" dirty="0" smtClean="0"/>
              <a:t>The </a:t>
            </a:r>
            <a:r>
              <a:rPr lang="en-US" dirty="0"/>
              <a:t>BoCC may disapprove the draft service plan if evidence of the following, at the BoCC </a:t>
            </a:r>
            <a:r>
              <a:rPr lang="en-US" baseline="30000" dirty="0"/>
              <a:t>' </a:t>
            </a:r>
            <a:r>
              <a:rPr lang="en-US" dirty="0"/>
              <a:t>s discretion, is not presented (C.R.S. § 32-1-203(2.5)): </a:t>
            </a:r>
          </a:p>
          <a:p>
            <a:r>
              <a:rPr lang="en-US" dirty="0" smtClean="0"/>
              <a:t>Adequate </a:t>
            </a:r>
            <a:r>
              <a:rPr lang="en-US" dirty="0"/>
              <a:t>service is not, or will not be, available to the area through the County or other existing municipal or quasi-municipal corporations, including existing special districts, within a reasonable time and on a comparable basis; </a:t>
            </a:r>
          </a:p>
          <a:p>
            <a:r>
              <a:rPr lang="en-US" dirty="0" smtClean="0"/>
              <a:t>The </a:t>
            </a:r>
            <a:r>
              <a:rPr lang="en-US" dirty="0"/>
              <a:t>facility and service standards of the proposed special district are compatible with the facility and service standards of each County within which the proposed special district is to be located and each municipality which is an interested party as defined in C.R.S. § 32-1-204 and this Code; </a:t>
            </a:r>
          </a:p>
          <a:p>
            <a:r>
              <a:rPr lang="en-US" dirty="0" smtClean="0"/>
              <a:t>The </a:t>
            </a:r>
            <a:r>
              <a:rPr lang="en-US" dirty="0"/>
              <a:t>proposal is in substantial compliance with the El Paso County Master Plan; </a:t>
            </a:r>
          </a:p>
          <a:p>
            <a:r>
              <a:rPr lang="en-US" dirty="0" smtClean="0"/>
              <a:t>The </a:t>
            </a:r>
            <a:r>
              <a:rPr lang="en-US" dirty="0"/>
              <a:t>proposal is in compliance with any duly adopted County regional, or State long-range water quality management plan for the area; or </a:t>
            </a:r>
          </a:p>
          <a:p>
            <a:r>
              <a:rPr lang="en-US" dirty="0" smtClean="0"/>
              <a:t>The </a:t>
            </a:r>
            <a:r>
              <a:rPr lang="en-US" dirty="0"/>
              <a:t>creation of the proposed special district will be in the best interests of the area proposed to be served. </a:t>
            </a:r>
          </a:p>
          <a:p>
            <a:endParaRPr lang="en-US" dirty="0"/>
          </a:p>
        </p:txBody>
      </p:sp>
    </p:spTree>
    <p:extLst>
      <p:ext uri="{BB962C8B-B14F-4D97-AF65-F5344CB8AC3E}">
        <p14:creationId xmlns:p14="http://schemas.microsoft.com/office/powerpoint/2010/main" val="2104269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Applicant </a:t>
            </a:r>
            <a:endParaRPr lang="en-US" dirty="0"/>
          </a:p>
        </p:txBody>
      </p:sp>
      <p:sp>
        <p:nvSpPr>
          <p:cNvPr id="2" name="Content Placeholder 1"/>
          <p:cNvSpPr>
            <a:spLocks noGrp="1"/>
          </p:cNvSpPr>
          <p:nvPr>
            <p:ph idx="1"/>
          </p:nvPr>
        </p:nvSpPr>
        <p:spPr/>
        <p:txBody>
          <a:bodyPr/>
          <a:lstStyle/>
          <a:p>
            <a:r>
              <a:rPr lang="en-US" dirty="0" smtClean="0"/>
              <a:t>Applicants: </a:t>
            </a:r>
          </a:p>
          <a:p>
            <a:pPr lvl="1"/>
            <a:r>
              <a:rPr lang="en-US" b="1" dirty="0" err="1" smtClean="0"/>
              <a:t>TimberRidge</a:t>
            </a:r>
            <a:r>
              <a:rPr lang="en-US" b="1" dirty="0" smtClean="0"/>
              <a:t> </a:t>
            </a:r>
            <a:r>
              <a:rPr lang="en-US" b="1" dirty="0"/>
              <a:t>Development Group, LLC</a:t>
            </a:r>
            <a:endParaRPr lang="en-US" dirty="0"/>
          </a:p>
          <a:p>
            <a:pPr lvl="1"/>
            <a:r>
              <a:rPr lang="en-US" b="1" dirty="0" err="1" smtClean="0"/>
              <a:t>TimberRidge</a:t>
            </a:r>
            <a:r>
              <a:rPr lang="en-US" b="1" dirty="0" smtClean="0"/>
              <a:t> </a:t>
            </a:r>
            <a:r>
              <a:rPr lang="en-US" b="1" dirty="0"/>
              <a:t>Estates, LLC</a:t>
            </a:r>
            <a:endParaRPr lang="en-US" dirty="0"/>
          </a:p>
          <a:p>
            <a:endParaRPr lang="en-US" dirty="0" smtClean="0"/>
          </a:p>
          <a:p>
            <a:r>
              <a:rPr lang="en-US" dirty="0" smtClean="0"/>
              <a:t>Representative: </a:t>
            </a:r>
          </a:p>
          <a:p>
            <a:pPr lvl="1"/>
            <a:r>
              <a:rPr lang="en-US" b="1" dirty="0" smtClean="0"/>
              <a:t>Spencer </a:t>
            </a:r>
            <a:r>
              <a:rPr lang="en-US" b="1" dirty="0"/>
              <a:t>Fane, LLP</a:t>
            </a:r>
            <a:endParaRPr lang="en-US" dirty="0"/>
          </a:p>
        </p:txBody>
      </p:sp>
    </p:spTree>
    <p:extLst>
      <p:ext uri="{BB962C8B-B14F-4D97-AF65-F5344CB8AC3E}">
        <p14:creationId xmlns:p14="http://schemas.microsoft.com/office/powerpoint/2010/main" val="2489036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a:t>
            </a:r>
            <a:endParaRPr lang="en-US" dirty="0"/>
          </a:p>
        </p:txBody>
      </p:sp>
      <p:sp>
        <p:nvSpPr>
          <p:cNvPr id="3" name="Content Placeholder 2"/>
          <p:cNvSpPr>
            <a:spLocks noGrp="1"/>
          </p:cNvSpPr>
          <p:nvPr>
            <p:ph idx="1"/>
          </p:nvPr>
        </p:nvSpPr>
        <p:spPr>
          <a:xfrm>
            <a:off x="457200" y="1295400"/>
            <a:ext cx="7620000" cy="5334000"/>
          </a:xfrm>
        </p:spPr>
        <p:txBody>
          <a:bodyPr>
            <a:normAutofit fontScale="85000" lnSpcReduction="20000"/>
          </a:bodyPr>
          <a:lstStyle/>
          <a:p>
            <a:r>
              <a:rPr lang="en-US" dirty="0"/>
              <a:t>R</a:t>
            </a:r>
            <a:r>
              <a:rPr lang="en-US" dirty="0" smtClean="0"/>
              <a:t>equest </a:t>
            </a:r>
            <a:r>
              <a:rPr lang="en-US" dirty="0"/>
              <a:t>for approval of a Colorado Revised Statute Title 32 Multiple Special District service plan for Retreat Metropolitan Districts Nos. 1 and 2.  </a:t>
            </a:r>
            <a:endParaRPr lang="en-US" dirty="0" smtClean="0"/>
          </a:p>
          <a:p>
            <a:r>
              <a:rPr lang="en-US" dirty="0" smtClean="0"/>
              <a:t>The </a:t>
            </a:r>
            <a:r>
              <a:rPr lang="en-US" dirty="0"/>
              <a:t>applicant is proposing the following: </a:t>
            </a:r>
            <a:endParaRPr lang="en-US" dirty="0" smtClean="0"/>
          </a:p>
          <a:p>
            <a:pPr lvl="1"/>
            <a:r>
              <a:rPr lang="en-US" dirty="0" smtClean="0"/>
              <a:t>a </a:t>
            </a:r>
            <a:r>
              <a:rPr lang="en-US" dirty="0"/>
              <a:t>maximum debt authorization of $14.5 </a:t>
            </a:r>
            <a:r>
              <a:rPr lang="en-US" dirty="0" smtClean="0"/>
              <a:t>million</a:t>
            </a:r>
          </a:p>
          <a:p>
            <a:pPr lvl="1"/>
            <a:r>
              <a:rPr lang="en-US" dirty="0" smtClean="0"/>
              <a:t>a </a:t>
            </a:r>
            <a:r>
              <a:rPr lang="en-US" dirty="0"/>
              <a:t>debt service mill levy of 50 </a:t>
            </a:r>
            <a:r>
              <a:rPr lang="en-US" dirty="0" smtClean="0"/>
              <a:t>mills</a:t>
            </a:r>
          </a:p>
          <a:p>
            <a:pPr lvl="1"/>
            <a:r>
              <a:rPr lang="en-US" dirty="0" smtClean="0"/>
              <a:t>an </a:t>
            </a:r>
            <a:r>
              <a:rPr lang="en-US" dirty="0"/>
              <a:t>operations and maintenance mill levy of 10 </a:t>
            </a:r>
            <a:r>
              <a:rPr lang="en-US" dirty="0" smtClean="0"/>
              <a:t>mills</a:t>
            </a:r>
          </a:p>
          <a:p>
            <a:pPr lvl="1"/>
            <a:r>
              <a:rPr lang="en-US" dirty="0" smtClean="0"/>
              <a:t>5 </a:t>
            </a:r>
            <a:r>
              <a:rPr lang="en-US" dirty="0"/>
              <a:t>mills for covenant </a:t>
            </a:r>
            <a:r>
              <a:rPr lang="en-US" dirty="0" smtClean="0"/>
              <a:t>enforcement</a:t>
            </a:r>
          </a:p>
          <a:p>
            <a:pPr lvl="2"/>
            <a:r>
              <a:rPr lang="en-US" dirty="0" smtClean="0"/>
              <a:t>a </a:t>
            </a:r>
            <a:r>
              <a:rPr lang="en-US" dirty="0"/>
              <a:t>maximum combined mill levy of 65 </a:t>
            </a:r>
            <a:r>
              <a:rPr lang="en-US" dirty="0" smtClean="0"/>
              <a:t>mills </a:t>
            </a:r>
          </a:p>
          <a:p>
            <a:pPr marL="114300" indent="0">
              <a:buNone/>
            </a:pPr>
            <a:endParaRPr lang="en-US" dirty="0" smtClean="0"/>
          </a:p>
          <a:p>
            <a:r>
              <a:rPr lang="en-US" dirty="0" smtClean="0"/>
              <a:t> </a:t>
            </a:r>
            <a:r>
              <a:rPr lang="en-US" dirty="0"/>
              <a:t>The statutory purposes of the proposed Districts include: </a:t>
            </a:r>
            <a:endParaRPr lang="en-US" dirty="0" smtClean="0"/>
          </a:p>
          <a:p>
            <a:pPr lvl="1"/>
            <a:r>
              <a:rPr lang="en-US" dirty="0" smtClean="0"/>
              <a:t>water </a:t>
            </a:r>
            <a:r>
              <a:rPr lang="en-US" dirty="0"/>
              <a:t>and sewage disposal </a:t>
            </a:r>
            <a:r>
              <a:rPr lang="en-US" dirty="0" smtClean="0"/>
              <a:t>services</a:t>
            </a:r>
          </a:p>
          <a:p>
            <a:pPr lvl="1"/>
            <a:r>
              <a:rPr lang="en-US" dirty="0" smtClean="0"/>
              <a:t>street </a:t>
            </a:r>
            <a:r>
              <a:rPr lang="en-US" dirty="0"/>
              <a:t>improvements, transportation and safety </a:t>
            </a:r>
            <a:r>
              <a:rPr lang="en-US" dirty="0" smtClean="0"/>
              <a:t>protection</a:t>
            </a:r>
          </a:p>
          <a:p>
            <a:pPr lvl="1"/>
            <a:r>
              <a:rPr lang="en-US" dirty="0" smtClean="0"/>
              <a:t>design</a:t>
            </a:r>
            <a:r>
              <a:rPr lang="en-US" dirty="0"/>
              <a:t>, construction, and maintenance of drainage </a:t>
            </a:r>
            <a:r>
              <a:rPr lang="en-US" dirty="0" smtClean="0"/>
              <a:t>facilities</a:t>
            </a:r>
          </a:p>
          <a:p>
            <a:pPr lvl="1"/>
            <a:r>
              <a:rPr lang="en-US" dirty="0" smtClean="0"/>
              <a:t>design</a:t>
            </a:r>
            <a:r>
              <a:rPr lang="en-US" dirty="0"/>
              <a:t>, acquisition of land, construction, and maintenance of recreation </a:t>
            </a:r>
            <a:r>
              <a:rPr lang="en-US" dirty="0" smtClean="0"/>
              <a:t>facilities</a:t>
            </a:r>
          </a:p>
          <a:p>
            <a:pPr lvl="1"/>
            <a:r>
              <a:rPr lang="en-US" dirty="0" smtClean="0"/>
              <a:t>mosquito control</a:t>
            </a:r>
          </a:p>
          <a:p>
            <a:pPr lvl="1"/>
            <a:r>
              <a:rPr lang="en-US" dirty="0" smtClean="0"/>
              <a:t>covenant enforcement</a:t>
            </a:r>
          </a:p>
          <a:p>
            <a:pPr lvl="1"/>
            <a:r>
              <a:rPr lang="en-US" dirty="0" smtClean="0"/>
              <a:t>television </a:t>
            </a:r>
            <a:r>
              <a:rPr lang="en-US" dirty="0"/>
              <a:t>relay and </a:t>
            </a:r>
            <a:r>
              <a:rPr lang="en-US" dirty="0" smtClean="0"/>
              <a:t>translation</a:t>
            </a:r>
          </a:p>
          <a:p>
            <a:pPr lvl="1"/>
            <a:r>
              <a:rPr lang="en-US" dirty="0" smtClean="0"/>
              <a:t>security </a:t>
            </a:r>
            <a:r>
              <a:rPr lang="en-US" dirty="0"/>
              <a:t>services</a:t>
            </a:r>
          </a:p>
        </p:txBody>
      </p:sp>
    </p:spTree>
    <p:extLst>
      <p:ext uri="{BB962C8B-B14F-4D97-AF65-F5344CB8AC3E}">
        <p14:creationId xmlns:p14="http://schemas.microsoft.com/office/powerpoint/2010/main" val="1400329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7620000" cy="1265238"/>
          </a:xfrm>
        </p:spPr>
        <p:txBody>
          <a:bodyPr/>
          <a:lstStyle/>
          <a:p>
            <a:r>
              <a:rPr lang="en-US" dirty="0" smtClean="0"/>
              <a:t>Proposed District Boundary </a:t>
            </a:r>
            <a:br>
              <a:rPr lang="en-US" dirty="0" smtClean="0"/>
            </a:br>
            <a:r>
              <a:rPr lang="en-US" sz="2400" dirty="0" smtClean="0"/>
              <a:t>(227 acres)</a:t>
            </a:r>
            <a:endParaRPr lang="en-US" sz="24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16200000">
            <a:off x="1596724" y="168153"/>
            <a:ext cx="5493356" cy="777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0577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Retreat at </a:t>
            </a:r>
            <a:r>
              <a:rPr lang="en-US" dirty="0" err="1" smtClean="0"/>
              <a:t>TimberRidge</a:t>
            </a:r>
            <a:r>
              <a:rPr lang="en-US" dirty="0" smtClean="0"/>
              <a:t> Preliminary Plan</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81400" y="1676400"/>
            <a:ext cx="4556501"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52400" y="1600200"/>
            <a:ext cx="3886200" cy="4247317"/>
          </a:xfrm>
          <a:prstGeom prst="rect">
            <a:avLst/>
          </a:prstGeom>
        </p:spPr>
        <p:txBody>
          <a:bodyPr wrap="square">
            <a:spAutoFit/>
          </a:bodyPr>
          <a:lstStyle/>
          <a:p>
            <a:r>
              <a:rPr lang="en-US" dirty="0" smtClean="0"/>
              <a:t>A Planned </a:t>
            </a:r>
            <a:r>
              <a:rPr lang="en-US" dirty="0"/>
              <a:t>Unit Development rezoning for the Retreat at </a:t>
            </a:r>
            <a:r>
              <a:rPr lang="en-US" dirty="0" err="1"/>
              <a:t>TimberRidge</a:t>
            </a:r>
            <a:r>
              <a:rPr lang="en-US" dirty="0"/>
              <a:t> PUD development Plan (PUD-17-003) was approved by the Board of County Commissioners on March 27, 2018. </a:t>
            </a:r>
            <a:endParaRPr lang="en-US" dirty="0" smtClean="0"/>
          </a:p>
          <a:p>
            <a:endParaRPr lang="en-US" dirty="0"/>
          </a:p>
          <a:p>
            <a:r>
              <a:rPr lang="en-US" dirty="0" smtClean="0"/>
              <a:t>The 234 acre Retreat </a:t>
            </a:r>
            <a:r>
              <a:rPr lang="en-US" dirty="0"/>
              <a:t>at </a:t>
            </a:r>
            <a:r>
              <a:rPr lang="en-US" dirty="0" err="1"/>
              <a:t>TimberRidge</a:t>
            </a:r>
            <a:r>
              <a:rPr lang="en-US" dirty="0"/>
              <a:t> preliminary plan (SP-18-002</a:t>
            </a:r>
            <a:r>
              <a:rPr lang="en-US" dirty="0" smtClean="0"/>
              <a:t>), which included :</a:t>
            </a:r>
          </a:p>
          <a:p>
            <a:r>
              <a:rPr lang="en-US" dirty="0" smtClean="0"/>
              <a:t>205 </a:t>
            </a:r>
            <a:r>
              <a:rPr lang="en-US" dirty="0"/>
              <a:t>single-family </a:t>
            </a:r>
            <a:r>
              <a:rPr lang="en-US" dirty="0" smtClean="0"/>
              <a:t>lots, 27.17 </a:t>
            </a:r>
            <a:r>
              <a:rPr lang="en-US" dirty="0"/>
              <a:t>acres of right of </a:t>
            </a:r>
            <a:r>
              <a:rPr lang="en-US" dirty="0" smtClean="0"/>
              <a:t>way, and 10 </a:t>
            </a:r>
            <a:r>
              <a:rPr lang="en-US" dirty="0"/>
              <a:t>open-space, trail corridor, detention, and utilities tracts totaling 27.58 acres was approved by the Board of County Commissioners on October 23, 2018. </a:t>
            </a:r>
          </a:p>
        </p:txBody>
      </p:sp>
    </p:spTree>
    <p:extLst>
      <p:ext uri="{BB962C8B-B14F-4D97-AF65-F5344CB8AC3E}">
        <p14:creationId xmlns:p14="http://schemas.microsoft.com/office/powerpoint/2010/main" val="2678625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Existing Mill Levies</a:t>
            </a:r>
            <a:endParaRPr lang="en-US" dirty="0"/>
          </a:p>
        </p:txBody>
      </p:sp>
      <p:sp>
        <p:nvSpPr>
          <p:cNvPr id="2" name="Content Placeholder 1"/>
          <p:cNvSpPr>
            <a:spLocks noGrp="1"/>
          </p:cNvSpPr>
          <p:nvPr>
            <p:ph idx="1"/>
          </p:nvPr>
        </p:nvSpPr>
        <p:spPr/>
        <p:txBody>
          <a:bodyPr>
            <a:normAutofit fontScale="92500"/>
          </a:bodyPr>
          <a:lstStyle/>
          <a:p>
            <a:r>
              <a:rPr lang="en-US" dirty="0" smtClean="0"/>
              <a:t>El Paso County					7.738</a:t>
            </a:r>
          </a:p>
          <a:p>
            <a:r>
              <a:rPr lang="en-US" dirty="0" smtClean="0"/>
              <a:t>El Paso County Road and Bridge			                   .330</a:t>
            </a:r>
          </a:p>
          <a:p>
            <a:r>
              <a:rPr lang="en-US" dirty="0" smtClean="0">
                <a:solidFill>
                  <a:schemeClr val="accent4">
                    <a:lumMod val="75000"/>
                  </a:schemeClr>
                </a:solidFill>
              </a:rPr>
              <a:t>School District No. 20 </a:t>
            </a:r>
            <a:r>
              <a:rPr lang="en-US" b="1" dirty="0" smtClean="0"/>
              <a:t>or</a:t>
            </a:r>
            <a:r>
              <a:rPr lang="en-US" dirty="0" smtClean="0">
                <a:solidFill>
                  <a:schemeClr val="accent4">
                    <a:lumMod val="75000"/>
                  </a:schemeClr>
                </a:solidFill>
              </a:rPr>
              <a:t>				60.216</a:t>
            </a:r>
          </a:p>
          <a:p>
            <a:r>
              <a:rPr lang="en-US" dirty="0">
                <a:solidFill>
                  <a:schemeClr val="accent4">
                    <a:lumMod val="75000"/>
                  </a:schemeClr>
                </a:solidFill>
              </a:rPr>
              <a:t>School District No. </a:t>
            </a:r>
            <a:r>
              <a:rPr lang="en-US" dirty="0" smtClean="0">
                <a:solidFill>
                  <a:schemeClr val="accent4">
                    <a:lumMod val="75000"/>
                  </a:schemeClr>
                </a:solidFill>
              </a:rPr>
              <a:t>49</a:t>
            </a:r>
            <a:r>
              <a:rPr lang="en-US" dirty="0">
                <a:solidFill>
                  <a:schemeClr val="accent4">
                    <a:lumMod val="75000"/>
                  </a:schemeClr>
                </a:solidFill>
              </a:rPr>
              <a:t>				</a:t>
            </a:r>
            <a:r>
              <a:rPr lang="en-US" dirty="0" smtClean="0">
                <a:solidFill>
                  <a:schemeClr val="accent4">
                    <a:lumMod val="75000"/>
                  </a:schemeClr>
                </a:solidFill>
              </a:rPr>
              <a:t>                43.044</a:t>
            </a:r>
          </a:p>
          <a:p>
            <a:r>
              <a:rPr lang="en-US" dirty="0" smtClean="0"/>
              <a:t>Pikes Peak Library District				4.000	</a:t>
            </a:r>
          </a:p>
          <a:p>
            <a:r>
              <a:rPr lang="en-US" dirty="0" smtClean="0"/>
              <a:t>Black Forest Fire Protection District			10.052</a:t>
            </a:r>
          </a:p>
          <a:p>
            <a:pPr marL="114300" indent="0">
              <a:buNone/>
            </a:pPr>
            <a:endParaRPr lang="en-US" dirty="0" smtClean="0"/>
          </a:p>
          <a:p>
            <a:pPr marL="45720" indent="0">
              <a:buNone/>
            </a:pPr>
            <a:r>
              <a:rPr lang="en-US" dirty="0" smtClean="0"/>
              <a:t>EXISTING TOTAL:					</a:t>
            </a:r>
            <a:r>
              <a:rPr lang="en-US" dirty="0" smtClean="0">
                <a:solidFill>
                  <a:schemeClr val="accent4">
                    <a:lumMod val="75000"/>
                  </a:schemeClr>
                </a:solidFill>
              </a:rPr>
              <a:t>D-20 </a:t>
            </a:r>
            <a:r>
              <a:rPr lang="en-US" dirty="0" smtClean="0"/>
              <a:t>     82.336 </a:t>
            </a:r>
          </a:p>
          <a:p>
            <a:pPr marL="45720" indent="0">
              <a:buNone/>
            </a:pPr>
            <a:r>
              <a:rPr lang="en-US" dirty="0" smtClean="0"/>
              <a:t>						</a:t>
            </a:r>
            <a:r>
              <a:rPr lang="en-US" dirty="0" smtClean="0">
                <a:solidFill>
                  <a:schemeClr val="accent4">
                    <a:lumMod val="75000"/>
                  </a:schemeClr>
                </a:solidFill>
              </a:rPr>
              <a:t>D-49  </a:t>
            </a:r>
            <a:r>
              <a:rPr lang="en-US" dirty="0" smtClean="0"/>
              <a:t>    65.164</a:t>
            </a:r>
          </a:p>
          <a:p>
            <a:pPr marL="45720" indent="0">
              <a:buNone/>
            </a:pPr>
            <a:r>
              <a:rPr lang="en-US" dirty="0" smtClean="0"/>
              <a:t>Proposed Retreat Mill Levy 			</a:t>
            </a:r>
            <a:r>
              <a:rPr lang="en-US" dirty="0"/>
              <a:t> </a:t>
            </a:r>
            <a:r>
              <a:rPr lang="en-US" dirty="0" smtClean="0"/>
              <a:t>               65.000</a:t>
            </a:r>
          </a:p>
          <a:p>
            <a:pPr marL="45720" indent="0">
              <a:buNone/>
            </a:pPr>
            <a:endParaRPr lang="en-US" dirty="0"/>
          </a:p>
          <a:p>
            <a:pPr marL="45720" indent="0">
              <a:buNone/>
            </a:pPr>
            <a:r>
              <a:rPr lang="en-US" u="sng" dirty="0" smtClean="0"/>
              <a:t>PROPOSED NEW DISTRICT TOTAL:		                </a:t>
            </a:r>
            <a:r>
              <a:rPr lang="en-US" dirty="0" smtClean="0"/>
              <a:t>D-20      147.336</a:t>
            </a:r>
            <a:endParaRPr lang="en-US" dirty="0"/>
          </a:p>
          <a:p>
            <a:pPr marL="45720" indent="0">
              <a:buNone/>
            </a:pPr>
            <a:r>
              <a:rPr lang="en-US" dirty="0"/>
              <a:t>						D-49      </a:t>
            </a:r>
            <a:r>
              <a:rPr lang="en-US" dirty="0" smtClean="0"/>
              <a:t>130.164</a:t>
            </a:r>
            <a:endParaRPr lang="en-US" dirty="0"/>
          </a:p>
          <a:p>
            <a:pPr marL="45720" indent="0">
              <a:buNone/>
            </a:pPr>
            <a:endParaRPr lang="en-US" dirty="0"/>
          </a:p>
        </p:txBody>
      </p:sp>
    </p:spTree>
    <p:extLst>
      <p:ext uri="{BB962C8B-B14F-4D97-AF65-F5344CB8AC3E}">
        <p14:creationId xmlns:p14="http://schemas.microsoft.com/office/powerpoint/2010/main" val="32395706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that equate to…</a:t>
            </a:r>
            <a:br>
              <a:rPr lang="en-US" dirty="0" smtClean="0"/>
            </a:br>
            <a:r>
              <a:rPr lang="en-US" sz="3200" dirty="0" smtClean="0"/>
              <a:t>mill = 1000</a:t>
            </a:r>
            <a:r>
              <a:rPr lang="en-US" sz="3200" baseline="30000" dirty="0" smtClean="0"/>
              <a:t>th</a:t>
            </a:r>
            <a:r>
              <a:rPr lang="en-US" sz="3200" dirty="0" smtClean="0"/>
              <a:t> of a </a:t>
            </a:r>
            <a:r>
              <a:rPr lang="en-US" sz="3200" dirty="0" smtClean="0"/>
              <a:t>cent</a:t>
            </a:r>
            <a:endParaRPr lang="en-US" sz="3200" dirty="0"/>
          </a:p>
        </p:txBody>
      </p:sp>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524000"/>
            <a:ext cx="7620000" cy="27474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676400" y="4343400"/>
            <a:ext cx="5486400" cy="106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.065  Retreat Metro District      $33.15  </a:t>
            </a:r>
          </a:p>
          <a:p>
            <a:pPr algn="ctr"/>
            <a:r>
              <a:rPr lang="en-US" dirty="0" smtClean="0"/>
              <a:t>New Total                                     $66.39        </a:t>
            </a:r>
            <a:endParaRPr lang="en-US" dirty="0"/>
          </a:p>
        </p:txBody>
      </p:sp>
    </p:spTree>
    <p:extLst>
      <p:ext uri="{BB962C8B-B14F-4D97-AF65-F5344CB8AC3E}">
        <p14:creationId xmlns:p14="http://schemas.microsoft.com/office/powerpoint/2010/main" val="19810773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644</TotalTime>
  <Words>681</Words>
  <Application>Microsoft Office PowerPoint</Application>
  <PresentationFormat>On-screen Show (4:3)</PresentationFormat>
  <Paragraphs>81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Retreat Metropolitan District 1-2</vt:lpstr>
      <vt:lpstr>Mandatory Criteria for Disapproval</vt:lpstr>
      <vt:lpstr>Discretionary Criteria for Disapproval</vt:lpstr>
      <vt:lpstr>Applicant </vt:lpstr>
      <vt:lpstr>Request</vt:lpstr>
      <vt:lpstr>Proposed District Boundary  (227 acres)</vt:lpstr>
      <vt:lpstr>Retreat at TimberRidge Preliminary Plan</vt:lpstr>
      <vt:lpstr>Existing Mill Levies</vt:lpstr>
      <vt:lpstr>What does that equate to… mill = 1000th of a cent</vt:lpstr>
      <vt:lpstr>Staff Analysis </vt:lpstr>
      <vt:lpstr>Questions?</vt:lpstr>
    </vt:vector>
  </TitlesOfParts>
  <Company>El Paso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Nina Ruiz</dc:creator>
  <cp:lastModifiedBy>Kari Parsons</cp:lastModifiedBy>
  <cp:revision>57</cp:revision>
  <dcterms:created xsi:type="dcterms:W3CDTF">2019-07-01T14:21:28Z</dcterms:created>
  <dcterms:modified xsi:type="dcterms:W3CDTF">2019-08-15T20:47:41Z</dcterms:modified>
</cp:coreProperties>
</file>