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5" r:id="rId4"/>
    <p:sldId id="262" r:id="rId5"/>
    <p:sldId id="276" r:id="rId6"/>
    <p:sldId id="277" r:id="rId7"/>
    <p:sldId id="278" r:id="rId8"/>
    <p:sldId id="280" r:id="rId9"/>
    <p:sldId id="279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>
      <p:cViewPr varScale="1">
        <p:scale>
          <a:sx n="115" d="100"/>
          <a:sy n="115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E8FE-3A0E-4229-818D-90DD6E434FF3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993C2-84A9-43D4-ADAB-B5DD060E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85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56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0BD0AE2-3E0D-4022-8991-4D66644D66D1}" type="datetime1">
              <a:rPr lang="en-US" smtClean="0"/>
              <a:t>7/29/2019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0671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9E2A-BFBB-4CD2-B2F5-C521E79A7C18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6F24-0CC7-45AB-9CE6-B14D5632CC03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7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CA8A-C6E4-48C1-8EEF-8EFF87C8E4F2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05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3813-EED0-4920-A582-D5ACA71C255C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9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F63C-B346-424B-8B0C-F042A3306F59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9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B5E-311F-4558-8570-CD4A63E1A75E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5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BFF-E1B9-406F-AE60-53F0D4027BB5}" type="datetime1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37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81D3-217F-4DAA-B5F8-BD5FEC4D9D3A}" type="datetime1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4170F3C-BF77-49E2-B1BE-99043CF410A6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ECDF-A3D3-4933-BB00-201957EF3DCC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CF58-6156-4027-822B-D24DB5A3F0EA}" type="datetime1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551-C64C-4FF0-9CB7-BCE9C4AA02E7}" type="datetime1">
              <a:rPr lang="en-US" smtClean="0"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5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AA6E-8C23-444E-A521-F8EA3A9FA82D}" type="datetime1">
              <a:rPr lang="en-US" smtClean="0"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4DF-A122-4CD2-950C-4B99C8964290}" type="datetime1">
              <a:rPr lang="en-US" smtClean="0"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E299-64E2-4E6F-A243-1B0B5E7621C4}" type="datetime1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A1E-697E-459E-95F6-9193DE669F50}" type="datetime1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787F55-84A3-45E4-B9E2-FBBD41B748B4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shares\fin\Bud_Data\Sales%20and%20Use%20Tax\Financial%20Worksessions\2019\2019%20Sales%20Tax%20by%20NAICS.xlsx!Total%20State!R1C21:R16C47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Clerk%20and%20Recorder%20Use%20Tax!R1C23:R15C49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gi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Building%20Use%20Tax!R2C17:R15C43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gi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Total%20Taxes!R1C21:R15C4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gi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Total%20Taxes!%5b2019%20Sales%20Tax%20by%20NAICS.xlsx%5dTotal%20Taxes%20Chart%20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gi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Total%20Taxes!R2C49:R15C5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gi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371600" y="1219200"/>
            <a:ext cx="6947127" cy="1735667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May 2019</a:t>
            </a:r>
            <a:r>
              <a:rPr lang="en-US" dirty="0">
                <a:latin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dirty="0">
                <a:latin typeface="Times New Roman" panose="02020603050405020304" pitchFamily="18" charset="0"/>
                <a:cs typeface="Calibri" panose="020F0502020204030204" pitchFamily="34" charset="0"/>
              </a:rPr>
              <a:t>Sales and Use Tax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838762" cy="1693334"/>
          </a:xfrm>
        </p:spPr>
        <p:txBody>
          <a:bodyPr>
            <a:noAutofit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Controller, Financial Services Department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0, 2019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0"/>
            <a:ext cx="7704667" cy="198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Sales &amp; Use Tax Activity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</a:rPr>
              <a:t>May 2019</a:t>
            </a:r>
            <a:endParaRPr lang="en-US" dirty="0">
              <a:latin typeface="Times New Roman" panose="02020603050405020304" pitchFamily="18" charset="0"/>
            </a:endParaRPr>
          </a:p>
        </p:txBody>
      </p:sp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485523" y="6520190"/>
            <a:ext cx="228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>
            <a:normAutofit fontScale="90000"/>
          </a:bodyPr>
          <a:lstStyle/>
          <a:p>
            <a:r>
              <a:rPr lang="en-US" sz="3800" dirty="0" smtClean="0">
                <a:latin typeface="Times New Roman" panose="02020603050405020304" pitchFamily="18" charset="0"/>
              </a:rPr>
              <a:t>Historical Sales Tax Collections</a:t>
            </a:r>
            <a:br>
              <a:rPr lang="en-US" sz="3800" dirty="0" smtClean="0">
                <a:latin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</a:rPr>
              <a:t>(Collected by Colorado Department of Revenue)</a:t>
            </a:r>
            <a:br>
              <a:rPr lang="en-US" sz="3100" dirty="0" smtClean="0">
                <a:latin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</a:rPr>
              <a:t>May 2019</a:t>
            </a:r>
            <a:endParaRPr lang="en-US" sz="3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008509"/>
              </p:ext>
            </p:extLst>
          </p:nvPr>
        </p:nvGraphicFramePr>
        <p:xfrm>
          <a:off x="685801" y="1981200"/>
          <a:ext cx="8077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Worksheet" r:id="rId5" imgW="6429231" imgH="3038503" progId="Excel.Sheet.12">
                  <p:link updateAutomatic="1"/>
                </p:oleObj>
              </mc:Choice>
              <mc:Fallback>
                <p:oleObj name="Worksheet" r:id="rId5" imgW="6429231" imgH="303850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1" y="1981200"/>
                        <a:ext cx="80772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228600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Historical Use Tax on </a:t>
            </a:r>
            <a:r>
              <a:rPr lang="en-US" sz="3800" dirty="0" smtClean="0">
                <a:latin typeface="Times New Roman" panose="02020603050405020304" pitchFamily="18" charset="0"/>
              </a:rPr>
              <a:t>Automobiles</a:t>
            </a:r>
            <a:br>
              <a:rPr lang="en-US" sz="3800" dirty="0" smtClean="0">
                <a:latin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</a:rPr>
              <a:t>(Collected by Clerk &amp; Recorder)</a:t>
            </a:r>
            <a:r>
              <a:rPr lang="en-US" sz="3200" dirty="0">
                <a:latin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</a:rPr>
              <a:t>June 2019</a:t>
            </a:r>
            <a:endParaRPr lang="en-US" sz="3800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477001"/>
            <a:ext cx="228600" cy="381000"/>
          </a:xfrm>
        </p:spPr>
        <p:txBody>
          <a:bodyPr/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396225"/>
              </p:ext>
            </p:extLst>
          </p:nvPr>
        </p:nvGraphicFramePr>
        <p:xfrm>
          <a:off x="762000" y="1981200"/>
          <a:ext cx="80010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Worksheet" r:id="rId3" imgW="6343554" imgH="2866925" progId="Excel.Sheet.12">
                  <p:link updateAutomatic="1"/>
                </p:oleObj>
              </mc:Choice>
              <mc:Fallback>
                <p:oleObj name="Worksheet" r:id="rId3" imgW="6343554" imgH="28669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981200"/>
                        <a:ext cx="8001000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1"/>
            <a:ext cx="8153400" cy="1981200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Historical Use Tax on Building </a:t>
            </a:r>
            <a:r>
              <a:rPr lang="en-US" sz="3800" dirty="0" smtClean="0">
                <a:latin typeface="Times New Roman" panose="02020603050405020304" pitchFamily="18" charset="0"/>
              </a:rPr>
              <a:t>Materials</a:t>
            </a:r>
            <a:br>
              <a:rPr lang="en-US" sz="3800" dirty="0" smtClean="0">
                <a:latin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</a:rPr>
              <a:t>(Collected by Pikes Peak Regional Building Department &amp; EPC)</a:t>
            </a:r>
            <a:br>
              <a:rPr lang="en-US" sz="2700" dirty="0" smtClean="0">
                <a:latin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</a:rPr>
              <a:t>June 2019</a:t>
            </a:r>
            <a:endParaRPr lang="en-US" sz="3800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2754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951934"/>
              </p:ext>
            </p:extLst>
          </p:nvPr>
        </p:nvGraphicFramePr>
        <p:xfrm>
          <a:off x="685800" y="2286000"/>
          <a:ext cx="8077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Worksheet" r:id="rId3" imgW="6438836" imgH="2628943" progId="Excel.Sheet.12">
                  <p:link updateAutomatic="1"/>
                </p:oleObj>
              </mc:Choice>
              <mc:Fallback>
                <p:oleObj name="Worksheet" r:id="rId3" imgW="6438836" imgH="262894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286000"/>
                        <a:ext cx="80772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Historical Sales &amp; Use Tax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</a:rPr>
              <a:t>(All </a:t>
            </a:r>
            <a:r>
              <a:rPr lang="en-US" sz="3800" dirty="0">
                <a:latin typeface="Times New Roman" panose="02020603050405020304" pitchFamily="18" charset="0"/>
              </a:rPr>
              <a:t>C</a:t>
            </a:r>
            <a:r>
              <a:rPr lang="en-US" sz="3800" dirty="0" smtClean="0">
                <a:latin typeface="Times New Roman" panose="02020603050405020304" pitchFamily="18" charset="0"/>
              </a:rPr>
              <a:t>omponents</a:t>
            </a:r>
            <a:r>
              <a:rPr lang="en-US" sz="3800" dirty="0">
                <a:latin typeface="Times New Roman" panose="02020603050405020304" pitchFamily="18" charset="0"/>
              </a:rPr>
              <a:t>) 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</a:rPr>
              <a:t>May 2019</a:t>
            </a:r>
            <a:endParaRPr lang="en-US" sz="3800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427833" cy="365125"/>
          </a:xfrm>
        </p:spPr>
        <p:txBody>
          <a:bodyPr/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882464"/>
              </p:ext>
            </p:extLst>
          </p:nvPr>
        </p:nvGraphicFramePr>
        <p:xfrm>
          <a:off x="762001" y="1905000"/>
          <a:ext cx="80010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Worksheet" r:id="rId3" imgW="6610190" imgH="2866925" progId="Excel.Sheet.12">
                  <p:link updateAutomatic="1"/>
                </p:oleObj>
              </mc:Choice>
              <mc:Fallback>
                <p:oleObj name="Worksheet" r:id="rId3" imgW="6610190" imgH="28669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1" y="1905000"/>
                        <a:ext cx="8001000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Sales &amp; Use </a:t>
            </a:r>
            <a:r>
              <a:rPr lang="en-US" sz="3800" dirty="0" smtClean="0">
                <a:latin typeface="Times New Roman" panose="02020603050405020304" pitchFamily="18" charset="0"/>
              </a:rPr>
              <a:t>Tax – All Components</a:t>
            </a:r>
            <a:br>
              <a:rPr lang="en-US" sz="3800" dirty="0" smtClean="0">
                <a:latin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</a:rPr>
              <a:t>May </a:t>
            </a:r>
            <a:r>
              <a:rPr lang="en-US" sz="3800" dirty="0">
                <a:latin typeface="Times New Roman" panose="02020603050405020304" pitchFamily="18" charset="0"/>
              </a:rPr>
              <a:t>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623036"/>
              </p:ext>
            </p:extLst>
          </p:nvPr>
        </p:nvGraphicFramePr>
        <p:xfrm>
          <a:off x="76200" y="1981200"/>
          <a:ext cx="8969711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Worksheet" r:id="rId3" imgW="11391964" imgH="3314871" progId="Excel.Sheet.12">
                  <p:link updateAutomatic="1"/>
                </p:oleObj>
              </mc:Choice>
              <mc:Fallback>
                <p:oleObj name="Worksheet" r:id="rId3" imgW="11391964" imgH="331487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1981200"/>
                        <a:ext cx="8969711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2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Sales &amp; Use Tax </a:t>
            </a:r>
            <a:r>
              <a:rPr lang="en-US" sz="3800" dirty="0" smtClean="0">
                <a:latin typeface="Times New Roman" panose="02020603050405020304" pitchFamily="18" charset="0"/>
              </a:rPr>
              <a:t>(All </a:t>
            </a:r>
            <a:r>
              <a:rPr lang="en-US" sz="3800" dirty="0">
                <a:latin typeface="Times New Roman" panose="02020603050405020304" pitchFamily="18" charset="0"/>
              </a:rPr>
              <a:t>C</a:t>
            </a:r>
            <a:r>
              <a:rPr lang="en-US" sz="3800" dirty="0" smtClean="0">
                <a:latin typeface="Times New Roman" panose="02020603050405020304" pitchFamily="18" charset="0"/>
              </a:rPr>
              <a:t>omponents</a:t>
            </a:r>
            <a:r>
              <a:rPr lang="en-US" sz="3800" dirty="0">
                <a:latin typeface="Times New Roman" panose="02020603050405020304" pitchFamily="18" charset="0"/>
              </a:rPr>
              <a:t>)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Budget to Actual </a:t>
            </a:r>
            <a:r>
              <a:rPr lang="en-US" sz="3800" dirty="0" smtClean="0">
                <a:latin typeface="Times New Roman" panose="02020603050405020304" pitchFamily="18" charset="0"/>
              </a:rPr>
              <a:t/>
            </a:r>
            <a:br>
              <a:rPr lang="en-US" sz="3800" dirty="0" smtClean="0">
                <a:latin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</a:rPr>
              <a:t>May 2019</a:t>
            </a:r>
            <a:endParaRPr lang="en-US" sz="3800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184851"/>
              </p:ext>
            </p:extLst>
          </p:nvPr>
        </p:nvGraphicFramePr>
        <p:xfrm>
          <a:off x="1066800" y="2362200"/>
          <a:ext cx="72390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Worksheet" r:id="rId3" imgW="4343400" imgH="2609750" progId="Excel.Sheet.12">
                  <p:link updateAutomatic="1"/>
                </p:oleObj>
              </mc:Choice>
              <mc:Fallback>
                <p:oleObj name="Worksheet" r:id="rId3" imgW="4343400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362200"/>
                        <a:ext cx="7239000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3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7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864EA9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On-screen Show (4:3)</PresentationFormat>
  <Paragraphs>25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Parallax</vt:lpstr>
      <vt:lpstr>file:///\\finshares\fin\Bud_Data\Sales%20and%20Use%20Tax\Financial%20Worksessions\2019\2019%20Sales%20Tax%20by%20NAICS.xlsx!Total%20State!R1C21:R16C47</vt:lpstr>
      <vt:lpstr>file:///\\finshares\fin\Bud_Data\Sales%20and%20Use%20Tax\Financial%20Worksessions\2019\2019%20Sales%20Tax%20by%20NAICS.xlsx!Clerk%20and%20Recorder%20Use%20Tax!R1C23:R15C49</vt:lpstr>
      <vt:lpstr>file:///\\finshares\fin\Bud_Data\Sales%20and%20Use%20Tax\Financial%20Worksessions\2019\2019%20Sales%20Tax%20by%20NAICS.xlsx!Building%20Use%20Tax!R2C17:R15C43</vt:lpstr>
      <vt:lpstr>file:///\\finshares\fin\Bud_Data\Sales%20and%20Use%20Tax\Financial%20Worksessions\2019\2019%20Sales%20Tax%20by%20NAICS.xlsx!Total%20Taxes!R1C21:R15C47</vt:lpstr>
      <vt:lpstr>file:///\\finshares\fin\Bud_Data\Sales%20and%20Use%20Tax\Financial%20Worksessions\2019\2019%20Sales%20Tax%20by%20NAICS.xlsx!Total%20Taxes!%5b2019%20Sales%20Tax%20by%20NAICS.xlsx%5dTotal%20Taxes%20Chart%20a</vt:lpstr>
      <vt:lpstr>file:///\\finshares\fin\Bud_Data\Sales%20and%20Use%20Tax\Financial%20Worksessions\2019\2019%20Sales%20Tax%20by%20NAICS.xlsx!Total%20Taxes!R2C49:R15C56</vt:lpstr>
      <vt:lpstr>May 2019 Sales and Use Tax</vt:lpstr>
      <vt:lpstr>Sales &amp; Use Tax Activity May 2019</vt:lpstr>
      <vt:lpstr>Historical Sales Tax Collections (Collected by Colorado Department of Revenue) May 2019</vt:lpstr>
      <vt:lpstr>Historical Use Tax on Automobiles (Collected by Clerk &amp; Recorder) June 2019</vt:lpstr>
      <vt:lpstr>Historical Use Tax on Building Materials (Collected by Pikes Peak Regional Building Department &amp; EPC) June 2019</vt:lpstr>
      <vt:lpstr>Historical Sales &amp; Use Tax (All Components)  May 2019</vt:lpstr>
      <vt:lpstr>Sales &amp; Use Tax – All Components May 2019</vt:lpstr>
      <vt:lpstr>Sales &amp; Use Tax (All Components) Budget to Actual  May 2019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2019-07-29T16:05:01Z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