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11"/>
  </p:notesMasterIdLst>
  <p:sldIdLst>
    <p:sldId id="256" r:id="rId3"/>
    <p:sldId id="262" r:id="rId4"/>
    <p:sldId id="274" r:id="rId5"/>
    <p:sldId id="275" r:id="rId6"/>
    <p:sldId id="277" r:id="rId7"/>
    <p:sldId id="279" r:id="rId8"/>
    <p:sldId id="278" r:id="rId9"/>
    <p:sldId id="273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>
      <p:cViewPr>
        <p:scale>
          <a:sx n="100" d="100"/>
          <a:sy n="100" d="100"/>
        </p:scale>
        <p:origin x="-214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1701104-7AE0-448C-9C09-E3ECA6956B4C}" type="datetime1">
              <a:rPr lang="en-US" smtClean="0"/>
              <a:t>7/11/2019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067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2F-FDA0-43DF-A943-D779BEB6FA2A}" type="datetime1">
              <a:rPr lang="en-US" smtClean="0"/>
              <a:t>7/11/2019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7C0B-0F11-4376-8819-08C15528456F}" type="datetime1">
              <a:rPr lang="en-US" smtClean="0"/>
              <a:t>7/11/2019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D530-3FB4-41F9-B6E7-0A19FF7897F2}" type="datetime1">
              <a:rPr lang="en-US" smtClean="0"/>
              <a:t>7/11/2019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640-1386-4AF1-817A-5E65E33969E0}" type="datetime1">
              <a:rPr lang="en-US" smtClean="0"/>
              <a:t>7/11/2019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B8276-3AA5-4152-B2F9-42C7F7105B0C}" type="datetime1">
              <a:rPr lang="en-US" smtClean="0"/>
              <a:t>7/11/2019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9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5CD0-E9B2-4882-8330-2498E8B505EF}" type="datetime1">
              <a:rPr lang="en-US" smtClean="0"/>
              <a:t>7/11/2019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49A-11DC-420F-B529-1062C0827B53}" type="datetime1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B36B-54CC-4B32-9AB8-FC3A054C3553}" type="datetime1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A93078-FE4F-4A79-A462-D1700D7D9EEC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3053-6E1B-4672-AD7B-6296543744B2}" type="datetime1">
              <a:rPr lang="en-US" smtClean="0"/>
              <a:t>7/11/2019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3388-B2F8-417A-ACD4-66AD59A69E4D}" type="datetime1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ACB5-3E90-4E91-8FE9-96101C2481CC}" type="datetime1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758B-A1E2-43CF-A0C5-0413126436AE}" type="datetime1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9F8A-68F0-4E8D-BEDE-E631C61DDCE3}" type="datetime1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E20-B0A9-4603-A083-BF5026A83E17}" type="datetime1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1D3A-F44E-42D3-A9F1-D7F1D102AF80}" type="datetime1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968587-9763-47EC-96B3-4BBF30B5CAB8}" type="datetime1">
              <a:rPr lang="en-US" smtClean="0"/>
              <a:t>7/11/2019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shares\fin\Bud_Data\Sales%20and%20Use%20Tax\Financial%20Worksessions\2019\2019%20Sales%20Tax%20by%20NAICS.xlsx!Public%20Safety%20State!R35C1:R48C10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finshares\fin\Bud_Data\Sales%20and%20Use%20Tax\Financial%20Worksessions\2019\2019%20Sales%20Tax%20by%20NAICS.xlsx!Public%20Saf%20-%20Clerk%20and%20Recorder!R35C1:R48C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shares\fin\Bud_Data\Sales%20and%20Use%20Tax\Financial%20Worksessions\2019\2019%20Sales%20Tax%20by%20NAICS.xlsx!Public%20Safet%20-%20Building%20Use%20Tax!R35C1:R48C1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file:///\\finshares\fin\Bud_Data\Sales%20and%20Use%20Tax\Financial%20Worksessions\2019\2019%20Sales%20Tax%20by%20NAICS.xlsx!Public%20Safety%20Total%20Taxes!R35C1:R48C1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Public%20Safety%20Total%20Taxes!%5b2019%20Sales%20Tax%20by%20NAICS.xlsx%5dPublic%20Safety%20Total%20Taxes%20Chart%20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shares\fin\Bud_Data\Sales%20and%20Use%20Tax\Financial%20Worksessions\2019\2019%20Sales%20Tax%20by%20NAICS.xlsx!Public%20Safety%20Total%20Taxes!R35C23:R48C3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295400" y="2438400"/>
            <a:ext cx="6947127" cy="1202267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Public Safety’s</a:t>
            </a:r>
            <a:b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Dedicated 0.23% </a:t>
            </a:r>
            <a:r>
              <a:rPr lang="en-US" sz="36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Sales </a:t>
            </a: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&amp; Use Tax</a:t>
            </a:r>
            <a:b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May 2019</a:t>
            </a:r>
            <a:endParaRPr lang="en-US" sz="36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924238" y="4876800"/>
            <a:ext cx="5838762" cy="1219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July 30, 2019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</a:rPr>
              <a:t>Historical </a:t>
            </a:r>
            <a:r>
              <a:rPr lang="en-US" sz="3600" dirty="0" smtClean="0">
                <a:latin typeface="Times New Roman" panose="02020603050405020304" pitchFamily="18" charset="0"/>
              </a:rPr>
              <a:t>State Sales </a:t>
            </a:r>
            <a:r>
              <a:rPr lang="en-US" sz="3600" dirty="0">
                <a:latin typeface="Times New Roman" panose="02020603050405020304" pitchFamily="18" charset="0"/>
              </a:rPr>
              <a:t>Tax </a:t>
            </a:r>
            <a:r>
              <a:rPr lang="en-US" sz="3600" dirty="0" smtClean="0">
                <a:latin typeface="Times New Roman" panose="02020603050405020304" pitchFamily="18" charset="0"/>
              </a:rPr>
              <a:t>Collections</a:t>
            </a:r>
            <a:br>
              <a:rPr lang="en-US" sz="3600" dirty="0" smtClean="0">
                <a:latin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</a:rPr>
              <a:t>(Collected by Colorado Department of Revenue)</a:t>
            </a:r>
            <a:r>
              <a:rPr lang="en-US" sz="2700" dirty="0">
                <a:latin typeface="Times New Roman" panose="02020603050405020304" pitchFamily="18" charset="0"/>
              </a:rPr>
              <a:t/>
            </a:r>
            <a:br>
              <a:rPr lang="en-US" sz="27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Public Safety’s 0.23%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</a:rPr>
              <a:t>May 2019</a:t>
            </a:r>
            <a:endParaRPr lang="en-US" sz="3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649440"/>
              </p:ext>
            </p:extLst>
          </p:nvPr>
        </p:nvGraphicFramePr>
        <p:xfrm>
          <a:off x="1143000" y="2667000"/>
          <a:ext cx="72390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Worksheet" r:id="rId5" imgW="5229369" imgH="2609750" progId="Excel.Sheet.12">
                  <p:link updateAutomatic="1"/>
                </p:oleObj>
              </mc:Choice>
              <mc:Fallback>
                <p:oleObj name="Worksheet" r:id="rId5" imgW="5229369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2667000"/>
                        <a:ext cx="723900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</a:rPr>
              <a:t>Historical Use Tax on </a:t>
            </a:r>
            <a:r>
              <a:rPr lang="en-US" sz="3600" dirty="0" smtClean="0">
                <a:latin typeface="Times New Roman" panose="02020603050405020304" pitchFamily="18" charset="0"/>
              </a:rPr>
              <a:t>Automobiles</a:t>
            </a:r>
            <a:br>
              <a:rPr lang="en-US" sz="3600" dirty="0" smtClean="0">
                <a:latin typeface="Times New Roman" panose="02020603050405020304" pitchFamily="18" charset="0"/>
              </a:rPr>
            </a:br>
            <a:r>
              <a:rPr lang="en-US" sz="2200" dirty="0" smtClean="0">
                <a:latin typeface="Times New Roman" panose="02020603050405020304" pitchFamily="18" charset="0"/>
              </a:rPr>
              <a:t>(Collected by Clerk &amp; Recorder)</a:t>
            </a:r>
            <a:r>
              <a:rPr lang="en-US" sz="2200" dirty="0">
                <a:latin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Budget to </a:t>
            </a:r>
            <a:r>
              <a:rPr lang="en-US" sz="3600" dirty="0" smtClean="0">
                <a:latin typeface="Times New Roman" panose="02020603050405020304" pitchFamily="18" charset="0"/>
              </a:rPr>
              <a:t>Actual</a:t>
            </a:r>
            <a:br>
              <a:rPr lang="en-US" sz="3600" dirty="0" smtClean="0">
                <a:latin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</a:rPr>
              <a:t> Public </a:t>
            </a:r>
            <a:r>
              <a:rPr lang="en-US" sz="3600" dirty="0">
                <a:latin typeface="Times New Roman" panose="02020603050405020304" pitchFamily="18" charset="0"/>
              </a:rPr>
              <a:t>Safety’s 0.23%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</a:rPr>
              <a:t>June 2019</a:t>
            </a:r>
            <a:endParaRPr lang="en-US" sz="3600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521450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377747"/>
              </p:ext>
            </p:extLst>
          </p:nvPr>
        </p:nvGraphicFramePr>
        <p:xfrm>
          <a:off x="1192213" y="2667000"/>
          <a:ext cx="721836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Worksheet" r:id="rId4" imgW="4991164" imgH="2609750" progId="Excel.Sheet.12">
                  <p:link updateAutomatic="1"/>
                </p:oleObj>
              </mc:Choice>
              <mc:Fallback>
                <p:oleObj name="Worksheet" r:id="rId4" imgW="4991164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213" y="2667000"/>
                        <a:ext cx="7218362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266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8382001" cy="1981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Historical Use Tax on Building </a:t>
            </a:r>
            <a:r>
              <a:rPr lang="en-US" dirty="0" smtClean="0">
                <a:latin typeface="Times New Roman" panose="02020603050405020304" pitchFamily="18" charset="0"/>
              </a:rPr>
              <a:t>Materials</a:t>
            </a:r>
            <a:br>
              <a:rPr lang="en-US" dirty="0" smtClean="0">
                <a:latin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</a:rPr>
              <a:t>(Collected by Pikes Peak Regional Building Department &amp; EPC)</a:t>
            </a:r>
            <a:r>
              <a:rPr lang="en-US" sz="2400" dirty="0">
                <a:latin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Budget to </a:t>
            </a:r>
            <a:r>
              <a:rPr lang="en-US" dirty="0" smtClean="0">
                <a:latin typeface="Times New Roman" panose="02020603050405020304" pitchFamily="18" charset="0"/>
              </a:rPr>
              <a:t>Actual</a:t>
            </a:r>
            <a:br>
              <a:rPr lang="en-US" dirty="0" smtClean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Public </a:t>
            </a:r>
            <a:r>
              <a:rPr lang="en-US" dirty="0">
                <a:latin typeface="Times New Roman" panose="02020603050405020304" pitchFamily="18" charset="0"/>
              </a:rPr>
              <a:t>Safety’s 0.23%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June 2019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994860"/>
              </p:ext>
            </p:extLst>
          </p:nvPr>
        </p:nvGraphicFramePr>
        <p:xfrm>
          <a:off x="1219200" y="2667000"/>
          <a:ext cx="7162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Worksheet" r:id="rId4" imgW="4981559" imgH="2609750" progId="Excel.Sheet.12">
                  <p:link updateAutomatic="1"/>
                </p:oleObj>
              </mc:Choice>
              <mc:Fallback>
                <p:oleObj name="Worksheet" r:id="rId4" imgW="4981559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2667000"/>
                        <a:ext cx="716280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58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Historical Sales &amp; Use Tax Collections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Public Safety’s 0.23% (all components)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May 2019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651889"/>
              </p:ext>
            </p:extLst>
          </p:nvPr>
        </p:nvGraphicFramePr>
        <p:xfrm>
          <a:off x="768350" y="2667000"/>
          <a:ext cx="8142288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Worksheet" r:id="rId4" imgW="5876749" imgH="2609750" progId="Excel.Sheet.12">
                  <p:link updateAutomatic="1"/>
                </p:oleObj>
              </mc:Choice>
              <mc:Fallback>
                <p:oleObj name="Worksheet" r:id="rId4" imgW="5876749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8350" y="2667000"/>
                        <a:ext cx="8142288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8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Sales &amp; Use Tax – All Components</a:t>
            </a:r>
            <a:br>
              <a:rPr lang="en-US" dirty="0" smtClean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Public Safety’s 0.23%</a:t>
            </a:r>
            <a:br>
              <a:rPr lang="en-US" dirty="0" smtClean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May 2019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553200"/>
            <a:ext cx="427833" cy="365125"/>
          </a:xfrm>
        </p:spPr>
        <p:txBody>
          <a:bodyPr/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402991"/>
              </p:ext>
            </p:extLst>
          </p:nvPr>
        </p:nvGraphicFramePr>
        <p:xfrm>
          <a:off x="307975" y="2514600"/>
          <a:ext cx="8223250" cy="337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Worksheet" r:id="rId3" imgW="10820272" imgH="3686047" progId="Excel.Sheet.12">
                  <p:link updateAutomatic="1"/>
                </p:oleObj>
              </mc:Choice>
              <mc:Fallback>
                <p:oleObj name="Worksheet" r:id="rId3" imgW="10820272" imgH="368604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975" y="2514600"/>
                        <a:ext cx="8223250" cy="337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63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Historical </a:t>
            </a:r>
            <a:r>
              <a:rPr lang="en-US" dirty="0" smtClean="0">
                <a:latin typeface="Times New Roman" panose="02020603050405020304" pitchFamily="18" charset="0"/>
              </a:rPr>
              <a:t>Sales </a:t>
            </a:r>
            <a:r>
              <a:rPr lang="en-US" dirty="0">
                <a:latin typeface="Times New Roman" panose="02020603050405020304" pitchFamily="18" charset="0"/>
              </a:rPr>
              <a:t>&amp; Use Tax Collections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Budget to Actual Public Safety’s 0.23%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(all components</a:t>
            </a:r>
            <a:r>
              <a:rPr lang="en-US" dirty="0" smtClean="0">
                <a:latin typeface="Times New Roman" panose="02020603050405020304" pitchFamily="18" charset="0"/>
              </a:rPr>
              <a:t>) Budget </a:t>
            </a:r>
            <a:r>
              <a:rPr lang="en-US" dirty="0">
                <a:latin typeface="Times New Roman" panose="02020603050405020304" pitchFamily="18" charset="0"/>
              </a:rPr>
              <a:t>to </a:t>
            </a:r>
            <a:r>
              <a:rPr lang="en-US" dirty="0" smtClean="0">
                <a:latin typeface="Times New Roman" panose="02020603050405020304" pitchFamily="18" charset="0"/>
              </a:rPr>
              <a:t>Actual</a:t>
            </a:r>
            <a:br>
              <a:rPr lang="en-US" dirty="0" smtClean="0">
                <a:latin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</a:rPr>
              <a:t>May 2019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83350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143840"/>
              </p:ext>
            </p:extLst>
          </p:nvPr>
        </p:nvGraphicFramePr>
        <p:xfrm>
          <a:off x="1776413" y="2819400"/>
          <a:ext cx="574516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Worksheet" r:id="rId4" imgW="4105195" imgH="2609750" progId="Excel.Sheet.12">
                  <p:link updateAutomatic="1"/>
                </p:oleObj>
              </mc:Choice>
              <mc:Fallback>
                <p:oleObj name="Worksheet" r:id="rId4" imgW="4105195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76413" y="2819400"/>
                        <a:ext cx="5745162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1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7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864EA9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On-screen Show (4:3)</PresentationFormat>
  <Paragraphs>21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Parallax</vt:lpstr>
      <vt:lpstr>\\finshares\fin\Bud_Data\Sales and Use Tax\Financial Worksessions\2019\2019 Sales Tax by NAICS.xlsx!Public Safety State!R35C1:R48C10</vt:lpstr>
      <vt:lpstr>\\finshares\fin\Bud_Data\Sales and Use Tax\Financial Worksessions\2019\2019 Sales Tax by NAICS.xlsx!Public Saf - Clerk and Recorder!R35C1:R48C10</vt:lpstr>
      <vt:lpstr>\\finshares\fin\Bud_Data\Sales and Use Tax\Financial Worksessions\2019\2019 Sales Tax by NAICS.xlsx!Public Safet - Building Use Tax!R35C1:R48C10</vt:lpstr>
      <vt:lpstr>\\finshares\fin\Bud_Data\Sales and Use Tax\Financial Worksessions\2019\2019 Sales Tax by NAICS.xlsx!Public Safety Total Taxes!R35C1:R48C10</vt:lpstr>
      <vt:lpstr>\\finshares\fin\Bud_Data\Sales and Use Tax\Financial Worksessions\2019\2019 Sales Tax by NAICS.xlsx!Public Safety Total Taxes![2019 Sales Tax by NAICS.xlsx]Public Safety Total Taxes Chart a</vt:lpstr>
      <vt:lpstr>\\finshares\fin\Bud_Data\Sales and Use Tax\Financial Worksessions\2019\2019 Sales Tax by NAICS.xlsx!Public Safety Total Taxes!R35C23:R48C30</vt:lpstr>
      <vt:lpstr>Public Safety’s Dedicated 0.23%  Sales &amp; Use Tax May 2019</vt:lpstr>
      <vt:lpstr>Historical State Sales Tax Collections (Collected by Colorado Department of Revenue) Public Safety’s 0.23% May 2019</vt:lpstr>
      <vt:lpstr>Historical Use Tax on Automobiles (Collected by Clerk &amp; Recorder) Budget to Actual  Public Safety’s 0.23% June 2019</vt:lpstr>
      <vt:lpstr>Historical Use Tax on Building Materials (Collected by Pikes Peak Regional Building Department &amp; EPC) Budget to Actual Public Safety’s 0.23% June 2019</vt:lpstr>
      <vt:lpstr>Historical Sales &amp; Use Tax Collections Public Safety’s 0.23% (all components) May 2019</vt:lpstr>
      <vt:lpstr>Sales &amp; Use Tax – All Components Public Safety’s 0.23% May 2019</vt:lpstr>
      <vt:lpstr>Historical Sales &amp; Use Tax Collections Budget to Actual Public Safety’s 0.23% (all components) Budget to Actual May 2019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2019-07-11T19:57:19Z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