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25"/>
  </p:notesMasterIdLst>
  <p:sldIdLst>
    <p:sldId id="256" r:id="rId3"/>
    <p:sldId id="262" r:id="rId4"/>
    <p:sldId id="274" r:id="rId5"/>
    <p:sldId id="275" r:id="rId6"/>
    <p:sldId id="295" r:id="rId7"/>
    <p:sldId id="298" r:id="rId8"/>
    <p:sldId id="276" r:id="rId9"/>
    <p:sldId id="278" r:id="rId10"/>
    <p:sldId id="299" r:id="rId11"/>
    <p:sldId id="280" r:id="rId12"/>
    <p:sldId id="281" r:id="rId13"/>
    <p:sldId id="282" r:id="rId14"/>
    <p:sldId id="283" r:id="rId15"/>
    <p:sldId id="293" r:id="rId16"/>
    <p:sldId id="285" r:id="rId17"/>
    <p:sldId id="297" r:id="rId18"/>
    <p:sldId id="286" r:id="rId19"/>
    <p:sldId id="288" r:id="rId20"/>
    <p:sldId id="289" r:id="rId21"/>
    <p:sldId id="290" r:id="rId22"/>
    <p:sldId id="291" r:id="rId23"/>
    <p:sldId id="294" r:id="rId2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115" d="100"/>
          <a:sy n="115" d="100"/>
        </p:scale>
        <p:origin x="172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7/29/2019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067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9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7/29/2019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7/29/2019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7/29/2019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7/29/2019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7/29/2019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7/29/2019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BoCC\2019\06%20June%202019%20BoCC%20Report%20SS.xlsx!Fund%204!R14C6:R34C1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emf"/><Relationship Id="rId4" Type="http://schemas.openxmlformats.org/officeDocument/2006/relationships/oleObject" Target="file:///\\finfiles\fin\bud_data\BoCC\2019\06%20June%202019%20BoCC%20Report%20SS.xlsx!CI%20Fund%206!R16C9:R35C1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oleObject" Target="file:///\\finfiles\fin\bud_data\BoCC\2019\06%20June%202019%20BoCC%20Report%20SS.xlsx!SI%20Fund%2012-New%20Risk%20WC!R7C1:R28C1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emf"/><Relationship Id="rId4" Type="http://schemas.openxmlformats.org/officeDocument/2006/relationships/oleObject" Target="file:///\\finfiles\fin\bud_data\BoCC\2019\06%20June%202019%20BoCC%20Report%20SS.xlsx!SI%20Fund%2012-New%20Benefits!R7C1:R32C12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2.emf"/><Relationship Id="rId4" Type="http://schemas.openxmlformats.org/officeDocument/2006/relationships/oleObject" Target="file:///\\finfiles\fin\bud_data\BoCC\2019\06%20June%202019%20BoCC%20Report%20SS.xlsx!GF-Combined%20Res%20By%20Major!Print_Are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emf"/><Relationship Id="rId4" Type="http://schemas.openxmlformats.org/officeDocument/2006/relationships/oleObject" Target="file:///\\finfiles\fin\bud_data\BoCC\2019\06%20June%202019%20BoCC%20Report%20SS.xlsx!CTF%20Fund%2015!R14C9:R32C1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6.emf"/><Relationship Id="rId4" Type="http://schemas.openxmlformats.org/officeDocument/2006/relationships/oleObject" Target="file:///\\finfiles\fin\bud_data\BoCC\2019\06%20June%202019%20BoCC%20Report%20SS.xlsx!Fund%2019-School%20Trust!R16C9:R30C1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7.emf"/><Relationship Id="rId4" Type="http://schemas.openxmlformats.org/officeDocument/2006/relationships/oleObject" Target="file:///\\finfiles\fin\bud_data\BoCC\2019\06%20June%202019%20BoCC%20Report%20SS.xlsx!Fund%2022!R16C9:R35C1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8.emf"/><Relationship Id="rId4" Type="http://schemas.openxmlformats.org/officeDocument/2006/relationships/oleObject" Target="file:///\\finfiles\fin\bud_data\BoCC\2019\06%20June%202019%20BoCC%20Report%20SS.xlsx!LIDs%2074&amp;75!R17C9:R33C14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file:///\\finfiles\fin\bud_data\BoCC\2019\06%20June%202019%20BoCC%20Report%20SS.xlsx!GF%20UnRes%20Rev%20!R9C1:R36C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finfiles\fin\bud_data\BoCC\2019\06%20June%202019%20BoCC%20Report%20SS.xlsx!GF%20UnRes%20Exp%20!R12C1:R35C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file:///\\finfiles\fin\bud_data\BoCC\2019\06%20June%202019%20BoCC%20Report%20SS.xlsx!Fund%202%20R&amp;B!R17C9:R59C17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028700" y="2362201"/>
            <a:ext cx="7704667" cy="1752599"/>
          </a:xfr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Budget Report</a:t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</a:t>
            </a: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July 30,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  <a:p>
            <a:endParaRPr lang="en-US" dirty="0"/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Human Services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529628"/>
              </p:ext>
            </p:extLst>
          </p:nvPr>
        </p:nvGraphicFramePr>
        <p:xfrm>
          <a:off x="1508638" y="2038871"/>
          <a:ext cx="6651656" cy="436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" name="Worksheet" r:id="rId4" imgW="5867528" imgH="3848029" progId="Excel.Sheet.12">
                  <p:link updateAutomatic="1"/>
                </p:oleObj>
              </mc:Choice>
              <mc:Fallback>
                <p:oleObj name="Worksheet" r:id="rId4" imgW="5867528" imgH="384802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08638" y="2038871"/>
                        <a:ext cx="6651656" cy="436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160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Community Investment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921116"/>
              </p:ext>
            </p:extLst>
          </p:nvPr>
        </p:nvGraphicFramePr>
        <p:xfrm>
          <a:off x="1447800" y="1957388"/>
          <a:ext cx="6857117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Worksheet" r:id="rId4" imgW="5953205" imgH="3857625" progId="Excel.Sheet.12">
                  <p:link updateAutomatic="1"/>
                </p:oleObj>
              </mc:Choice>
              <mc:Fallback>
                <p:oleObj name="Worksheet" r:id="rId4" imgW="5953205" imgH="38576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1957388"/>
                        <a:ext cx="6857117" cy="4443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2018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Self Insurance –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Risk, Workers’ Compensation &amp; Unemployment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036356"/>
              </p:ext>
            </p:extLst>
          </p:nvPr>
        </p:nvGraphicFramePr>
        <p:xfrm>
          <a:off x="1218250" y="2133600"/>
          <a:ext cx="7232432" cy="423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Worksheet" r:id="rId4" imgW="6915246" imgH="4048011" progId="Excel.Sheet.12">
                  <p:link updateAutomatic="1"/>
                </p:oleObj>
              </mc:Choice>
              <mc:Fallback>
                <p:oleObj name="Worksheet" r:id="rId4" imgW="6915246" imgH="404801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8250" y="2133600"/>
                        <a:ext cx="7232432" cy="4233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176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202474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Self Insurance – 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Trust Benefits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770376"/>
              </p:ext>
            </p:extLst>
          </p:nvPr>
        </p:nvGraphicFramePr>
        <p:xfrm>
          <a:off x="1524000" y="1828800"/>
          <a:ext cx="6858000" cy="484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Worksheet" r:id="rId4" imgW="6543723" imgH="5048307" progId="Excel.Sheet.12">
                  <p:link updateAutomatic="1"/>
                </p:oleObj>
              </mc:Choice>
              <mc:Fallback>
                <p:oleObj name="Worksheet" r:id="rId4" imgW="6543723" imgH="504830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1828800"/>
                        <a:ext cx="6858000" cy="484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7102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4330023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Restricted </a:t>
                      </a:r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Funds</a:t>
                      </a: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2019</a:t>
                      </a:r>
                      <a:endParaRPr lang="en-US" sz="4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09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General Fund (Restricted)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41771"/>
              </p:ext>
            </p:extLst>
          </p:nvPr>
        </p:nvGraphicFramePr>
        <p:xfrm>
          <a:off x="1220125" y="1299556"/>
          <a:ext cx="7038842" cy="540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Worksheet" r:id="rId4" imgW="7201092" imgH="6067411" progId="Excel.Sheet.12">
                  <p:link updateAutomatic="1"/>
                </p:oleObj>
              </mc:Choice>
              <mc:Fallback>
                <p:oleObj name="Worksheet" r:id="rId4" imgW="7201092" imgH="606741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20125" y="1299556"/>
                        <a:ext cx="7038842" cy="54060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040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314" y="2786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65413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1896184"/>
            <a:ext cx="7237670" cy="469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491" y="354874"/>
            <a:ext cx="8305800" cy="19812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Fund (Restricted)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Services/County Parks Projects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0" y="2388738"/>
            <a:ext cx="7563891" cy="416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52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Conservation Trust Fund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0994394"/>
              </p:ext>
            </p:extLst>
          </p:nvPr>
        </p:nvGraphicFramePr>
        <p:xfrm>
          <a:off x="1676400" y="2057400"/>
          <a:ext cx="634256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4" name="Worksheet" r:id="rId4" imgW="5705395" imgH="3838433" progId="Excel.Sheet.12">
                  <p:link updateAutomatic="1"/>
                </p:oleObj>
              </mc:Choice>
              <mc:Fallback>
                <p:oleObj name="Worksheet" r:id="rId4" imgW="5705395" imgH="383843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2057400"/>
                        <a:ext cx="6342563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33060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Schools’ Trust Fund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391858"/>
              </p:ext>
            </p:extLst>
          </p:nvPr>
        </p:nvGraphicFramePr>
        <p:xfrm>
          <a:off x="1631714" y="2209973"/>
          <a:ext cx="6405503" cy="374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2" name="Worksheet" r:id="rId4" imgW="5248195" imgH="3066908" progId="Excel.Sheet.12">
                  <p:link updateAutomatic="1"/>
                </p:oleObj>
              </mc:Choice>
              <mc:Fallback>
                <p:oleObj name="Worksheet" r:id="rId4" imgW="5248195" imgH="306690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1714" y="2209973"/>
                        <a:ext cx="6405503" cy="374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77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314902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738" y="0"/>
            <a:ext cx="7704667" cy="19812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Overview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67147" y="1403152"/>
            <a:ext cx="793271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– General Fund Unrestricted (within </a:t>
            </a:r>
            <a:r>
              <a:rPr lang="en-US" sz="2000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BoCC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Discretion)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- Partially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Road &amp; Bridge Fund	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Human Services Fund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Community Investment Fund  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Self-Insurance Fund (Risk/Workers’ Compensation &amp; Benefits)</a:t>
            </a:r>
          </a:p>
          <a:p>
            <a:pPr marL="457200" indent="-457200">
              <a:lnSpc>
                <a:spcPct val="150000"/>
              </a:lnSpc>
              <a:buFontTx/>
              <a:buAutoNum type="arabicPeriod"/>
            </a:pPr>
            <a:r>
              <a:rPr lang="en-US" sz="20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- Restricted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General Fund (Restricted)	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Conservation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Schools’ Trust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Household Hazardous Waste Fund</a:t>
            </a:r>
          </a:p>
          <a:p>
            <a:pPr marL="1009650" lvl="1" indent="-609600">
              <a:buFontTx/>
              <a:buNone/>
            </a:pPr>
            <a:r>
              <a:rPr lang="en-US" sz="2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Local Improvement Districts</a:t>
            </a:r>
            <a:r>
              <a:rPr lang="en-US" sz="2000" dirty="0">
                <a:solidFill>
                  <a:schemeClr val="accent1"/>
                </a:solidFill>
              </a:rPr>
              <a:t>	</a:t>
            </a:r>
          </a:p>
        </p:txBody>
      </p:sp>
      <p:pic>
        <p:nvPicPr>
          <p:cNvPr id="8" name="Picture 7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038" y="228600"/>
            <a:ext cx="7704667" cy="1981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Hazardous Waste Fund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35414" y="632321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20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65899"/>
              </p:ext>
            </p:extLst>
          </p:nvPr>
        </p:nvGraphicFramePr>
        <p:xfrm>
          <a:off x="1447800" y="1938338"/>
          <a:ext cx="6535673" cy="453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4" name="Worksheet" r:id="rId4" imgW="5829492" imgH="4048011" progId="Excel.Sheet.12">
                  <p:link updateAutomatic="1"/>
                </p:oleObj>
              </mc:Choice>
              <mc:Fallback>
                <p:oleObj name="Worksheet" r:id="rId4" imgW="5829492" imgH="404801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47800" y="1938338"/>
                        <a:ext cx="6535673" cy="4538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906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Local Improvement Districts (LIDs*)</a:t>
            </a: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21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653883"/>
              </p:ext>
            </p:extLst>
          </p:nvPr>
        </p:nvGraphicFramePr>
        <p:xfrm>
          <a:off x="1487454" y="2133600"/>
          <a:ext cx="6694023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Worksheet" r:id="rId4" imgW="5867528" imgH="3448064" progId="Excel.Sheet.12">
                  <p:link updateAutomatic="1"/>
                </p:oleObj>
              </mc:Choice>
              <mc:Fallback>
                <p:oleObj name="Worksheet" r:id="rId4" imgW="5867528" imgH="344806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7454" y="2133600"/>
                        <a:ext cx="6694023" cy="3933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6059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1134840"/>
              </p:ext>
            </p:extLst>
          </p:nvPr>
        </p:nvGraphicFramePr>
        <p:xfrm>
          <a:off x="982663" y="2895600"/>
          <a:ext cx="7704137" cy="10668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Questions?</a:t>
                      </a:r>
                      <a:endParaRPr lang="en-US" sz="4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3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14954" y="6324600"/>
            <a:ext cx="533399" cy="372052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fld id="{6B42EB6D-324C-4BC1-BF93-1D17B3385FDF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fld id="{D4B5ADC2-7248-4799-8E52-477E151C3EE9}" type="slidenum">
              <a:rPr lang="en-US" sz="1400" b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r>
              <a:rPr lang="en-US" sz="1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 marL="342900" indent="-342900">
                <a:buFont typeface="+mj-lt"/>
                <a:buAutoNum type="arabicPeriod"/>
              </a:pPr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280226"/>
              </p:ext>
            </p:extLst>
          </p:nvPr>
        </p:nvGraphicFramePr>
        <p:xfrm>
          <a:off x="1012351" y="27432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Unrestricted Funds</a:t>
                      </a: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2019</a:t>
                      </a:r>
                      <a:endParaRPr lang="en-US" sz="4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47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 smtClean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651384"/>
              </p:ext>
            </p:extLst>
          </p:nvPr>
        </p:nvGraphicFramePr>
        <p:xfrm>
          <a:off x="1122095" y="2051255"/>
          <a:ext cx="7269164" cy="4685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Worksheet" r:id="rId4" imgW="7181882" imgH="4629150" progId="Excel.Sheet.12">
                  <p:link updateAutomatic="1"/>
                </p:oleObj>
              </mc:Choice>
              <mc:Fallback>
                <p:oleObj name="Worksheet" r:id="rId4" imgW="7181882" imgH="46291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22095" y="2051255"/>
                        <a:ext cx="7269164" cy="4685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General Fund (Unrestricted)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840652"/>
              </p:ext>
            </p:extLst>
          </p:nvPr>
        </p:nvGraphicFramePr>
        <p:xfrm>
          <a:off x="927341" y="2230809"/>
          <a:ext cx="7485769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Worksheet" r:id="rId4" imgW="6867605" imgH="3914818" progId="Excel.Sheet.12">
                  <p:link updateAutomatic="1"/>
                </p:oleObj>
              </mc:Choice>
              <mc:Fallback>
                <p:oleObj name="Worksheet" r:id="rId4" imgW="6867605" imgH="391481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7341" y="2230809"/>
                        <a:ext cx="7485769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Fire/Flood Projects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1165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133601"/>
            <a:ext cx="9776714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6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2798613"/>
              </p:ext>
            </p:extLst>
          </p:nvPr>
        </p:nvGraphicFramePr>
        <p:xfrm>
          <a:off x="982663" y="2895600"/>
          <a:ext cx="7704137" cy="14325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04137">
                  <a:extLst>
                    <a:ext uri="{9D8B030D-6E8A-4147-A177-3AD203B41FA5}">
                      <a16:colId xmlns:a16="http://schemas.microsoft.com/office/drawing/2014/main" val="2564406417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Partially Restricted </a:t>
                      </a:r>
                      <a:r>
                        <a:rPr lang="en-US" sz="4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Funds</a:t>
                      </a: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2019</a:t>
                      </a:r>
                      <a:endParaRPr lang="en-US" sz="4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409538"/>
                  </a:ext>
                </a:extLst>
              </a:tr>
            </a:tbl>
          </a:graphicData>
        </a:graphic>
      </p:graphicFrame>
      <p:pic>
        <p:nvPicPr>
          <p:cNvPr id="4" name="Picture 3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232" y="-152401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Road &amp; Bridge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449524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512240"/>
              </p:ext>
            </p:extLst>
          </p:nvPr>
        </p:nvGraphicFramePr>
        <p:xfrm>
          <a:off x="1371600" y="1295400"/>
          <a:ext cx="6975743" cy="536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Worksheet" r:id="rId4" imgW="6534118" imgH="6772147" progId="Excel.Sheet.12">
                  <p:link updateAutomatic="1"/>
                </p:oleObj>
              </mc:Choice>
              <mc:Fallback>
                <p:oleObj name="Worksheet" r:id="rId4" imgW="6534118" imgH="677214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1600" y="1295400"/>
                        <a:ext cx="6975743" cy="536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1045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31075"/>
            <a:ext cx="7704667" cy="1981200"/>
          </a:xfrm>
        </p:spPr>
        <p:txBody>
          <a:bodyPr/>
          <a:lstStyle/>
          <a:p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June 2019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Road &amp; 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Bridge Projects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24600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244" y="5943600"/>
            <a:ext cx="770889" cy="76200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2599" y="1524000"/>
            <a:ext cx="6506367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471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7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864EA9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184</Words>
  <Application>Microsoft Office PowerPoint</Application>
  <PresentationFormat>On-screen Show (4:3)</PresentationFormat>
  <Paragraphs>67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12</vt:i4>
      </vt:variant>
      <vt:variant>
        <vt:lpstr>Slide Titles</vt:lpstr>
      </vt:variant>
      <vt:variant>
        <vt:i4>22</vt:i4>
      </vt:variant>
    </vt:vector>
  </HeadingPairs>
  <TitlesOfParts>
    <vt:vector size="39" baseType="lpstr">
      <vt:lpstr>Arial</vt:lpstr>
      <vt:lpstr>Calibri</vt:lpstr>
      <vt:lpstr>Corbel</vt:lpstr>
      <vt:lpstr>Times New Roman</vt:lpstr>
      <vt:lpstr>Parallax</vt:lpstr>
      <vt:lpstr>file:///\\finfiles\fin\bud_data\BoCC\2019\06%20June%202019%20BoCC%20Report%20SS.xlsx!GF%20UnRes%20Rev%20!R9C1:R36C11</vt:lpstr>
      <vt:lpstr>file:///\\finfiles\fin\bud_data\BoCC\2019\06%20June%202019%20BoCC%20Report%20SS.xlsx!GF%20UnRes%20Exp%20!R12C1:R35C11</vt:lpstr>
      <vt:lpstr>file:///\\finfiles\fin\bud_data\BoCC\2019\06%20June%202019%20BoCC%20Report%20SS.xlsx!Fund%202%20R&amp;B!R17C9:R59C17</vt:lpstr>
      <vt:lpstr>file:///\\finfiles\fin\bud_data\BoCC\2019\06%20June%202019%20BoCC%20Report%20SS.xlsx!Fund%204!R14C6:R34C13</vt:lpstr>
      <vt:lpstr>file:///\\finfiles\fin\bud_data\BoCC\2019\06%20June%202019%20BoCC%20Report%20SS.xlsx!CI%20Fund%206!R16C9:R35C14</vt:lpstr>
      <vt:lpstr>file:///\\finfiles\fin\bud_data\BoCC\2019\06%20June%202019%20BoCC%20Report%20SS.xlsx!SI%20Fund%2012-New%20Risk%20WC!R7C1:R28C12</vt:lpstr>
      <vt:lpstr>file:///\\finfiles\fin\bud_data\BoCC\2019\06%20June%202019%20BoCC%20Report%20SS.xlsx!SI%20Fund%2012-New%20Benefits!R7C1:R32C12</vt:lpstr>
      <vt:lpstr>file:///\\finfiles\fin\bud_data\BoCC\2019\06%20June%202019%20BoCC%20Report%20SS.xlsx!GF-Combined%20Res%20By%20Major!Print_Area</vt:lpstr>
      <vt:lpstr>file:///\\finfiles\fin\bud_data\BoCC\2019\06%20June%202019%20BoCC%20Report%20SS.xlsx!CTF%20Fund%2015!R14C9:R32C14</vt:lpstr>
      <vt:lpstr>file:///\\finfiles\fin\bud_data\BoCC\2019\06%20June%202019%20BoCC%20Report%20SS.xlsx!Fund%2019-School%20Trust!R16C9:R30C14</vt:lpstr>
      <vt:lpstr>file:///\\finfiles\fin\bud_data\BoCC\2019\06%20June%202019%20BoCC%20Report%20SS.xlsx!Fund%2022!R16C9:R35C14</vt:lpstr>
      <vt:lpstr>file:///\\finfiles\fin\bud_data\BoCC\2019\06%20June%202019%20BoCC%20Report%20SS.xlsx!LIDs%2074&amp;75!R17C9:R33C14</vt:lpstr>
      <vt:lpstr>2019 Budget Report June 2019</vt:lpstr>
      <vt:lpstr>Presentation Overview</vt:lpstr>
      <vt:lpstr>PowerPoint Presentation</vt:lpstr>
      <vt:lpstr>June 2019 – General Fund (Unrestricted)</vt:lpstr>
      <vt:lpstr>June 2019 – General Fund (Unrestricted)</vt:lpstr>
      <vt:lpstr>June 2019 – Fire/Flood Projects </vt:lpstr>
      <vt:lpstr>PowerPoint Presentation</vt:lpstr>
      <vt:lpstr>June 2019 – Road &amp; Bridge</vt:lpstr>
      <vt:lpstr>June 2019 – Road &amp; Bridge Projects </vt:lpstr>
      <vt:lpstr>June 2019 – Human Services</vt:lpstr>
      <vt:lpstr>June 2019 – Community Investment</vt:lpstr>
      <vt:lpstr>June 2018 – Self Insurance –  Risk, Workers’ Compensation &amp; Unemployment</vt:lpstr>
      <vt:lpstr>June 2019 – Self Insurance –  Health Trust Benefits</vt:lpstr>
      <vt:lpstr>PowerPoint Presentation</vt:lpstr>
      <vt:lpstr>June 2019 – General Fund (Restricted)</vt:lpstr>
      <vt:lpstr>General Fund (Restricted) Community Services/County Parks Projects</vt:lpstr>
      <vt:lpstr>General Fund (Restricted) Community Services/County Parks Projects</vt:lpstr>
      <vt:lpstr>June 2019 – Conservation Trust Fund</vt:lpstr>
      <vt:lpstr>June 2019 – Schools’ Trust Fund</vt:lpstr>
      <vt:lpstr>June 2019 –  Household Hazardous Waste Fund</vt:lpstr>
      <vt:lpstr>June 2019 – Local Improvement Districts (LIDs*)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2019-07-29T19:51:21Z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