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33"/>
  </p:handoutMasterIdLst>
  <p:sldIdLst>
    <p:sldId id="288" r:id="rId3"/>
    <p:sldId id="309" r:id="rId4"/>
    <p:sldId id="306" r:id="rId5"/>
    <p:sldId id="308" r:id="rId6"/>
    <p:sldId id="324" r:id="rId7"/>
    <p:sldId id="310" r:id="rId8"/>
    <p:sldId id="311" r:id="rId9"/>
    <p:sldId id="312" r:id="rId10"/>
    <p:sldId id="299" r:id="rId11"/>
    <p:sldId id="313" r:id="rId12"/>
    <p:sldId id="314" r:id="rId13"/>
    <p:sldId id="315" r:id="rId14"/>
    <p:sldId id="316" r:id="rId15"/>
    <p:sldId id="317" r:id="rId16"/>
    <p:sldId id="318" r:id="rId17"/>
    <p:sldId id="319" r:id="rId18"/>
    <p:sldId id="320" r:id="rId19"/>
    <p:sldId id="321" r:id="rId20"/>
    <p:sldId id="323" r:id="rId21"/>
    <p:sldId id="322" r:id="rId22"/>
    <p:sldId id="281" r:id="rId23"/>
    <p:sldId id="260" r:id="rId24"/>
    <p:sldId id="282" r:id="rId25"/>
    <p:sldId id="301" r:id="rId26"/>
    <p:sldId id="326" r:id="rId27"/>
    <p:sldId id="328" r:id="rId28"/>
    <p:sldId id="327" r:id="rId29"/>
    <p:sldId id="300" r:id="rId30"/>
    <p:sldId id="304" r:id="rId31"/>
    <p:sldId id="305"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5" autoAdjust="0"/>
    <p:restoredTop sz="71512" autoAdjust="0"/>
  </p:normalViewPr>
  <p:slideViewPr>
    <p:cSldViewPr>
      <p:cViewPr varScale="1">
        <p:scale>
          <a:sx n="55" d="100"/>
          <a:sy n="55"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72" cy="465774"/>
          </a:xfrm>
          <a:prstGeom prst="rect">
            <a:avLst/>
          </a:prstGeom>
        </p:spPr>
        <p:txBody>
          <a:bodyPr vert="horz" lIns="91861" tIns="45930" rIns="91861" bIns="45930" rtlCol="0"/>
          <a:lstStyle>
            <a:lvl1pPr algn="l">
              <a:defRPr sz="1200"/>
            </a:lvl1pPr>
          </a:lstStyle>
          <a:p>
            <a:endParaRPr lang="en-US" dirty="0"/>
          </a:p>
        </p:txBody>
      </p:sp>
      <p:sp>
        <p:nvSpPr>
          <p:cNvPr id="3" name="Date Placeholder 2"/>
          <p:cNvSpPr>
            <a:spLocks noGrp="1"/>
          </p:cNvSpPr>
          <p:nvPr>
            <p:ph type="dt" sz="quarter" idx="1"/>
          </p:nvPr>
        </p:nvSpPr>
        <p:spPr>
          <a:xfrm>
            <a:off x="3970437" y="0"/>
            <a:ext cx="3038372" cy="465774"/>
          </a:xfrm>
          <a:prstGeom prst="rect">
            <a:avLst/>
          </a:prstGeom>
        </p:spPr>
        <p:txBody>
          <a:bodyPr vert="horz" lIns="91861" tIns="45930" rIns="91861" bIns="45930" rtlCol="0"/>
          <a:lstStyle>
            <a:lvl1pPr algn="r">
              <a:defRPr sz="1200"/>
            </a:lvl1pPr>
          </a:lstStyle>
          <a:p>
            <a:fld id="{0C62813C-3043-41CB-9C10-24D14B0758DF}" type="datetimeFigureOut">
              <a:rPr lang="en-US" smtClean="0"/>
              <a:t>7/29/2019</a:t>
            </a:fld>
            <a:endParaRPr lang="en-US" dirty="0"/>
          </a:p>
        </p:txBody>
      </p:sp>
      <p:sp>
        <p:nvSpPr>
          <p:cNvPr id="4" name="Footer Placeholder 3"/>
          <p:cNvSpPr>
            <a:spLocks noGrp="1"/>
          </p:cNvSpPr>
          <p:nvPr>
            <p:ph type="ftr" sz="quarter" idx="2"/>
          </p:nvPr>
        </p:nvSpPr>
        <p:spPr>
          <a:xfrm>
            <a:off x="1" y="8830629"/>
            <a:ext cx="3038372" cy="465773"/>
          </a:xfrm>
          <a:prstGeom prst="rect">
            <a:avLst/>
          </a:prstGeom>
        </p:spPr>
        <p:txBody>
          <a:bodyPr vert="horz" lIns="91861" tIns="45930" rIns="91861" bIns="4593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7" y="8830629"/>
            <a:ext cx="3038372" cy="465773"/>
          </a:xfrm>
          <a:prstGeom prst="rect">
            <a:avLst/>
          </a:prstGeom>
        </p:spPr>
        <p:txBody>
          <a:bodyPr vert="horz" lIns="91861" tIns="45930" rIns="91861" bIns="45930" rtlCol="0" anchor="b"/>
          <a:lstStyle>
            <a:lvl1pPr algn="r">
              <a:defRPr sz="1200"/>
            </a:lvl1pPr>
          </a:lstStyle>
          <a:p>
            <a:fld id="{DD3F5D49-0366-4D7E-BAE3-828C99AC7923}" type="slidenum">
              <a:rPr lang="en-US" smtClean="0"/>
              <a:t>‹#›</a:t>
            </a:fld>
            <a:endParaRPr lang="en-US" dirty="0"/>
          </a:p>
        </p:txBody>
      </p:sp>
    </p:spTree>
    <p:extLst>
      <p:ext uri="{BB962C8B-B14F-4D97-AF65-F5344CB8AC3E}">
        <p14:creationId xmlns:p14="http://schemas.microsoft.com/office/powerpoint/2010/main" val="17284082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B64FA98-B59F-497C-98E5-7B314CDF09F0}" type="datetimeFigureOut">
              <a:rPr lang="en-US" smtClean="0"/>
              <a:pPr/>
              <a:t>7/29/2019</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F5C27AC-2290-4D7D-8E3F-7B045AF3F41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64FA98-B59F-497C-98E5-7B314CDF09F0}" type="datetimeFigureOut">
              <a:rPr lang="en-US" smtClean="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5C27AC-2290-4D7D-8E3F-7B045AF3F41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B64FA98-B59F-497C-98E5-7B314CDF09F0}" type="datetimeFigureOut">
              <a:rPr lang="en-US" smtClean="0"/>
              <a:pPr/>
              <a:t>7/29/2019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5F5C27AC-2290-4D7D-8E3F-7B045AF3F41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fld id="{0B64FA98-B59F-497C-98E5-7B314CDF09F0}" type="datetimeFigureOut">
              <a:rPr lang="en-US" smtClean="0"/>
              <a:pPr/>
              <a:t>7/29/2019</a:t>
            </a:fld>
            <a:endParaRPr lang="en-US" dirty="0"/>
          </a:p>
        </p:txBody>
      </p:sp>
      <p:sp>
        <p:nvSpPr>
          <p:cNvPr id="17" name="Footer Placeholder 16"/>
          <p:cNvSpPr>
            <a:spLocks noGrp="1"/>
          </p:cNvSpPr>
          <p:nvPr>
            <p:ph type="ftr" sz="quarter" idx="11"/>
          </p:nvPr>
        </p:nvSpPr>
        <p:spPr>
          <a:xfrm>
            <a:off x="2085393" y="236540"/>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F5C27AC-2290-4D7D-8E3F-7B045AF3F413}" type="slidenum">
              <a:rPr lang="en-US" smtClean="0"/>
              <a:pPr/>
              <a:t>‹#›</a:t>
            </a:fld>
            <a:endParaRPr lang="en-US" dirty="0"/>
          </a:p>
        </p:txBody>
      </p:sp>
    </p:spTree>
    <p:extLst>
      <p:ext uri="{BB962C8B-B14F-4D97-AF65-F5344CB8AC3E}">
        <p14:creationId xmlns:p14="http://schemas.microsoft.com/office/powerpoint/2010/main" val="204640960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B64FA98-B59F-497C-98E5-7B314CDF09F0}" type="datetimeFigureOut">
              <a:rPr lang="en-US" smtClean="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F5C27AC-2290-4D7D-8E3F-7B045AF3F413}"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87391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itle 1"/>
          <p:cNvSpPr>
            <a:spLocks noGrp="1"/>
          </p:cNvSpPr>
          <p:nvPr>
            <p:ph type="title"/>
          </p:nvPr>
        </p:nvSpPr>
        <p:spPr>
          <a:xfrm>
            <a:off x="1371600" y="1600200"/>
            <a:ext cx="7620000" cy="990600"/>
          </a:xfrm>
        </p:spPr>
        <p:txBody>
          <a:bodyPr/>
          <a:lstStyle>
            <a:lvl1pPr algn="l">
              <a:buNone/>
              <a:defRPr sz="33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B64FA98-B59F-497C-98E5-7B314CDF09F0}" type="datetimeFigureOut">
              <a:rPr lang="en-US" smtClean="0"/>
              <a:pPr/>
              <a:t>7/29/2019</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1800">
                <a:solidFill>
                  <a:srgbClr val="FFFFFF"/>
                </a:solidFill>
              </a:defRPr>
            </a:lvl1pPr>
          </a:lstStyle>
          <a:p>
            <a:fld id="{5F5C27AC-2290-4D7D-8E3F-7B045AF3F41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28771243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B64FA98-B59F-497C-98E5-7B314CDF09F0}" type="datetimeFigureOut">
              <a:rPr lang="en-US" smtClean="0"/>
              <a:pPr/>
              <a:t>7/29/2019</a:t>
            </a:fld>
            <a:endParaRPr lang="en-US" dirty="0"/>
          </a:p>
        </p:txBody>
      </p:sp>
      <p:sp>
        <p:nvSpPr>
          <p:cNvPr id="10" name="Slide Number Placeholder 9"/>
          <p:cNvSpPr>
            <a:spLocks noGrp="1"/>
          </p:cNvSpPr>
          <p:nvPr>
            <p:ph type="sldNum" sz="quarter" idx="16"/>
          </p:nvPr>
        </p:nvSpPr>
        <p:spPr/>
        <p:txBody>
          <a:bodyPr rtlCol="0"/>
          <a:lstStyle/>
          <a:p>
            <a:fld id="{5F5C27AC-2290-4D7D-8E3F-7B045AF3F41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1180281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B64FA98-B59F-497C-98E5-7B314CDF09F0}" type="datetimeFigureOut">
              <a:rPr lang="en-US" smtClean="0"/>
              <a:pPr/>
              <a:t>7/29/2019</a:t>
            </a:fld>
            <a:endParaRPr lang="en-US" dirty="0"/>
          </a:p>
        </p:txBody>
      </p:sp>
      <p:sp>
        <p:nvSpPr>
          <p:cNvPr id="12" name="Slide Number Placeholder 11"/>
          <p:cNvSpPr>
            <a:spLocks noGrp="1"/>
          </p:cNvSpPr>
          <p:nvPr>
            <p:ph type="sldNum" sz="quarter" idx="16"/>
          </p:nvPr>
        </p:nvSpPr>
        <p:spPr/>
        <p:txBody>
          <a:bodyPr rtlCol="0"/>
          <a:lstStyle/>
          <a:p>
            <a:fld id="{5F5C27AC-2290-4D7D-8E3F-7B045AF3F413}"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15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15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712424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64FA98-B59F-497C-98E5-7B314CDF09F0}" type="datetimeFigureOut">
              <a:rPr lang="en-US" smtClean="0"/>
              <a:pPr/>
              <a:t>7/29/2019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F5C27AC-2290-4D7D-8E3F-7B045AF3F413}" type="slidenum">
              <a:rPr lang="en-US" smtClean="0"/>
              <a:pPr/>
              <a:t>‹#›</a:t>
            </a:fld>
            <a:endParaRPr lang="en-US" dirty="0"/>
          </a:p>
        </p:txBody>
      </p:sp>
    </p:spTree>
    <p:extLst>
      <p:ext uri="{BB962C8B-B14F-4D97-AF65-F5344CB8AC3E}">
        <p14:creationId xmlns:p14="http://schemas.microsoft.com/office/powerpoint/2010/main" val="1231706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4FA98-B59F-497C-98E5-7B314CDF09F0}" type="datetimeFigureOut">
              <a:rPr lang="en-US" smtClean="0"/>
              <a:pPr/>
              <a:t>7/29/2019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F5C27AC-2290-4D7D-8E3F-7B045AF3F413}" type="slidenum">
              <a:rPr lang="en-US" smtClean="0"/>
              <a:pPr/>
              <a:t>‹#›</a:t>
            </a:fld>
            <a:endParaRPr lang="en-US" dirty="0"/>
          </a:p>
        </p:txBody>
      </p:sp>
    </p:spTree>
    <p:extLst>
      <p:ext uri="{BB962C8B-B14F-4D97-AF65-F5344CB8AC3E}">
        <p14:creationId xmlns:p14="http://schemas.microsoft.com/office/powerpoint/2010/main" val="1732239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33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B64FA98-B59F-497C-98E5-7B314CDF09F0}" type="datetimeFigureOut">
              <a:rPr lang="en-US" smtClean="0"/>
              <a:pPr/>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F5C27AC-2290-4D7D-8E3F-7B045AF3F41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8437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B64FA98-B59F-497C-98E5-7B314CDF09F0}" type="datetimeFigureOut">
              <a:rPr lang="en-US" smtClean="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F5C27AC-2290-4D7D-8E3F-7B045AF3F413}"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itle 1"/>
          <p:cNvSpPr>
            <a:spLocks noGrp="1"/>
          </p:cNvSpPr>
          <p:nvPr>
            <p:ph type="title"/>
          </p:nvPr>
        </p:nvSpPr>
        <p:spPr>
          <a:xfrm>
            <a:off x="1600200" y="4648200"/>
            <a:ext cx="7315200" cy="685800"/>
          </a:xfrm>
        </p:spPr>
        <p:txBody>
          <a:bodyPr anchor="ctr"/>
          <a:lstStyle>
            <a:lvl1pPr algn="l">
              <a:buNone/>
              <a:defRPr sz="21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2" name="Date Placeholder 11"/>
          <p:cNvSpPr>
            <a:spLocks noGrp="1"/>
          </p:cNvSpPr>
          <p:nvPr>
            <p:ph type="dt" sz="half" idx="10"/>
          </p:nvPr>
        </p:nvSpPr>
        <p:spPr>
          <a:xfrm>
            <a:off x="6248400" y="6248402"/>
            <a:ext cx="2667000" cy="365125"/>
          </a:xfrm>
        </p:spPr>
        <p:txBody>
          <a:bodyPr rtlCol="0"/>
          <a:lstStyle/>
          <a:p>
            <a:fld id="{0B64FA98-B59F-497C-98E5-7B314CDF09F0}" type="datetimeFigureOut">
              <a:rPr lang="en-US" smtClean="0"/>
              <a:pPr/>
              <a:t>7/29/2019</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100"/>
            </a:lvl1pPr>
          </a:lstStyle>
          <a:p>
            <a:fld id="{5F5C27AC-2290-4D7D-8E3F-7B045AF3F413}" type="slidenum">
              <a:rPr lang="en-US" smtClean="0"/>
              <a:pPr/>
              <a:t>‹#›</a:t>
            </a:fld>
            <a:endParaRPr lang="en-US" dirty="0"/>
          </a:p>
        </p:txBody>
      </p:sp>
      <p:sp>
        <p:nvSpPr>
          <p:cNvPr id="14" name="Footer Placeholder 13"/>
          <p:cNvSpPr>
            <a:spLocks noGrp="1"/>
          </p:cNvSpPr>
          <p:nvPr>
            <p:ph type="ftr" sz="quarter" idx="12"/>
          </p:nvPr>
        </p:nvSpPr>
        <p:spPr>
          <a:xfrm>
            <a:off x="1600200" y="6248208"/>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24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348568152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64FA98-B59F-497C-98E5-7B314CDF09F0}" type="datetimeFigureOut">
              <a:rPr lang="en-US" smtClean="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5C27AC-2290-4D7D-8E3F-7B045AF3F413}" type="slidenum">
              <a:rPr lang="en-US" smtClean="0"/>
              <a:pPr/>
              <a:t>‹#›</a:t>
            </a:fld>
            <a:endParaRPr lang="en-US" dirty="0"/>
          </a:p>
        </p:txBody>
      </p:sp>
    </p:spTree>
    <p:extLst>
      <p:ext uri="{BB962C8B-B14F-4D97-AF65-F5344CB8AC3E}">
        <p14:creationId xmlns:p14="http://schemas.microsoft.com/office/powerpoint/2010/main" val="2475122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2"/>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4"/>
            <a:ext cx="2209800" cy="365125"/>
          </a:xfrm>
        </p:spPr>
        <p:txBody>
          <a:bodyPr/>
          <a:lstStyle/>
          <a:p>
            <a:fld id="{0B64FA98-B59F-497C-98E5-7B314CDF09F0}" type="datetimeFigureOut">
              <a:rPr lang="en-US" smtClean="0"/>
              <a:pPr/>
              <a:t>7/29/2019</a:t>
            </a:fld>
            <a:endParaRPr lang="en-US" dirty="0"/>
          </a:p>
        </p:txBody>
      </p:sp>
      <p:sp>
        <p:nvSpPr>
          <p:cNvPr id="5" name="Footer Placeholder 4"/>
          <p:cNvSpPr>
            <a:spLocks noGrp="1"/>
          </p:cNvSpPr>
          <p:nvPr>
            <p:ph type="ftr" sz="quarter" idx="11"/>
          </p:nvPr>
        </p:nvSpPr>
        <p:spPr>
          <a:xfrm>
            <a:off x="457202" y="6248209"/>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dirty="0"/>
          </a:p>
        </p:txBody>
      </p:sp>
      <p:sp>
        <p:nvSpPr>
          <p:cNvPr id="6" name="Slide Number Placeholder 5"/>
          <p:cNvSpPr>
            <a:spLocks noGrp="1"/>
          </p:cNvSpPr>
          <p:nvPr>
            <p:ph type="sldNum" sz="quarter" idx="12"/>
          </p:nvPr>
        </p:nvSpPr>
        <p:spPr>
          <a:xfrm rot="5400000">
            <a:off x="5989638" y="144462"/>
            <a:ext cx="533400" cy="244476"/>
          </a:xfrm>
        </p:spPr>
        <p:txBody>
          <a:bodyPr/>
          <a:lstStyle/>
          <a:p>
            <a:fld id="{5F5C27AC-2290-4D7D-8E3F-7B045AF3F413}" type="slidenum">
              <a:rPr lang="en-US" smtClean="0"/>
              <a:pPr/>
              <a:t>‹#›</a:t>
            </a:fld>
            <a:endParaRPr lang="en-US" dirty="0"/>
          </a:p>
        </p:txBody>
      </p:sp>
    </p:spTree>
    <p:extLst>
      <p:ext uri="{BB962C8B-B14F-4D97-AF65-F5344CB8AC3E}">
        <p14:creationId xmlns:p14="http://schemas.microsoft.com/office/powerpoint/2010/main" val="39793893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B64FA98-B59F-497C-98E5-7B314CDF09F0}" type="datetimeFigureOut">
              <a:rPr lang="en-US" smtClean="0"/>
              <a:pPr/>
              <a:t>7/29/2019</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F5C27AC-2290-4D7D-8E3F-7B045AF3F41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B64FA98-B59F-497C-98E5-7B314CDF09F0}" type="datetimeFigureOut">
              <a:rPr lang="en-US" smtClean="0"/>
              <a:pPr/>
              <a:t>7/29/2019</a:t>
            </a:fld>
            <a:endParaRPr lang="en-US" dirty="0"/>
          </a:p>
        </p:txBody>
      </p:sp>
      <p:sp>
        <p:nvSpPr>
          <p:cNvPr id="10" name="Slide Number Placeholder 9"/>
          <p:cNvSpPr>
            <a:spLocks noGrp="1"/>
          </p:cNvSpPr>
          <p:nvPr>
            <p:ph type="sldNum" sz="quarter" idx="16"/>
          </p:nvPr>
        </p:nvSpPr>
        <p:spPr/>
        <p:txBody>
          <a:bodyPr rtlCol="0"/>
          <a:lstStyle/>
          <a:p>
            <a:fld id="{5F5C27AC-2290-4D7D-8E3F-7B045AF3F41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B64FA98-B59F-497C-98E5-7B314CDF09F0}" type="datetimeFigureOut">
              <a:rPr lang="en-US" smtClean="0"/>
              <a:pPr/>
              <a:t>7/29/2019</a:t>
            </a:fld>
            <a:endParaRPr lang="en-US" dirty="0"/>
          </a:p>
        </p:txBody>
      </p:sp>
      <p:sp>
        <p:nvSpPr>
          <p:cNvPr id="12" name="Slide Number Placeholder 11"/>
          <p:cNvSpPr>
            <a:spLocks noGrp="1"/>
          </p:cNvSpPr>
          <p:nvPr>
            <p:ph type="sldNum" sz="quarter" idx="16"/>
          </p:nvPr>
        </p:nvSpPr>
        <p:spPr/>
        <p:txBody>
          <a:bodyPr rtlCol="0"/>
          <a:lstStyle/>
          <a:p>
            <a:fld id="{5F5C27AC-2290-4D7D-8E3F-7B045AF3F413}"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64FA98-B59F-497C-98E5-7B314CDF09F0}" type="datetimeFigureOut">
              <a:rPr lang="en-US" smtClean="0"/>
              <a:pPr/>
              <a:t>7/29/2019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F5C27AC-2290-4D7D-8E3F-7B045AF3F41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4FA98-B59F-497C-98E5-7B314CDF09F0}" type="datetimeFigureOut">
              <a:rPr lang="en-US" smtClean="0"/>
              <a:pPr/>
              <a:t>7/29/2019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F5C27AC-2290-4D7D-8E3F-7B045AF3F41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B64FA98-B59F-497C-98E5-7B314CDF09F0}" type="datetimeFigureOut">
              <a:rPr lang="en-US" smtClean="0"/>
              <a:pPr/>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F5C27AC-2290-4D7D-8E3F-7B045AF3F41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0B64FA98-B59F-497C-98E5-7B314CDF09F0}" type="datetimeFigureOut">
              <a:rPr lang="en-US" smtClean="0"/>
              <a:pPr/>
              <a:t>7/29/2019</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F5C27AC-2290-4D7D-8E3F-7B045AF3F413}"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B64FA98-B59F-497C-98E5-7B314CDF09F0}" type="datetimeFigureOut">
              <a:rPr lang="en-US" smtClean="0"/>
              <a:pPr/>
              <a:t>7/29/2019</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F5C27AC-2290-4D7D-8E3F-7B045AF3F4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050">
                <a:solidFill>
                  <a:schemeClr val="tx2"/>
                </a:solidFill>
              </a:defRPr>
            </a:lvl1pPr>
          </a:lstStyle>
          <a:p>
            <a:fld id="{0B64FA98-B59F-497C-98E5-7B314CDF09F0}" type="datetimeFigureOut">
              <a:rPr lang="en-US" smtClean="0"/>
              <a:pPr/>
              <a:t>7/29/2019</a:t>
            </a:fld>
            <a:endParaRPr lang="en-US" dirty="0"/>
          </a:p>
        </p:txBody>
      </p:sp>
      <p:sp>
        <p:nvSpPr>
          <p:cNvPr id="3" name="Footer Placeholder 2"/>
          <p:cNvSpPr>
            <a:spLocks noGrp="1"/>
          </p:cNvSpPr>
          <p:nvPr>
            <p:ph type="ftr" sz="quarter" idx="3"/>
          </p:nvPr>
        </p:nvSpPr>
        <p:spPr>
          <a:xfrm>
            <a:off x="609601" y="6248208"/>
            <a:ext cx="5421083" cy="365125"/>
          </a:xfrm>
          <a:prstGeom prst="rect">
            <a:avLst/>
          </a:prstGeom>
        </p:spPr>
        <p:txBody>
          <a:bodyPr vert="horz" anchor="ctr"/>
          <a:lstStyle>
            <a:lvl1pPr algn="r" eaLnBrk="1" latinLnBrk="0" hangingPunct="1">
              <a:defRPr kumimoji="0" sz="105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050" b="1">
                <a:solidFill>
                  <a:srgbClr val="FFFFFF"/>
                </a:solidFill>
              </a:defRPr>
            </a:lvl1pPr>
          </a:lstStyle>
          <a:p>
            <a:fld id="{5F5C27AC-2290-4D7D-8E3F-7B045AF3F413}" type="slidenum">
              <a:rPr lang="en-US" smtClean="0"/>
              <a:pPr/>
              <a:t>‹#›</a:t>
            </a:fld>
            <a:endParaRPr lang="en-US" dirty="0"/>
          </a:p>
        </p:txBody>
      </p:sp>
    </p:spTree>
    <p:extLst>
      <p:ext uri="{BB962C8B-B14F-4D97-AF65-F5344CB8AC3E}">
        <p14:creationId xmlns:p14="http://schemas.microsoft.com/office/powerpoint/2010/main" val="8001368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300" kern="1200">
          <a:solidFill>
            <a:schemeClr val="tx2"/>
          </a:solidFill>
          <a:latin typeface="+mj-lt"/>
          <a:ea typeface="+mj-ea"/>
          <a:cs typeface="+mj-cs"/>
        </a:defRPr>
      </a:lvl1pPr>
    </p:titleStyle>
    <p:body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4550" y="3886200"/>
            <a:ext cx="5657850" cy="1371600"/>
          </a:xfrm>
        </p:spPr>
        <p:txBody>
          <a:bodyPr/>
          <a:lstStyle/>
          <a:p>
            <a:r>
              <a:rPr lang="en-US" dirty="0" smtClean="0"/>
              <a:t>NORRIS-Penrose </a:t>
            </a:r>
            <a:br>
              <a:rPr lang="en-US" dirty="0" smtClean="0"/>
            </a:br>
            <a:r>
              <a:rPr lang="en-US" dirty="0" smtClean="0"/>
              <a:t>EQUESTRIAN Center</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Board of County Commissioners Hearing</a:t>
            </a:r>
          </a:p>
          <a:p>
            <a:r>
              <a:rPr lang="en-US" dirty="0" smtClean="0"/>
              <a:t>July 30, 2019</a:t>
            </a:r>
            <a:endParaRPr lang="en-US" dirty="0"/>
          </a:p>
        </p:txBody>
      </p:sp>
    </p:spTree>
    <p:extLst>
      <p:ext uri="{BB962C8B-B14F-4D97-AF65-F5344CB8AC3E}">
        <p14:creationId xmlns:p14="http://schemas.microsoft.com/office/powerpoint/2010/main" val="746988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dirty="0"/>
              <a:t/>
            </a:r>
            <a:br>
              <a:rPr lang="en-US" sz="3600" dirty="0"/>
            </a:br>
            <a:r>
              <a:rPr lang="en-US" sz="2700" dirty="0" smtClean="0"/>
              <a:t>Vacant </a:t>
            </a:r>
            <a:r>
              <a:rPr lang="en-US" sz="2700" dirty="0"/>
              <a:t>Parcel Deed U</a:t>
            </a:r>
            <a:r>
              <a:rPr lang="en-US" sz="2700" dirty="0" smtClean="0"/>
              <a:t>se Restriction</a:t>
            </a:r>
            <a:r>
              <a:rPr lang="en-US" dirty="0"/>
              <a:t/>
            </a:r>
            <a:br>
              <a:rPr lang="en-US" dirty="0"/>
            </a:br>
            <a:endParaRPr lang="en-US"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a:t>“Together with a covenant, running with the land, whereby the Grantee covenants for itself, its heirs, successors, personal representatives and assigns, and including any lessees, that the real property shall be owned and used in perpetuity as open space and for recreational and equestrian activities only and for no other purposes.  The Grantor and the Grantee intend that the word “recreational” shall be interpreted broadly to include, but not be limited to, trade shows, equestrian shows, and concerts.  In the event that the real property conveyed herein shall be used for any purposes other than as set forth herein, the Grantor, its heirs, successors, personal representatives, and assigns, shall have as its sole and exclusive remedy the right to enjoin the past, present, continuing, and any future breach of this covenant and, thus, the Grantor, intends, for itself, its heirs, successors, personal representatives and assigns that it shall not have a reversion or a right of re-entry in the real property so conveyed </a:t>
            </a:r>
            <a:r>
              <a:rPr lang="en-US" dirty="0" smtClean="0"/>
              <a:t>herein.”</a:t>
            </a:r>
            <a:endParaRPr lang="en-US" dirty="0"/>
          </a:p>
          <a:p>
            <a:endParaRPr lang="en-US" dirty="0"/>
          </a:p>
        </p:txBody>
      </p:sp>
    </p:spTree>
    <p:extLst>
      <p:ext uri="{BB962C8B-B14F-4D97-AF65-F5344CB8AC3E}">
        <p14:creationId xmlns:p14="http://schemas.microsoft.com/office/powerpoint/2010/main" val="230434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
            </a:pPr>
            <a:r>
              <a:rPr lang="en-US" dirty="0"/>
              <a:t>Board and Foundation entered into Agreement for Environmental Indemnification, dated January 7, 2005, (“Indemnification Agreement”)</a:t>
            </a:r>
          </a:p>
          <a:p>
            <a:pPr marL="365760" lvl="1" indent="0">
              <a:buNone/>
            </a:pPr>
            <a:r>
              <a:rPr lang="en-US" dirty="0"/>
              <a:t>	</a:t>
            </a:r>
            <a:r>
              <a:rPr lang="en-US" dirty="0" smtClean="0"/>
              <a:t>- - County </a:t>
            </a:r>
            <a:r>
              <a:rPr lang="en-US" dirty="0"/>
              <a:t>agreed to make certain indemnifications in </a:t>
            </a:r>
            <a:r>
              <a:rPr lang="en-US" dirty="0" smtClean="0"/>
              <a:t>	favor </a:t>
            </a:r>
            <a:r>
              <a:rPr lang="en-US" dirty="0"/>
              <a:t>of Foundation as Buyer, and Foundation </a:t>
            </a:r>
            <a:r>
              <a:rPr lang="en-US" dirty="0" smtClean="0"/>
              <a:t>	agreed </a:t>
            </a:r>
            <a:r>
              <a:rPr lang="en-US" dirty="0"/>
              <a:t>to make certain indemnifications in favor of </a:t>
            </a:r>
            <a:r>
              <a:rPr lang="en-US" dirty="0" smtClean="0"/>
              <a:t>	County </a:t>
            </a:r>
            <a:r>
              <a:rPr lang="en-US" dirty="0"/>
              <a:t>as Seller to address potential claims that </a:t>
            </a:r>
            <a:r>
              <a:rPr lang="en-US" dirty="0" smtClean="0"/>
              <a:t>	might </a:t>
            </a:r>
            <a:r>
              <a:rPr lang="en-US" dirty="0"/>
              <a:t>arise from pre-existing environmental conditions </a:t>
            </a:r>
            <a:r>
              <a:rPr lang="en-US" dirty="0" smtClean="0"/>
              <a:t>	at </a:t>
            </a:r>
            <a:r>
              <a:rPr lang="en-US" dirty="0"/>
              <a:t>PEC.</a:t>
            </a:r>
          </a:p>
          <a:p>
            <a:endParaRPr lang="en-US" dirty="0"/>
          </a:p>
        </p:txBody>
      </p:sp>
    </p:spTree>
    <p:extLst>
      <p:ext uri="{BB962C8B-B14F-4D97-AF65-F5344CB8AC3E}">
        <p14:creationId xmlns:p14="http://schemas.microsoft.com/office/powerpoint/2010/main" val="1948077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Agreement to Release RFR</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
            </a:pPr>
            <a:r>
              <a:rPr lang="en-US" dirty="0"/>
              <a:t>County and Foundation determined it is necessary to enter into Agreement Regarding Right of First Refusal, Use Restrictions and Environmental Conditions at Norris-Penrose Center (Agreement”) to address Foundation’s request and County’s requirements</a:t>
            </a:r>
          </a:p>
          <a:p>
            <a:pPr>
              <a:buFont typeface="Wingdings" panose="05000000000000000000" pitchFamily="2" charset="2"/>
              <a:buChar char="§"/>
            </a:pPr>
            <a:r>
              <a:rPr lang="en-US" dirty="0"/>
              <a:t>Purpose: modify existing contractual arrangements between the Parties and amend certain documents that established these contractual arrangements.</a:t>
            </a:r>
          </a:p>
          <a:p>
            <a:endParaRPr lang="en-US" dirty="0"/>
          </a:p>
        </p:txBody>
      </p:sp>
    </p:spTree>
    <p:extLst>
      <p:ext uri="{BB962C8B-B14F-4D97-AF65-F5344CB8AC3E}">
        <p14:creationId xmlns:p14="http://schemas.microsoft.com/office/powerpoint/2010/main" val="199391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Agreement (cont.)</a:t>
            </a:r>
            <a:endParaRPr lang="en-US" dirty="0"/>
          </a:p>
        </p:txBody>
      </p:sp>
      <p:sp>
        <p:nvSpPr>
          <p:cNvPr id="3" name="Content Placeholder 2"/>
          <p:cNvSpPr>
            <a:spLocks noGrp="1"/>
          </p:cNvSpPr>
          <p:nvPr>
            <p:ph sz="quarter" idx="1"/>
          </p:nvPr>
        </p:nvSpPr>
        <p:spPr/>
        <p:txBody>
          <a:bodyPr>
            <a:normAutofit fontScale="47500" lnSpcReduction="20000"/>
          </a:bodyPr>
          <a:lstStyle/>
          <a:p>
            <a:pPr marL="0" indent="0">
              <a:buNone/>
            </a:pPr>
            <a:r>
              <a:rPr lang="en-US" sz="3800" dirty="0" smtClean="0"/>
              <a:t>Paragraph 2 of Agreement </a:t>
            </a:r>
            <a:r>
              <a:rPr lang="en-US" sz="3800" dirty="0"/>
              <a:t>relates to, supplements, modifies, or terminates the following documents as indicated</a:t>
            </a:r>
            <a:r>
              <a:rPr lang="en-US" sz="3800" dirty="0" smtClean="0"/>
              <a:t>:</a:t>
            </a:r>
            <a:endParaRPr lang="en-US" sz="3800" dirty="0"/>
          </a:p>
          <a:p>
            <a:pPr marL="0" indent="0">
              <a:buNone/>
            </a:pPr>
            <a:r>
              <a:rPr lang="en-US" sz="3300" dirty="0" smtClean="0"/>
              <a:t>A. Purchase </a:t>
            </a:r>
            <a:r>
              <a:rPr lang="en-US" sz="3300" dirty="0"/>
              <a:t>and Sale Agreement for Real Property between EPC and the </a:t>
            </a:r>
            <a:r>
              <a:rPr lang="en-US" sz="3300" dirty="0" smtClean="0"/>
              <a:t>Foundation</a:t>
            </a:r>
            <a:r>
              <a:rPr lang="en-US" sz="3300" dirty="0"/>
              <a:t>, dated December 20, 2004.  This Agreement </a:t>
            </a:r>
            <a:r>
              <a:rPr lang="en-US" sz="3300" u="sng" dirty="0"/>
              <a:t>modifies</a:t>
            </a:r>
            <a:r>
              <a:rPr lang="en-US" sz="3300" dirty="0"/>
              <a:t> the Purchase and 	Sale Agreement, Section 7.3, as indicated herein</a:t>
            </a:r>
            <a:r>
              <a:rPr lang="en-US" sz="3300" dirty="0" smtClean="0"/>
              <a:t>.</a:t>
            </a:r>
          </a:p>
          <a:p>
            <a:pPr>
              <a:buFont typeface="Wingdings" panose="05000000000000000000" pitchFamily="2" charset="2"/>
              <a:buChar char="§"/>
            </a:pPr>
            <a:endParaRPr lang="en-US" sz="3300" dirty="0"/>
          </a:p>
          <a:p>
            <a:pPr marL="0" indent="0">
              <a:buNone/>
            </a:pPr>
            <a:r>
              <a:rPr lang="en-US" sz="3300" dirty="0" smtClean="0"/>
              <a:t>B. Right </a:t>
            </a:r>
            <a:r>
              <a:rPr lang="en-US" sz="3300" dirty="0"/>
              <a:t>of First Refusal from the Foundation to EPC, dated December 22, 2004, recorded </a:t>
            </a:r>
            <a:r>
              <a:rPr lang="en-US" sz="3300" dirty="0" smtClean="0"/>
              <a:t>	on </a:t>
            </a:r>
            <a:r>
              <a:rPr lang="en-US" sz="3300" dirty="0"/>
              <a:t>January 11, 2005, at Reception No. 205005123 in the records of the El Paso </a:t>
            </a:r>
            <a:r>
              <a:rPr lang="en-US" sz="3300" dirty="0" smtClean="0"/>
              <a:t>	County </a:t>
            </a:r>
            <a:r>
              <a:rPr lang="en-US" sz="3300" dirty="0"/>
              <a:t>Clerk and Recorder.  This Agreement </a:t>
            </a:r>
            <a:r>
              <a:rPr lang="en-US" sz="3300" u="sng" dirty="0"/>
              <a:t>terminates or cancels</a:t>
            </a:r>
            <a:r>
              <a:rPr lang="en-US" sz="3300" dirty="0"/>
              <a:t> the Right of </a:t>
            </a:r>
            <a:r>
              <a:rPr lang="en-US" sz="3300" dirty="0" smtClean="0"/>
              <a:t>First Refusal </a:t>
            </a:r>
            <a:r>
              <a:rPr lang="en-US" sz="3300" dirty="0"/>
              <a:t>on the Vacant Parcel.  The Right of First Refusal remains in effect for the NPC </a:t>
            </a:r>
            <a:r>
              <a:rPr lang="en-US" sz="3300" dirty="0" smtClean="0"/>
              <a:t>Main </a:t>
            </a:r>
            <a:r>
              <a:rPr lang="en-US" sz="3300" dirty="0"/>
              <a:t>Parcel</a:t>
            </a:r>
            <a:r>
              <a:rPr lang="en-US" sz="3300" dirty="0" smtClean="0"/>
              <a:t>.</a:t>
            </a:r>
            <a:r>
              <a:rPr lang="en-US" sz="3300" dirty="0"/>
              <a:t> </a:t>
            </a:r>
            <a:endParaRPr lang="en-US" sz="3300" dirty="0" smtClean="0"/>
          </a:p>
          <a:p>
            <a:pPr marL="0" indent="0">
              <a:buNone/>
            </a:pPr>
            <a:endParaRPr lang="en-US" sz="3300" dirty="0"/>
          </a:p>
          <a:p>
            <a:pPr marL="0" indent="0">
              <a:buNone/>
            </a:pPr>
            <a:r>
              <a:rPr lang="en-US" sz="3300" dirty="0" smtClean="0"/>
              <a:t>C. Agreement </a:t>
            </a:r>
            <a:r>
              <a:rPr lang="en-US" sz="3300" dirty="0"/>
              <a:t>for Environmental Indemnification, dated January 7, 2005, recorded </a:t>
            </a:r>
            <a:r>
              <a:rPr lang="en-US" sz="3300" dirty="0" smtClean="0"/>
              <a:t>on </a:t>
            </a:r>
            <a:r>
              <a:rPr lang="en-US" sz="3300" dirty="0"/>
              <a:t>January 11, 2005, at Reception No. 205005116 in the records of the El Paso County </a:t>
            </a:r>
            <a:r>
              <a:rPr lang="en-US" sz="3300" dirty="0" smtClean="0"/>
              <a:t>Clerk </a:t>
            </a:r>
            <a:r>
              <a:rPr lang="en-US" sz="3300" dirty="0"/>
              <a:t>and Recorder.  This Agreement </a:t>
            </a:r>
            <a:r>
              <a:rPr lang="en-US" sz="3300" u="sng" dirty="0"/>
              <a:t>supplements</a:t>
            </a:r>
            <a:r>
              <a:rPr lang="en-US" sz="3300" dirty="0"/>
              <a:t> the Agreement for Environmental </a:t>
            </a:r>
            <a:r>
              <a:rPr lang="en-US" sz="3300" dirty="0" smtClean="0"/>
              <a:t>Indemnification </a:t>
            </a:r>
            <a:r>
              <a:rPr lang="en-US" sz="3300" dirty="0"/>
              <a:t>as indicated herein</a:t>
            </a:r>
            <a:r>
              <a:rPr lang="en-US" sz="3300" dirty="0" smtClean="0"/>
              <a:t>.</a:t>
            </a:r>
          </a:p>
          <a:p>
            <a:pPr marL="0" indent="0">
              <a:buNone/>
            </a:pPr>
            <a:endParaRPr lang="en-US" sz="3300" dirty="0" smtClean="0"/>
          </a:p>
          <a:p>
            <a:pPr marL="0" indent="0">
              <a:buNone/>
            </a:pPr>
            <a:r>
              <a:rPr lang="en-US" sz="3300" dirty="0" smtClean="0"/>
              <a:t>D. The </a:t>
            </a:r>
            <a:r>
              <a:rPr lang="en-US" sz="3300" dirty="0"/>
              <a:t>Parties hereby amend the Vacant Parcel Deed to remove the Right of First Refusal language contained in that Deed.  Also, the restrictions on use contained in the last paragraph of the Vacant Parcel Deed “Together with a covenant running with the land…or a right of re-entry in the real property so conveyed herein.” are hereby deleted and removed from the Vacant Parcel.</a:t>
            </a:r>
          </a:p>
          <a:p>
            <a:endParaRPr lang="en-US" dirty="0" smtClean="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816109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Agreement (cont.)</a:t>
            </a:r>
            <a:br>
              <a:rPr lang="en-US" dirty="0" smtClean="0"/>
            </a:br>
            <a:r>
              <a:rPr lang="en-US" dirty="0" smtClean="0"/>
              <a:t>County’s Actions</a:t>
            </a:r>
            <a:endParaRPr lang="en-US" dirty="0"/>
          </a:p>
        </p:txBody>
      </p:sp>
      <p:sp>
        <p:nvSpPr>
          <p:cNvPr id="3" name="Content Placeholder 2"/>
          <p:cNvSpPr>
            <a:spLocks noGrp="1"/>
          </p:cNvSpPr>
          <p:nvPr>
            <p:ph sz="quarter" idx="1"/>
          </p:nvPr>
        </p:nvSpPr>
        <p:spPr/>
        <p:txBody>
          <a:bodyPr>
            <a:normAutofit fontScale="85000" lnSpcReduction="10000"/>
          </a:bodyPr>
          <a:lstStyle/>
          <a:p>
            <a:pPr>
              <a:buFont typeface="Wingdings" panose="05000000000000000000" pitchFamily="2" charset="2"/>
              <a:buChar char="§"/>
            </a:pPr>
            <a:r>
              <a:rPr lang="en-US" dirty="0"/>
              <a:t>County relinquishes and terminates RFR as to Vacant Parcel—NOT to NPC Main </a:t>
            </a:r>
            <a:r>
              <a:rPr lang="en-US" dirty="0" smtClean="0"/>
              <a:t>Parcel.</a:t>
            </a:r>
            <a:endParaRPr lang="en-US" dirty="0"/>
          </a:p>
          <a:p>
            <a:pPr>
              <a:buFont typeface="Wingdings" panose="05000000000000000000" pitchFamily="2" charset="2"/>
              <a:buChar char="§"/>
            </a:pPr>
            <a:r>
              <a:rPr lang="en-US" dirty="0" smtClean="0"/>
              <a:t>Parties </a:t>
            </a:r>
            <a:r>
              <a:rPr lang="en-US" dirty="0"/>
              <a:t>agree that RFR referenced in Paragraph 2.B, and requirements to grant said RFR referenced in Purchase and Sale Agreement referenced in Paragraph 2.A are terminated and cancelled </a:t>
            </a:r>
            <a:r>
              <a:rPr lang="en-US" u="sng" dirty="0"/>
              <a:t>as to the Vacant Parcel</a:t>
            </a:r>
            <a:r>
              <a:rPr lang="en-US" dirty="0"/>
              <a:t>. </a:t>
            </a:r>
          </a:p>
          <a:p>
            <a:pPr>
              <a:buFont typeface="Wingdings" panose="05000000000000000000" pitchFamily="2" charset="2"/>
              <a:buChar char="§"/>
            </a:pPr>
            <a:r>
              <a:rPr lang="en-US" dirty="0"/>
              <a:t>Also, use restrictions on Vacant Parcel referenced in Purchase and Sale Agreement and contained in last paragraph of Vacant Parcel Deed “Together with a covenant running with the land…or a right of re-entry in the real property so conveyed herein” are terminated and canceled.</a:t>
            </a:r>
          </a:p>
          <a:p>
            <a:endParaRPr lang="en-US" dirty="0"/>
          </a:p>
        </p:txBody>
      </p:sp>
    </p:spTree>
    <p:extLst>
      <p:ext uri="{BB962C8B-B14F-4D97-AF65-F5344CB8AC3E}">
        <p14:creationId xmlns:p14="http://schemas.microsoft.com/office/powerpoint/2010/main" val="2814224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Agreement (cont.)</a:t>
            </a:r>
            <a:br>
              <a:rPr lang="en-US" dirty="0" smtClean="0"/>
            </a:br>
            <a:r>
              <a:rPr lang="en-US" dirty="0" smtClean="0"/>
              <a:t>Foundation’s Actions </a:t>
            </a:r>
            <a:endParaRPr lang="en-US" dirty="0"/>
          </a:p>
        </p:txBody>
      </p:sp>
      <p:sp>
        <p:nvSpPr>
          <p:cNvPr id="3" name="Content Placeholder 2"/>
          <p:cNvSpPr>
            <a:spLocks noGrp="1"/>
          </p:cNvSpPr>
          <p:nvPr>
            <p:ph sz="quarter" idx="1"/>
          </p:nvPr>
        </p:nvSpPr>
        <p:spPr/>
        <p:txBody>
          <a:bodyPr/>
          <a:lstStyle/>
          <a:p>
            <a:pPr marL="0" indent="0">
              <a:buNone/>
            </a:pPr>
            <a:r>
              <a:rPr lang="en-US" dirty="0"/>
              <a:t>Foundation releases County from Seller’s Indemnification set forth in Section 2 of the Indemnification Agreement referenced in Paragraph  2.C of this Agreement; provided that such indemnification shall remain in full force and effect for any acts or occurrences by the County after July 30, 2019 that would trigger the Seller’s indemnification obligations pursuant to the provisions of said Section 2.</a:t>
            </a:r>
          </a:p>
          <a:p>
            <a:endParaRPr lang="en-US" dirty="0"/>
          </a:p>
        </p:txBody>
      </p:sp>
    </p:spTree>
    <p:extLst>
      <p:ext uri="{BB962C8B-B14F-4D97-AF65-F5344CB8AC3E}">
        <p14:creationId xmlns:p14="http://schemas.microsoft.com/office/powerpoint/2010/main" val="3409967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Agreement (cont.) - County’s and Foundation’s Actions – Environmental Insurance </a:t>
            </a:r>
            <a:endParaRPr lang="en-US" sz="3200" dirty="0"/>
          </a:p>
        </p:txBody>
      </p:sp>
      <p:sp>
        <p:nvSpPr>
          <p:cNvPr id="3" name="Content Placeholder 2"/>
          <p:cNvSpPr>
            <a:spLocks noGrp="1"/>
          </p:cNvSpPr>
          <p:nvPr>
            <p:ph sz="quarter" idx="1"/>
          </p:nvPr>
        </p:nvSpPr>
        <p:spPr/>
        <p:txBody>
          <a:bodyPr/>
          <a:lstStyle/>
          <a:p>
            <a:pPr marL="0" indent="0">
              <a:buNone/>
            </a:pPr>
            <a:r>
              <a:rPr lang="en-US" dirty="0"/>
              <a:t>In exchange for County relinquishing and terminating RFR as to Vacant Parcel, Parties agree to procure environmental insurance to cover all of NPC in which County, Foundation, and Foundation’s affiliates named as insured parties.  </a:t>
            </a:r>
          </a:p>
          <a:p>
            <a:endParaRPr lang="en-US" dirty="0"/>
          </a:p>
        </p:txBody>
      </p:sp>
    </p:spTree>
    <p:extLst>
      <p:ext uri="{BB962C8B-B14F-4D97-AF65-F5344CB8AC3E}">
        <p14:creationId xmlns:p14="http://schemas.microsoft.com/office/powerpoint/2010/main" val="97501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Autofit/>
          </a:bodyPr>
          <a:lstStyle/>
          <a:p>
            <a:r>
              <a:rPr lang="en-US" sz="3200" dirty="0" smtClean="0"/>
              <a:t>The Agreement (cont.) - County’s and Foundation’s Actions – Environmental Insurance (cont.) </a:t>
            </a:r>
            <a:endParaRPr lang="en-US" sz="3200" dirty="0"/>
          </a:p>
        </p:txBody>
      </p:sp>
      <p:sp>
        <p:nvSpPr>
          <p:cNvPr id="3" name="Content Placeholder 2"/>
          <p:cNvSpPr>
            <a:spLocks noGrp="1"/>
          </p:cNvSpPr>
          <p:nvPr>
            <p:ph sz="quarter" idx="1"/>
          </p:nvPr>
        </p:nvSpPr>
        <p:spPr/>
        <p:txBody>
          <a:bodyPr>
            <a:normAutofit fontScale="85000" lnSpcReduction="20000"/>
          </a:bodyPr>
          <a:lstStyle/>
          <a:p>
            <a:pPr>
              <a:buFont typeface="Wingdings" panose="05000000000000000000" pitchFamily="2" charset="2"/>
              <a:buChar char="§"/>
            </a:pPr>
            <a:r>
              <a:rPr lang="en-US" dirty="0"/>
              <a:t>Environmental insurance shall cover </a:t>
            </a:r>
            <a:r>
              <a:rPr lang="en-US" dirty="0" smtClean="0"/>
              <a:t>the following</a:t>
            </a:r>
            <a:r>
              <a:rPr lang="en-US" dirty="0"/>
              <a:t>:</a:t>
            </a:r>
          </a:p>
          <a:p>
            <a:pPr marL="0" indent="0">
              <a:buNone/>
            </a:pPr>
            <a:r>
              <a:rPr lang="en-US" dirty="0" smtClean="0"/>
              <a:t>	--</a:t>
            </a:r>
            <a:r>
              <a:rPr lang="en-US" dirty="0"/>
              <a:t>On-site and off-site cleanup of pre-existing </a:t>
            </a:r>
            <a:r>
              <a:rPr lang="en-US" dirty="0" smtClean="0"/>
              <a:t>		pollution/contamination </a:t>
            </a:r>
            <a:r>
              <a:rPr lang="en-US" dirty="0"/>
              <a:t>conditions</a:t>
            </a:r>
            <a:r>
              <a:rPr lang="en-US" dirty="0" smtClean="0"/>
              <a:t>;</a:t>
            </a:r>
            <a:endParaRPr lang="en-US" dirty="0"/>
          </a:p>
          <a:p>
            <a:pPr marL="0" indent="0">
              <a:buNone/>
            </a:pPr>
            <a:r>
              <a:rPr lang="en-US" dirty="0" smtClean="0"/>
              <a:t>	--</a:t>
            </a:r>
            <a:r>
              <a:rPr lang="en-US" dirty="0"/>
              <a:t>Third party claims for bodily injury on-site and </a:t>
            </a:r>
            <a:r>
              <a:rPr lang="en-US" dirty="0" smtClean="0"/>
              <a:t>off-	site </a:t>
            </a:r>
            <a:r>
              <a:rPr lang="en-US" dirty="0"/>
              <a:t>from pre-existing pollution/contamination </a:t>
            </a:r>
            <a:r>
              <a:rPr lang="en-US" dirty="0" smtClean="0"/>
              <a:t>	conditions;</a:t>
            </a:r>
            <a:r>
              <a:rPr lang="en-US" dirty="0"/>
              <a:t> </a:t>
            </a:r>
          </a:p>
          <a:p>
            <a:pPr marL="0" indent="0">
              <a:buNone/>
            </a:pPr>
            <a:r>
              <a:rPr lang="en-US" dirty="0" smtClean="0"/>
              <a:t>	--</a:t>
            </a:r>
            <a:r>
              <a:rPr lang="en-US" dirty="0"/>
              <a:t>Third party claims for property damage from </a:t>
            </a:r>
            <a:r>
              <a:rPr lang="en-US" dirty="0" smtClean="0"/>
              <a:t>pre-	existing </a:t>
            </a:r>
            <a:r>
              <a:rPr lang="en-US" dirty="0"/>
              <a:t>pollution/contamination conditions on-site and </a:t>
            </a:r>
            <a:r>
              <a:rPr lang="en-US" dirty="0" smtClean="0"/>
              <a:t>	off-site;</a:t>
            </a:r>
            <a:endParaRPr lang="en-US" dirty="0"/>
          </a:p>
          <a:p>
            <a:pPr marL="0" indent="0">
              <a:buNone/>
            </a:pPr>
            <a:r>
              <a:rPr lang="en-US" dirty="0" smtClean="0"/>
              <a:t>	--</a:t>
            </a:r>
            <a:r>
              <a:rPr lang="en-US" dirty="0"/>
              <a:t>Transportation pollution liability</a:t>
            </a:r>
            <a:r>
              <a:rPr lang="en-US" dirty="0" smtClean="0"/>
              <a:t>;</a:t>
            </a:r>
            <a:endParaRPr lang="en-US" dirty="0"/>
          </a:p>
          <a:p>
            <a:pPr marL="0" indent="0">
              <a:buNone/>
            </a:pPr>
            <a:r>
              <a:rPr lang="en-US" dirty="0" smtClean="0"/>
              <a:t>	--</a:t>
            </a:r>
            <a:r>
              <a:rPr lang="en-US" dirty="0"/>
              <a:t>Non-owned disposal sites coverage; </a:t>
            </a:r>
            <a:r>
              <a:rPr lang="en-US" dirty="0" smtClean="0"/>
              <a:t>and</a:t>
            </a:r>
            <a:endParaRPr lang="en-US" dirty="0"/>
          </a:p>
          <a:p>
            <a:pPr marL="0" indent="0">
              <a:buNone/>
            </a:pPr>
            <a:r>
              <a:rPr lang="en-US" dirty="0" smtClean="0"/>
              <a:t>	--</a:t>
            </a:r>
            <a:r>
              <a:rPr lang="en-US" dirty="0"/>
              <a:t>Legal defense costs and expenses.  </a:t>
            </a:r>
          </a:p>
          <a:p>
            <a:endParaRPr lang="en-US" dirty="0"/>
          </a:p>
        </p:txBody>
      </p:sp>
    </p:spTree>
    <p:extLst>
      <p:ext uri="{BB962C8B-B14F-4D97-AF65-F5344CB8AC3E}">
        <p14:creationId xmlns:p14="http://schemas.microsoft.com/office/powerpoint/2010/main" val="443739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Autofit/>
          </a:bodyPr>
          <a:lstStyle/>
          <a:p>
            <a:r>
              <a:rPr lang="en-US" sz="3200" dirty="0" smtClean="0"/>
              <a:t>The Agreement (cont.) - County’s </a:t>
            </a:r>
            <a:r>
              <a:rPr lang="en-US" sz="3200" dirty="0"/>
              <a:t>and Foundation’s Actions – Environmental </a:t>
            </a:r>
            <a:r>
              <a:rPr lang="en-US" sz="3200" dirty="0" smtClean="0"/>
              <a:t>Insurance (cont.)  </a:t>
            </a:r>
            <a:endParaRPr lang="en-US" sz="3200" dirty="0"/>
          </a:p>
        </p:txBody>
      </p:sp>
      <p:sp>
        <p:nvSpPr>
          <p:cNvPr id="3" name="Content Placeholder 2"/>
          <p:cNvSpPr>
            <a:spLocks noGrp="1"/>
          </p:cNvSpPr>
          <p:nvPr>
            <p:ph sz="quarter" idx="1"/>
          </p:nvPr>
        </p:nvSpPr>
        <p:spPr>
          <a:xfrm>
            <a:off x="612648" y="1600200"/>
            <a:ext cx="8153400" cy="5105400"/>
          </a:xfrm>
        </p:spPr>
        <p:txBody>
          <a:bodyPr>
            <a:normAutofit fontScale="77500" lnSpcReduction="20000"/>
          </a:bodyPr>
          <a:lstStyle/>
          <a:p>
            <a:pPr marL="0" indent="0">
              <a:buNone/>
            </a:pPr>
            <a:r>
              <a:rPr lang="en-US" dirty="0"/>
              <a:t> </a:t>
            </a:r>
            <a:r>
              <a:rPr lang="en-US" dirty="0" smtClean="0"/>
              <a:t>Environmental </a:t>
            </a:r>
            <a:r>
              <a:rPr lang="en-US" dirty="0"/>
              <a:t>insurance shall include following:</a:t>
            </a:r>
          </a:p>
          <a:p>
            <a:pPr marL="0" indent="0">
              <a:buNone/>
            </a:pPr>
            <a:r>
              <a:rPr lang="en-US" dirty="0" smtClean="0"/>
              <a:t>	--</a:t>
            </a:r>
            <a:r>
              <a:rPr lang="en-US" dirty="0"/>
              <a:t>10-year policy with cap of $10,000,000.00 coverage for </a:t>
            </a:r>
            <a:r>
              <a:rPr lang="en-US" dirty="0" smtClean="0"/>
              <a:t>	each </a:t>
            </a:r>
            <a:r>
              <a:rPr lang="en-US" dirty="0"/>
              <a:t>loss </a:t>
            </a:r>
            <a:r>
              <a:rPr lang="en-US" dirty="0" smtClean="0"/>
              <a:t>limit.</a:t>
            </a:r>
            <a:endParaRPr lang="en-US" dirty="0"/>
          </a:p>
          <a:p>
            <a:pPr marL="0" indent="0">
              <a:buNone/>
            </a:pPr>
            <a:r>
              <a:rPr lang="en-US" dirty="0" smtClean="0"/>
              <a:t>	--</a:t>
            </a:r>
            <a:r>
              <a:rPr lang="en-US" dirty="0"/>
              <a:t>Deductibles of $100,000.00.   </a:t>
            </a:r>
          </a:p>
          <a:p>
            <a:pPr marL="0" indent="0">
              <a:buNone/>
            </a:pPr>
            <a:r>
              <a:rPr lang="en-US" dirty="0" smtClean="0"/>
              <a:t>	--</a:t>
            </a:r>
            <a:r>
              <a:rPr lang="en-US" dirty="0"/>
              <a:t>Foundation shall be responsible for paying any deductibles </a:t>
            </a:r>
            <a:r>
              <a:rPr lang="en-US" dirty="0" smtClean="0"/>
              <a:t>	that </a:t>
            </a:r>
            <a:r>
              <a:rPr lang="en-US" dirty="0"/>
              <a:t>are triggered. </a:t>
            </a:r>
          </a:p>
          <a:p>
            <a:pPr marL="0" indent="0">
              <a:buNone/>
            </a:pPr>
            <a:r>
              <a:rPr lang="en-US" dirty="0" smtClean="0"/>
              <a:t>	--</a:t>
            </a:r>
            <a:r>
              <a:rPr lang="en-US" dirty="0"/>
              <a:t>County shall be responsible for paying for one-time premium </a:t>
            </a:r>
            <a:r>
              <a:rPr lang="en-US" dirty="0" smtClean="0"/>
              <a:t>	for </a:t>
            </a:r>
            <a:r>
              <a:rPr lang="en-US" dirty="0"/>
              <a:t>the policy, plus related costs and fees for total </a:t>
            </a:r>
            <a:r>
              <a:rPr lang="en-US" dirty="0" smtClean="0"/>
              <a:t>	$</a:t>
            </a:r>
            <a:r>
              <a:rPr lang="en-US" dirty="0"/>
              <a:t>195,700.00(“Premium Cost</a:t>
            </a:r>
            <a:r>
              <a:rPr lang="en-US" dirty="0" smtClean="0"/>
              <a:t>”).</a:t>
            </a:r>
            <a:endParaRPr lang="en-US" dirty="0"/>
          </a:p>
          <a:p>
            <a:pPr marL="0" indent="0">
              <a:buNone/>
            </a:pPr>
            <a:r>
              <a:rPr lang="en-US" dirty="0" smtClean="0"/>
              <a:t>	--</a:t>
            </a:r>
            <a:r>
              <a:rPr lang="en-US" dirty="0"/>
              <a:t>Foundation shall reimburse County for an amount equal to </a:t>
            </a:r>
            <a:r>
              <a:rPr lang="en-US" dirty="0" smtClean="0"/>
              <a:t>	50</a:t>
            </a:r>
            <a:r>
              <a:rPr lang="en-US" dirty="0"/>
              <a:t>% of Premium Cost</a:t>
            </a:r>
            <a:r>
              <a:rPr lang="en-US" dirty="0" smtClean="0"/>
              <a:t>.</a:t>
            </a:r>
            <a:r>
              <a:rPr lang="en-US" dirty="0"/>
              <a:t> </a:t>
            </a:r>
          </a:p>
          <a:p>
            <a:pPr marL="0" indent="0">
              <a:buNone/>
            </a:pPr>
            <a:r>
              <a:rPr lang="en-US" dirty="0" smtClean="0"/>
              <a:t>	--</a:t>
            </a:r>
            <a:r>
              <a:rPr lang="en-US" dirty="0"/>
              <a:t>Foundation will reimburse County in 10 equal installments due </a:t>
            </a:r>
            <a:r>
              <a:rPr lang="en-US" dirty="0" smtClean="0"/>
              <a:t>	on </a:t>
            </a:r>
            <a:r>
              <a:rPr lang="en-US" dirty="0"/>
              <a:t>July 30, 2020 and on the 30th day of July through 2029.  </a:t>
            </a:r>
          </a:p>
          <a:p>
            <a:pPr marL="0" indent="0">
              <a:buNone/>
            </a:pPr>
            <a:r>
              <a:rPr lang="en-US" dirty="0"/>
              <a:t>	</a:t>
            </a:r>
            <a:r>
              <a:rPr lang="en-US" dirty="0" smtClean="0"/>
              <a:t>--By </a:t>
            </a:r>
            <a:r>
              <a:rPr lang="en-US" dirty="0"/>
              <a:t>no later than January 31, 2029, the Parties shall reach </a:t>
            </a:r>
            <a:r>
              <a:rPr lang="en-US" dirty="0" smtClean="0"/>
              <a:t>	agreement </a:t>
            </a:r>
            <a:r>
              <a:rPr lang="en-US" dirty="0"/>
              <a:t>as to whether to renew the environmental insurance </a:t>
            </a:r>
            <a:r>
              <a:rPr lang="en-US" dirty="0" smtClean="0"/>
              <a:t>	coverage</a:t>
            </a:r>
            <a:r>
              <a:rPr lang="en-US" dirty="0"/>
              <a:t>.</a:t>
            </a:r>
          </a:p>
          <a:p>
            <a:endParaRPr lang="en-US" dirty="0"/>
          </a:p>
        </p:txBody>
      </p:sp>
    </p:spTree>
    <p:extLst>
      <p:ext uri="{BB962C8B-B14F-4D97-AF65-F5344CB8AC3E}">
        <p14:creationId xmlns:p14="http://schemas.microsoft.com/office/powerpoint/2010/main" val="361748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Markel </a:t>
            </a:r>
            <a:r>
              <a:rPr lang="en-US" dirty="0"/>
              <a:t>– Site Pollution and Environmental Coverage </a:t>
            </a:r>
            <a:br>
              <a:rPr lang="en-US" dirty="0"/>
            </a:b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56804866"/>
              </p:ext>
            </p:extLst>
          </p:nvPr>
        </p:nvGraphicFramePr>
        <p:xfrm>
          <a:off x="990600" y="1600201"/>
          <a:ext cx="6739254" cy="4267199"/>
        </p:xfrm>
        <a:graphic>
          <a:graphicData uri="http://schemas.openxmlformats.org/drawingml/2006/table">
            <a:tbl>
              <a:tblPr firstRow="1" firstCol="1" bandRow="1">
                <a:tableStyleId>{5C22544A-7EE6-4342-B048-85BDC9FD1C3A}</a:tableStyleId>
              </a:tblPr>
              <a:tblGrid>
                <a:gridCol w="2246418">
                  <a:extLst>
                    <a:ext uri="{9D8B030D-6E8A-4147-A177-3AD203B41FA5}">
                      <a16:colId xmlns:a16="http://schemas.microsoft.com/office/drawing/2014/main" val="2579297932"/>
                    </a:ext>
                  </a:extLst>
                </a:gridCol>
                <a:gridCol w="2246418">
                  <a:extLst>
                    <a:ext uri="{9D8B030D-6E8A-4147-A177-3AD203B41FA5}">
                      <a16:colId xmlns:a16="http://schemas.microsoft.com/office/drawing/2014/main" val="3480465361"/>
                    </a:ext>
                  </a:extLst>
                </a:gridCol>
                <a:gridCol w="2246418">
                  <a:extLst>
                    <a:ext uri="{9D8B030D-6E8A-4147-A177-3AD203B41FA5}">
                      <a16:colId xmlns:a16="http://schemas.microsoft.com/office/drawing/2014/main" val="3792605841"/>
                    </a:ext>
                  </a:extLst>
                </a:gridCol>
              </a:tblGrid>
              <a:tr h="518511">
                <a:tc>
                  <a:txBody>
                    <a:bodyPr/>
                    <a:lstStyle/>
                    <a:p>
                      <a:pPr marL="0" marR="0">
                        <a:lnSpc>
                          <a:spcPct val="107000"/>
                        </a:lnSpc>
                        <a:spcBef>
                          <a:spcPts val="0"/>
                        </a:spcBef>
                        <a:spcAft>
                          <a:spcPts val="800"/>
                        </a:spcAft>
                      </a:pPr>
                      <a:r>
                        <a:rPr lang="en-US" sz="1100" dirty="0">
                          <a:effectLst/>
                        </a:rPr>
                        <a:t>Coverage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dirty="0">
                          <a:effectLst/>
                        </a:rPr>
                        <a:t>Each Loss Limit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dirty="0">
                          <a:effectLst/>
                        </a:rPr>
                        <a:t>Deductible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4197265"/>
                  </a:ext>
                </a:extLst>
              </a:tr>
              <a:tr h="1133365">
                <a:tc>
                  <a:txBody>
                    <a:bodyPr/>
                    <a:lstStyle/>
                    <a:p>
                      <a:pPr marL="0" marR="0">
                        <a:lnSpc>
                          <a:spcPct val="107000"/>
                        </a:lnSpc>
                        <a:spcBef>
                          <a:spcPts val="0"/>
                        </a:spcBef>
                        <a:spcAft>
                          <a:spcPts val="800"/>
                        </a:spcAft>
                      </a:pPr>
                      <a:r>
                        <a:rPr lang="en-US" sz="1100" dirty="0">
                          <a:effectLst/>
                        </a:rPr>
                        <a:t>Bodily Injury </a:t>
                      </a:r>
                      <a:r>
                        <a:rPr lang="en-US" sz="1100" dirty="0" smtClean="0">
                          <a:effectLst/>
                        </a:rPr>
                        <a:t>and </a:t>
                      </a:r>
                      <a:r>
                        <a:rPr lang="en-US" sz="1100" dirty="0">
                          <a:effectLst/>
                        </a:rPr>
                        <a:t>Property Damage from Pollution Conditions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dirty="0">
                          <a:effectLst/>
                        </a:rPr>
                        <a:t>$10,000,000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dirty="0">
                          <a:effectLst/>
                        </a:rPr>
                        <a:t>$100,00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5826408"/>
                  </a:ext>
                </a:extLst>
              </a:tr>
              <a:tr h="749738">
                <a:tc>
                  <a:txBody>
                    <a:bodyPr/>
                    <a:lstStyle/>
                    <a:p>
                      <a:pPr marL="0" marR="0">
                        <a:lnSpc>
                          <a:spcPct val="107000"/>
                        </a:lnSpc>
                        <a:spcBef>
                          <a:spcPts val="0"/>
                        </a:spcBef>
                        <a:spcAft>
                          <a:spcPts val="800"/>
                        </a:spcAft>
                      </a:pPr>
                      <a:r>
                        <a:rPr lang="en-US" sz="1100" dirty="0">
                          <a:effectLst/>
                        </a:rPr>
                        <a:t>Off-Site Cleanup Costs from Pre-existing Pollution Conditions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dirty="0">
                          <a:effectLst/>
                        </a:rPr>
                        <a:t>$10,000,000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dirty="0">
                          <a:effectLst/>
                        </a:rPr>
                        <a:t>$100,00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1549491"/>
                  </a:ext>
                </a:extLst>
              </a:tr>
              <a:tr h="749738">
                <a:tc>
                  <a:txBody>
                    <a:bodyPr/>
                    <a:lstStyle/>
                    <a:p>
                      <a:pPr marL="0" marR="0">
                        <a:lnSpc>
                          <a:spcPct val="107000"/>
                        </a:lnSpc>
                        <a:spcBef>
                          <a:spcPts val="0"/>
                        </a:spcBef>
                        <a:spcAft>
                          <a:spcPts val="800"/>
                        </a:spcAft>
                      </a:pPr>
                      <a:r>
                        <a:rPr lang="en-US" sz="1100" dirty="0">
                          <a:effectLst/>
                        </a:rPr>
                        <a:t>On-Site Cleanup Costs from Pre-existing Conditions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dirty="0">
                          <a:effectLst/>
                        </a:rPr>
                        <a:t>$10,000,000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dirty="0">
                          <a:effectLst/>
                        </a:rPr>
                        <a:t>$100,000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3720490"/>
                  </a:ext>
                </a:extLst>
              </a:tr>
              <a:tr h="749738">
                <a:tc>
                  <a:txBody>
                    <a:bodyPr/>
                    <a:lstStyle/>
                    <a:p>
                      <a:pPr marL="0" marR="0">
                        <a:lnSpc>
                          <a:spcPct val="107000"/>
                        </a:lnSpc>
                        <a:spcBef>
                          <a:spcPts val="0"/>
                        </a:spcBef>
                        <a:spcAft>
                          <a:spcPts val="800"/>
                        </a:spcAft>
                      </a:pPr>
                      <a:r>
                        <a:rPr lang="en-US" sz="1100" dirty="0">
                          <a:effectLst/>
                        </a:rPr>
                        <a:t>Transportation Pollution Liability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dirty="0">
                          <a:effectLst/>
                        </a:rPr>
                        <a:t>$10,000,000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dirty="0">
                          <a:effectLst/>
                        </a:rPr>
                        <a:t>$100,00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6389195"/>
                  </a:ext>
                </a:extLst>
              </a:tr>
              <a:tr h="366109">
                <a:tc>
                  <a:txBody>
                    <a:bodyPr/>
                    <a:lstStyle/>
                    <a:p>
                      <a:pPr marL="0" marR="0">
                        <a:lnSpc>
                          <a:spcPct val="107000"/>
                        </a:lnSpc>
                        <a:spcBef>
                          <a:spcPts val="0"/>
                        </a:spcBef>
                        <a:spcAft>
                          <a:spcPts val="800"/>
                        </a:spcAft>
                      </a:pPr>
                      <a:r>
                        <a:rPr lang="en-US" sz="1100" dirty="0">
                          <a:effectLst/>
                        </a:rPr>
                        <a:t>Non-Owned Disposal Sites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dirty="0">
                          <a:effectLst/>
                        </a:rPr>
                        <a:t>$10,000,000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dirty="0">
                          <a:effectLst/>
                        </a:rPr>
                        <a:t>$100,00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998403"/>
                  </a:ext>
                </a:extLst>
              </a:tr>
            </a:tbl>
          </a:graphicData>
        </a:graphic>
      </p:graphicFrame>
      <p:sp>
        <p:nvSpPr>
          <p:cNvPr id="6" name="Rectangle 5"/>
          <p:cNvSpPr/>
          <p:nvPr/>
        </p:nvSpPr>
        <p:spPr>
          <a:xfrm>
            <a:off x="1371600" y="5807497"/>
            <a:ext cx="4572000" cy="890372"/>
          </a:xfrm>
          <a:prstGeom prst="rect">
            <a:avLst/>
          </a:prstGeom>
        </p:spPr>
        <p:txBody>
          <a:bodyPr>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Defense Costs - $25,000 each </a:t>
            </a:r>
            <a:r>
              <a:rPr lang="en-US" sz="1200" b="1" dirty="0" smtClean="0">
                <a:latin typeface="Calibri" panose="020F0502020204030204" pitchFamily="34" charset="0"/>
                <a:ea typeface="Calibri" panose="020F0502020204030204" pitchFamily="34" charset="0"/>
                <a:cs typeface="Times New Roman" panose="02020603050405020304" pitchFamily="18" charset="0"/>
              </a:rPr>
              <a:t>Claim</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Policy Aggregate Limit - $10,000,000</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Coverage Premium - $190,000</a:t>
            </a:r>
          </a:p>
        </p:txBody>
      </p:sp>
    </p:spTree>
    <p:extLst>
      <p:ext uri="{BB962C8B-B14F-4D97-AF65-F5344CB8AC3E}">
        <p14:creationId xmlns:p14="http://schemas.microsoft.com/office/powerpoint/2010/main" val="414673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Issue </a:t>
            </a:r>
            <a:endParaRPr lang="en-US" dirty="0"/>
          </a:p>
        </p:txBody>
      </p:sp>
      <p:sp>
        <p:nvSpPr>
          <p:cNvPr id="3" name="Content Placeholder 2"/>
          <p:cNvSpPr>
            <a:spLocks noGrp="1"/>
          </p:cNvSpPr>
          <p:nvPr>
            <p:ph sz="quarter" idx="1"/>
          </p:nvPr>
        </p:nvSpPr>
        <p:spPr/>
        <p:txBody>
          <a:bodyPr>
            <a:normAutofit fontScale="92500" lnSpcReduction="10000"/>
          </a:bodyPr>
          <a:lstStyle/>
          <a:p>
            <a:pPr>
              <a:buFont typeface="Wingdings" panose="05000000000000000000" pitchFamily="2" charset="2"/>
              <a:buChar char="§"/>
            </a:pPr>
            <a:r>
              <a:rPr lang="en-US" dirty="0"/>
              <a:t>Pikes Peak or Bust Rodeo Foundation (“Foundation”) </a:t>
            </a:r>
            <a:r>
              <a:rPr lang="en-US" u="sng" dirty="0"/>
              <a:t>requests</a:t>
            </a:r>
            <a:r>
              <a:rPr lang="en-US" dirty="0"/>
              <a:t>:</a:t>
            </a:r>
          </a:p>
          <a:p>
            <a:pPr lvl="1">
              <a:buFont typeface="Wingdings" panose="05000000000000000000" pitchFamily="2" charset="2"/>
              <a:buChar char="§"/>
            </a:pPr>
            <a:r>
              <a:rPr lang="en-US" dirty="0"/>
              <a:t>Board of County Commissioners release Right of First Refusal  as to 10-acre parcel identified as the Vacant Parcel; and</a:t>
            </a:r>
          </a:p>
          <a:p>
            <a:pPr lvl="1">
              <a:buFont typeface="Wingdings" panose="05000000000000000000" pitchFamily="2" charset="2"/>
              <a:buChar char="§"/>
            </a:pPr>
            <a:r>
              <a:rPr lang="en-US" dirty="0"/>
              <a:t>Delete and remove use restrictions in Vacant Parcel </a:t>
            </a:r>
            <a:r>
              <a:rPr lang="en-US" dirty="0" smtClean="0"/>
              <a:t>Deed</a:t>
            </a:r>
            <a:endParaRPr lang="en-US" dirty="0"/>
          </a:p>
          <a:p>
            <a:pPr>
              <a:buFont typeface="Wingdings" panose="05000000000000000000" pitchFamily="2" charset="2"/>
              <a:buChar char="§"/>
            </a:pPr>
            <a:r>
              <a:rPr lang="en-US" dirty="0"/>
              <a:t>In exchange, </a:t>
            </a:r>
            <a:r>
              <a:rPr lang="en-US" u="sng" dirty="0"/>
              <a:t>County wants</a:t>
            </a:r>
            <a:r>
              <a:rPr lang="en-US" dirty="0"/>
              <a:t>:</a:t>
            </a:r>
          </a:p>
          <a:p>
            <a:pPr lvl="1">
              <a:buFont typeface="Wingdings" panose="05000000000000000000" pitchFamily="2" charset="2"/>
              <a:buChar char="§"/>
            </a:pPr>
            <a:r>
              <a:rPr lang="en-US" dirty="0"/>
              <a:t>Release from environmental indemnifications; and</a:t>
            </a:r>
          </a:p>
          <a:p>
            <a:pPr lvl="1">
              <a:buFont typeface="Wingdings" panose="05000000000000000000" pitchFamily="2" charset="2"/>
              <a:buChar char="§"/>
            </a:pPr>
            <a:r>
              <a:rPr lang="en-US" dirty="0"/>
              <a:t>Participation by Foundation in purchase and cost share for environmental liability insurance for Norris-Penrose Equestrian Center (“NPC”)</a:t>
            </a:r>
          </a:p>
          <a:p>
            <a:endParaRPr lang="en-US" dirty="0"/>
          </a:p>
        </p:txBody>
      </p:sp>
    </p:spTree>
    <p:extLst>
      <p:ext uri="{BB962C8B-B14F-4D97-AF65-F5344CB8AC3E}">
        <p14:creationId xmlns:p14="http://schemas.microsoft.com/office/powerpoint/2010/main" val="1217440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 </a:t>
            </a:r>
            <a:endParaRPr lang="en-US" dirty="0"/>
          </a:p>
        </p:txBody>
      </p:sp>
      <p:sp>
        <p:nvSpPr>
          <p:cNvPr id="3" name="Content Placeholder 2"/>
          <p:cNvSpPr>
            <a:spLocks noGrp="1"/>
          </p:cNvSpPr>
          <p:nvPr>
            <p:ph sz="quarter" idx="1"/>
          </p:nvPr>
        </p:nvSpPr>
        <p:spPr/>
        <p:txBody>
          <a:bodyPr>
            <a:normAutofit fontScale="70000" lnSpcReduction="20000"/>
          </a:bodyPr>
          <a:lstStyle/>
          <a:p>
            <a:pPr>
              <a:buFont typeface="Wingdings" panose="05000000000000000000" pitchFamily="2" charset="2"/>
              <a:buChar char="§"/>
            </a:pPr>
            <a:r>
              <a:rPr lang="en-US" dirty="0"/>
              <a:t>Board determines it would serve the best interests of the public, and that it will further the aforesaid benefits that the Foundation brings to the community, to approve the Agreement and to approve the purchase of environmental liability insurance.</a:t>
            </a:r>
          </a:p>
          <a:p>
            <a:pPr>
              <a:buFont typeface="Wingdings" panose="05000000000000000000" pitchFamily="2" charset="2"/>
              <a:buChar char="§"/>
            </a:pPr>
            <a:r>
              <a:rPr lang="en-US" dirty="0"/>
              <a:t>Board approves the Agreement, including all of the terms and conditions cited therein, specifically including, but not limited to, releasing the RFR as to the Vacant Parcel, deleting and removing the use restrictions in the Vacant Parcel Deed, and agreeing to the release of the County as to the environmental indemnifications in the Indemnification Agreement</a:t>
            </a:r>
          </a:p>
          <a:p>
            <a:pPr>
              <a:buFont typeface="Wingdings" panose="05000000000000000000" pitchFamily="2" charset="2"/>
              <a:buChar char="§"/>
            </a:pPr>
            <a:r>
              <a:rPr lang="en-US" dirty="0"/>
              <a:t>Board approves potential additional cost:</a:t>
            </a:r>
          </a:p>
          <a:p>
            <a:pPr lvl="1">
              <a:buFont typeface="Wingdings" panose="05000000000000000000" pitchFamily="2" charset="2"/>
              <a:buChar char="§"/>
            </a:pPr>
            <a:r>
              <a:rPr lang="en-US" sz="2900" dirty="0"/>
              <a:t>Approves purchase of environmental liability insurance as described in the Agreement for the Premium Cost of $195,700.00; however, Board further approves a total Premium Cost not to exceed $198,000.00 without seeking further approval of the Board in event final Premium Cost exceeds estimate of $195,700.00.</a:t>
            </a:r>
          </a:p>
          <a:p>
            <a:endParaRPr lang="en-US" dirty="0"/>
          </a:p>
        </p:txBody>
      </p:sp>
    </p:spTree>
    <p:extLst>
      <p:ext uri="{BB962C8B-B14F-4D97-AF65-F5344CB8AC3E}">
        <p14:creationId xmlns:p14="http://schemas.microsoft.com/office/powerpoint/2010/main" val="2730479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descr="golden-r_0.tmp"/>
          <p:cNvPicPr>
            <a:picLocks noGrp="1" noChangeAspect="1"/>
          </p:cNvPicPr>
          <p:nvPr>
            <p:ph idx="1"/>
          </p:nvPr>
        </p:nvPicPr>
        <p:blipFill>
          <a:blip r:embed="rId2" cstate="print"/>
          <a:stretch>
            <a:fillRect/>
          </a:stretch>
        </p:blipFill>
        <p:spPr>
          <a:xfrm>
            <a:off x="2819400" y="1905000"/>
            <a:ext cx="3429000" cy="4470087"/>
          </a:xfrm>
          <a:prstGeom prst="rect">
            <a:avLst/>
          </a:prstGeom>
        </p:spPr>
      </p:pic>
    </p:spTree>
    <p:extLst>
      <p:ext uri="{BB962C8B-B14F-4D97-AF65-F5344CB8AC3E}">
        <p14:creationId xmlns:p14="http://schemas.microsoft.com/office/powerpoint/2010/main" val="3593912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 Contaminants</a:t>
            </a:r>
            <a:endParaRPr lang="en-US" dirty="0"/>
          </a:p>
        </p:txBody>
      </p:sp>
      <p:sp>
        <p:nvSpPr>
          <p:cNvPr id="3" name="Content Placeholder 2"/>
          <p:cNvSpPr>
            <a:spLocks noGrp="1"/>
          </p:cNvSpPr>
          <p:nvPr>
            <p:ph sz="quarter" idx="1"/>
          </p:nvPr>
        </p:nvSpPr>
        <p:spPr/>
        <p:txBody>
          <a:bodyPr>
            <a:normAutofit/>
          </a:bodyPr>
          <a:lstStyle/>
          <a:p>
            <a:r>
              <a:rPr lang="en-US" dirty="0" smtClean="0"/>
              <a:t>EPA identified 3 hazardous substances at PEC at elevated levels at least above background concentrations:</a:t>
            </a:r>
          </a:p>
          <a:p>
            <a:r>
              <a:rPr lang="en-US" dirty="0" smtClean="0"/>
              <a:t>	Arsenic </a:t>
            </a:r>
          </a:p>
          <a:p>
            <a:r>
              <a:rPr lang="en-US" dirty="0" smtClean="0"/>
              <a:t>	Lead</a:t>
            </a:r>
          </a:p>
          <a:p>
            <a:r>
              <a:rPr lang="en-US" dirty="0" smtClean="0"/>
              <a:t>	Zinc</a:t>
            </a:r>
          </a:p>
          <a:p>
            <a:r>
              <a:rPr lang="en-US" dirty="0" smtClean="0"/>
              <a:t>Other possible contaminants: </a:t>
            </a:r>
          </a:p>
          <a:p>
            <a:r>
              <a:rPr lang="en-US" dirty="0" smtClean="0"/>
              <a:t>Mercury and cyanide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609601" y="204355"/>
          <a:ext cx="8265458" cy="6386945"/>
        </p:xfrm>
        <a:graphic>
          <a:graphicData uri="http://schemas.openxmlformats.org/presentationml/2006/ole">
            <mc:AlternateContent xmlns:mc="http://schemas.openxmlformats.org/markup-compatibility/2006">
              <mc:Choice xmlns:v="urn:schemas-microsoft-com:vml" Requires="v">
                <p:oleObj spid="_x0000_s22577" name="Acrobat Document" r:id="rId3" imgW="7543732" imgH="5829300" progId="AcroExch.Document.7">
                  <p:embed/>
                </p:oleObj>
              </mc:Choice>
              <mc:Fallback>
                <p:oleObj name="Acrobat Document" r:id="rId3" imgW="7543732" imgH="5829300"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1" y="204355"/>
                        <a:ext cx="8265458" cy="638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 Milling Operations, </a:t>
            </a:r>
            <a:br>
              <a:rPr lang="en-US" dirty="0" smtClean="0"/>
            </a:br>
            <a:r>
              <a:rPr lang="en-US" dirty="0" smtClean="0"/>
              <a:t>Phase I, Matrix Environmental </a:t>
            </a:r>
            <a:endParaRPr lang="en-US" dirty="0"/>
          </a:p>
        </p:txBody>
      </p:sp>
      <p:pic>
        <p:nvPicPr>
          <p:cNvPr id="5" name="Content Placeholder 4"/>
          <p:cNvPicPr>
            <a:picLocks noGrp="1" noChangeAspect="1"/>
          </p:cNvPicPr>
          <p:nvPr>
            <p:ph sz="quarter" idx="1"/>
          </p:nvPr>
        </p:nvPicPr>
        <p:blipFill>
          <a:blip r:embed="rId2"/>
          <a:stretch>
            <a:fillRect/>
          </a:stretch>
        </p:blipFill>
        <p:spPr>
          <a:xfrm>
            <a:off x="2973068" y="2057400"/>
            <a:ext cx="3433609" cy="3371850"/>
          </a:xfrm>
          <a:prstGeom prst="rect">
            <a:avLst/>
          </a:prstGeom>
        </p:spPr>
      </p:pic>
    </p:spTree>
    <p:extLst>
      <p:ext uri="{BB962C8B-B14F-4D97-AF65-F5344CB8AC3E}">
        <p14:creationId xmlns:p14="http://schemas.microsoft.com/office/powerpoint/2010/main" val="2761594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Indemnification Agreement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County and Rodeo gave mutual environmental indemnifications.</a:t>
            </a:r>
          </a:p>
          <a:p>
            <a:r>
              <a:rPr lang="en-US" dirty="0" smtClean="0"/>
              <a:t>County agreed to indemnify, hold harmless, and defend Rodeo for damages incurred for </a:t>
            </a:r>
            <a:r>
              <a:rPr lang="en-US" dirty="0"/>
              <a:t>Contaminated Substances </a:t>
            </a:r>
            <a:r>
              <a:rPr lang="en-US" dirty="0" smtClean="0"/>
              <a:t>that existed prior </a:t>
            </a:r>
            <a:r>
              <a:rPr lang="en-US" dirty="0"/>
              <a:t>to </a:t>
            </a:r>
            <a:r>
              <a:rPr lang="en-US" dirty="0" smtClean="0"/>
              <a:t>sale </a:t>
            </a:r>
            <a:r>
              <a:rPr lang="en-US" dirty="0"/>
              <a:t>that resulted from </a:t>
            </a:r>
            <a:r>
              <a:rPr lang="en-US" dirty="0" smtClean="0"/>
              <a:t>County’s </a:t>
            </a:r>
            <a:r>
              <a:rPr lang="en-US" dirty="0"/>
              <a:t>activities or existed on the </a:t>
            </a:r>
            <a:r>
              <a:rPr lang="en-US" dirty="0" smtClean="0"/>
              <a:t>property </a:t>
            </a:r>
            <a:r>
              <a:rPr lang="en-US" dirty="0"/>
              <a:t>when </a:t>
            </a:r>
            <a:r>
              <a:rPr lang="en-US" dirty="0" smtClean="0"/>
              <a:t>County owned.</a:t>
            </a:r>
          </a:p>
          <a:p>
            <a:pPr>
              <a:buNone/>
            </a:pPr>
            <a:r>
              <a:rPr lang="en-US" dirty="0" smtClean="0"/>
              <a:t>		---If CDPHE, pursuant to VCUP, determines 		Contaminated Substances have been cleaned up 	and/or removed from PEC and issues NFA, the 	indemnity goes away.</a:t>
            </a:r>
          </a:p>
          <a:p>
            <a:pPr>
              <a:buNone/>
            </a:pPr>
            <a:r>
              <a:rPr lang="en-US" dirty="0" smtClean="0"/>
              <a:t>		</a:t>
            </a:r>
            <a:endParaRPr lang="en-US" dirty="0"/>
          </a:p>
        </p:txBody>
      </p:sp>
    </p:spTree>
    <p:extLst>
      <p:ext uri="{BB962C8B-B14F-4D97-AF65-F5344CB8AC3E}">
        <p14:creationId xmlns:p14="http://schemas.microsoft.com/office/powerpoint/2010/main" val="1222091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Environmental Indemnification </a:t>
            </a:r>
            <a:r>
              <a:rPr lang="en-US" dirty="0" smtClean="0"/>
              <a:t>Agreement (Continued)</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Rodeo agreed to indemnify, hold harmless, and defend County for damages that arise directly or indirectly from Rodeo’s actions on property, from construction, excavation, development, modifications, operations, or maintenance activities.</a:t>
            </a:r>
          </a:p>
          <a:p>
            <a:pPr>
              <a:buNone/>
            </a:pPr>
            <a:endParaRPr lang="en-US" dirty="0" smtClean="0"/>
          </a:p>
          <a:p>
            <a:r>
              <a:rPr lang="en-US" dirty="0" smtClean="0"/>
              <a:t>Parties agreed there are Contaminated Substances at levels that may exceed levels allowed under Environmental Law, </a:t>
            </a:r>
            <a:r>
              <a:rPr lang="en-US" u="sng" dirty="0" smtClean="0"/>
              <a:t>but mere presence may not cause County to incur liability</a:t>
            </a:r>
            <a:r>
              <a:rPr lang="en-US" dirty="0" smtClean="0"/>
              <a:t>.  Rodeo’s actions that may cause Contaminated Substance to rise to surface or migrate may result in Rodeo incurring liability to County.</a:t>
            </a:r>
          </a:p>
          <a:p>
            <a:pPr>
              <a:buNone/>
            </a:pPr>
            <a:endParaRPr lang="en-US" dirty="0" smtClean="0"/>
          </a:p>
          <a:p>
            <a:r>
              <a:rPr lang="en-US" dirty="0" smtClean="0"/>
              <a:t>Rodeo agreed that if during construction or excavation field observation indicates potential or actual contaminated soils, solid waste or hazardous waste, they are to notify County.</a:t>
            </a:r>
          </a:p>
          <a:p>
            <a:endParaRPr lang="en-US" dirty="0"/>
          </a:p>
        </p:txBody>
      </p:sp>
    </p:spTree>
    <p:extLst>
      <p:ext uri="{BB962C8B-B14F-4D97-AF65-F5344CB8AC3E}">
        <p14:creationId xmlns:p14="http://schemas.microsoft.com/office/powerpoint/2010/main" val="4095458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Environmental Indemnification Agreement (</a:t>
            </a:r>
            <a:r>
              <a:rPr lang="en-US" dirty="0" smtClean="0"/>
              <a:t>Continued)</a:t>
            </a:r>
            <a:endParaRPr lang="en-US" dirty="0"/>
          </a:p>
        </p:txBody>
      </p:sp>
      <p:sp>
        <p:nvSpPr>
          <p:cNvPr id="3" name="Content Placeholder 2"/>
          <p:cNvSpPr>
            <a:spLocks noGrp="1"/>
          </p:cNvSpPr>
          <p:nvPr>
            <p:ph sz="quarter" idx="1"/>
          </p:nvPr>
        </p:nvSpPr>
        <p:spPr/>
        <p:txBody>
          <a:bodyPr>
            <a:normAutofit fontScale="85000" lnSpcReduction="20000"/>
          </a:bodyPr>
          <a:lstStyle/>
          <a:p>
            <a:r>
              <a:rPr lang="en-US" u="sng" dirty="0" smtClean="0"/>
              <a:t>Take aways</a:t>
            </a:r>
            <a:r>
              <a:rPr lang="en-US" dirty="0" smtClean="0"/>
              <a:t>: </a:t>
            </a:r>
          </a:p>
          <a:p>
            <a:pPr marL="685800">
              <a:buFont typeface="Wingdings" pitchFamily="2" charset="2"/>
              <a:buChar char="v"/>
            </a:pPr>
            <a:r>
              <a:rPr lang="en-US" dirty="0" smtClean="0"/>
              <a:t>If contaminated soil or solid waste or hazardous substances are exposed to air or water—migrating into groundwater or bank falls into Bear Creek--County could be liable as past operator or owner and could be liable for cleanup costs under CERCLA.</a:t>
            </a:r>
          </a:p>
          <a:p>
            <a:pPr marL="685800">
              <a:buNone/>
            </a:pPr>
            <a:endParaRPr lang="en-US" dirty="0" smtClean="0"/>
          </a:p>
          <a:p>
            <a:pPr marL="685800">
              <a:buFont typeface="Wingdings" pitchFamily="2" charset="2"/>
              <a:buChar char="v"/>
            </a:pPr>
            <a:r>
              <a:rPr lang="en-US" dirty="0" smtClean="0"/>
              <a:t>If Rodeo Association disturbs mill tailings, they and not County will be responsible per indemnifications, but both could be liable for cleanup costs if levels are elevated and a CERCLA response is triggered.</a:t>
            </a:r>
          </a:p>
          <a:p>
            <a:pPr>
              <a:buNone/>
            </a:pPr>
            <a:r>
              <a:rPr lang="en-US" dirty="0" smtClean="0"/>
              <a:t>	</a:t>
            </a:r>
            <a:endParaRPr lang="en-US" dirty="0"/>
          </a:p>
        </p:txBody>
      </p:sp>
    </p:spTree>
    <p:extLst>
      <p:ext uri="{BB962C8B-B14F-4D97-AF65-F5344CB8AC3E}">
        <p14:creationId xmlns:p14="http://schemas.microsoft.com/office/powerpoint/2010/main" val="1393438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Transactions History</a:t>
            </a:r>
            <a:endParaRPr lang="en-US" dirty="0"/>
          </a:p>
        </p:txBody>
      </p:sp>
      <p:sp>
        <p:nvSpPr>
          <p:cNvPr id="3" name="Content Placeholder 2"/>
          <p:cNvSpPr>
            <a:spLocks noGrp="1"/>
          </p:cNvSpPr>
          <p:nvPr>
            <p:ph sz="quarter" idx="1"/>
          </p:nvPr>
        </p:nvSpPr>
        <p:spPr/>
        <p:txBody>
          <a:bodyPr/>
          <a:lstStyle/>
          <a:p>
            <a:r>
              <a:rPr lang="en-US" dirty="0"/>
              <a:t>City of Colorado Springs owned since 1926, County leased and operated from 1975 - 2000, Penrose Stadium and Equestrian Center (“PEC”)</a:t>
            </a:r>
          </a:p>
          <a:p>
            <a:r>
              <a:rPr lang="en-US" dirty="0"/>
              <a:t>2000 City sold PEC to County</a:t>
            </a:r>
          </a:p>
          <a:p>
            <a:r>
              <a:rPr lang="en-US" dirty="0" smtClean="0"/>
              <a:t>2004 </a:t>
            </a:r>
            <a:r>
              <a:rPr lang="en-US" dirty="0"/>
              <a:t>County sold PEC to Rodeo</a:t>
            </a:r>
          </a:p>
          <a:p>
            <a:endParaRPr lang="en-US" dirty="0"/>
          </a:p>
        </p:txBody>
      </p:sp>
    </p:spTree>
    <p:extLst>
      <p:ext uri="{BB962C8B-B14F-4D97-AF65-F5344CB8AC3E}">
        <p14:creationId xmlns:p14="http://schemas.microsoft.com/office/powerpoint/2010/main" val="156978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and Environmental History</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1902-1921 Portland Gold Mining Company operated Portland Mill at what is now the Penrose Equestrian Center (“PEC”)	</a:t>
            </a:r>
          </a:p>
          <a:p>
            <a:pPr>
              <a:buNone/>
            </a:pPr>
            <a:endParaRPr lang="en-US" dirty="0" smtClean="0"/>
          </a:p>
          <a:p>
            <a:r>
              <a:rPr lang="en-US" dirty="0" smtClean="0"/>
              <a:t>Gold ore from Cripple Creek transported to Mill where chlorination and cyanide/zinc leaching beneficiation removed the gold from ore.  Mill tailing residue.</a:t>
            </a:r>
          </a:p>
          <a:p>
            <a:pPr>
              <a:buNone/>
            </a:pPr>
            <a:endParaRPr lang="en-US" dirty="0" smtClean="0"/>
          </a:p>
          <a:p>
            <a:r>
              <a:rPr lang="en-US" dirty="0" smtClean="0"/>
              <a:t>1926 City of Colorado Springs purchased site</a:t>
            </a:r>
          </a:p>
          <a:p>
            <a:pPr>
              <a:buNone/>
            </a:pPr>
            <a:endParaRPr lang="en-US" dirty="0" smtClean="0"/>
          </a:p>
          <a:p>
            <a:r>
              <a:rPr lang="en-US" dirty="0" smtClean="0"/>
              <a:t>1934-1939 Mill Tailing Recovery Company operated at site recovering gold from onsite tailings—mercury may have been used to extract gold.  Due to operations, mill tailings distributed across the site.</a:t>
            </a:r>
          </a:p>
          <a:p>
            <a:pPr>
              <a:buNone/>
            </a:pPr>
            <a:endParaRPr lang="en-US" dirty="0" smtClean="0"/>
          </a:p>
          <a:p>
            <a:r>
              <a:rPr lang="en-US" dirty="0" smtClean="0"/>
              <a:t>1938-1957  City operated portion of site as landfill </a:t>
            </a:r>
          </a:p>
          <a:p>
            <a:endParaRPr lang="en-US" dirty="0" smtClean="0"/>
          </a:p>
          <a:p>
            <a:endParaRPr lang="en-US" dirty="0"/>
          </a:p>
        </p:txBody>
      </p:sp>
    </p:spTree>
    <p:extLst>
      <p:ext uri="{BB962C8B-B14F-4D97-AF65-F5344CB8AC3E}">
        <p14:creationId xmlns:p14="http://schemas.microsoft.com/office/powerpoint/2010/main" val="374948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5400000">
            <a:off x="1744231" y="-761897"/>
            <a:ext cx="5486400" cy="8381795"/>
          </a:xfrm>
          <a:prstGeom prst="rect">
            <a:avLst/>
          </a:prstGeom>
        </p:spPr>
      </p:pic>
    </p:spTree>
    <p:extLst>
      <p:ext uri="{BB962C8B-B14F-4D97-AF65-F5344CB8AC3E}">
        <p14:creationId xmlns:p14="http://schemas.microsoft.com/office/powerpoint/2010/main" val="28535471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(History-continued)</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1953-1959 Portion of site used as shooting range</a:t>
            </a:r>
          </a:p>
          <a:p>
            <a:pPr>
              <a:buNone/>
            </a:pPr>
            <a:endParaRPr lang="en-US" dirty="0" smtClean="0"/>
          </a:p>
          <a:p>
            <a:r>
              <a:rPr lang="en-US" dirty="0" smtClean="0"/>
              <a:t>1973  City leased northern portion of Portland mill site to Colorado Springs Rodeo Association for a 30 year term.  </a:t>
            </a:r>
          </a:p>
          <a:p>
            <a:pPr>
              <a:buNone/>
            </a:pPr>
            <a:endParaRPr lang="en-US" dirty="0" smtClean="0"/>
          </a:p>
          <a:p>
            <a:r>
              <a:rPr lang="en-US" dirty="0" smtClean="0"/>
              <a:t>1973-1974  Original stadium moved from Broadmoor and reconstructed at Penrose </a:t>
            </a:r>
          </a:p>
          <a:p>
            <a:pPr>
              <a:buNone/>
            </a:pPr>
            <a:endParaRPr lang="en-US" dirty="0" smtClean="0"/>
          </a:p>
          <a:p>
            <a:r>
              <a:rPr lang="en-US" dirty="0" smtClean="0"/>
              <a:t>1975 Rodeo Association assigned lease to County</a:t>
            </a:r>
          </a:p>
          <a:p>
            <a:pPr>
              <a:buNone/>
            </a:pPr>
            <a:endParaRPr lang="en-US" dirty="0" smtClean="0"/>
          </a:p>
          <a:p>
            <a:r>
              <a:rPr lang="en-US" dirty="0" smtClean="0"/>
              <a:t>1975-1999 County operated PEC under lease from City</a:t>
            </a:r>
          </a:p>
          <a:p>
            <a:pPr>
              <a:buNone/>
            </a:pPr>
            <a:endParaRPr lang="en-US" dirty="0" smtClean="0"/>
          </a:p>
          <a:p>
            <a:r>
              <a:rPr lang="en-US" dirty="0" smtClean="0"/>
              <a:t>1999-2004  County purchased PEC from City and owned and operated PEC</a:t>
            </a:r>
          </a:p>
          <a:p>
            <a:pPr>
              <a:buNone/>
            </a:pPr>
            <a:r>
              <a:rPr lang="en-US" dirty="0" smtClean="0"/>
              <a:t> </a:t>
            </a:r>
          </a:p>
          <a:p>
            <a:r>
              <a:rPr lang="en-US" dirty="0" smtClean="0"/>
              <a:t>2004  County sold PEC to Pikes Peak or Bust Rodeo Foundation</a:t>
            </a:r>
            <a:endParaRPr lang="en-US" dirty="0"/>
          </a:p>
        </p:txBody>
      </p:sp>
    </p:spTree>
    <p:extLst>
      <p:ext uri="{BB962C8B-B14F-4D97-AF65-F5344CB8AC3E}">
        <p14:creationId xmlns:p14="http://schemas.microsoft.com/office/powerpoint/2010/main" val="197494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5400000">
            <a:off x="947662" y="-1939584"/>
            <a:ext cx="7468919" cy="10888248"/>
          </a:xfrm>
          <a:prstGeom prst="rect">
            <a:avLst/>
          </a:prstGeom>
        </p:spPr>
      </p:pic>
    </p:spTree>
    <p:extLst>
      <p:ext uri="{BB962C8B-B14F-4D97-AF65-F5344CB8AC3E}">
        <p14:creationId xmlns:p14="http://schemas.microsoft.com/office/powerpoint/2010/main" val="3644260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1456447" y="-923048"/>
            <a:ext cx="6362700" cy="9275595"/>
          </a:xfrm>
          <a:prstGeom prst="rect">
            <a:avLst/>
          </a:prstGeom>
        </p:spPr>
      </p:pic>
    </p:spTree>
    <p:extLst>
      <p:ext uri="{BB962C8B-B14F-4D97-AF65-F5344CB8AC3E}">
        <p14:creationId xmlns:p14="http://schemas.microsoft.com/office/powerpoint/2010/main" val="1525801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Pikes Peak or Bust Rodeo Foundation</a:t>
            </a:r>
            <a:endParaRPr lang="en-US" dirty="0"/>
          </a:p>
        </p:txBody>
      </p:sp>
      <p:sp>
        <p:nvSpPr>
          <p:cNvPr id="3" name="Content Placeholder 2"/>
          <p:cNvSpPr>
            <a:spLocks noGrp="1"/>
          </p:cNvSpPr>
          <p:nvPr>
            <p:ph sz="quarter" idx="1"/>
          </p:nvPr>
        </p:nvSpPr>
        <p:spPr/>
        <p:txBody>
          <a:bodyPr>
            <a:normAutofit fontScale="85000" lnSpcReduction="10000"/>
          </a:bodyPr>
          <a:lstStyle/>
          <a:p>
            <a:pPr>
              <a:buFont typeface="Wingdings" panose="05000000000000000000" pitchFamily="2" charset="2"/>
              <a:buChar char="§"/>
            </a:pPr>
            <a:r>
              <a:rPr lang="en-US" dirty="0"/>
              <a:t>Promotes western heritage of community</a:t>
            </a:r>
          </a:p>
          <a:p>
            <a:pPr>
              <a:buFont typeface="Wingdings" panose="05000000000000000000" pitchFamily="2" charset="2"/>
              <a:buChar char="§"/>
            </a:pPr>
            <a:r>
              <a:rPr lang="en-US" dirty="0"/>
              <a:t>Supports members of military and their families</a:t>
            </a:r>
          </a:p>
          <a:p>
            <a:pPr>
              <a:buFont typeface="Wingdings" panose="05000000000000000000" pitchFamily="2" charset="2"/>
              <a:buChar char="§"/>
            </a:pPr>
            <a:r>
              <a:rPr lang="en-US" dirty="0"/>
              <a:t>Desires to make improvements to Indoor Arena to further those services</a:t>
            </a:r>
          </a:p>
          <a:p>
            <a:pPr>
              <a:buFont typeface="Wingdings" panose="05000000000000000000" pitchFamily="2" charset="2"/>
              <a:buChar char="§"/>
            </a:pPr>
            <a:r>
              <a:rPr lang="en-US" dirty="0"/>
              <a:t>Wants to attract other events:  conventions, trade shows</a:t>
            </a:r>
          </a:p>
          <a:p>
            <a:pPr>
              <a:buFont typeface="Wingdings" panose="05000000000000000000" pitchFamily="2" charset="2"/>
              <a:buChar char="§"/>
            </a:pPr>
            <a:r>
              <a:rPr lang="en-US" dirty="0"/>
              <a:t>Therefore, Foundation wants to use Vacant Parcel as collateral to obtain financing for improvements</a:t>
            </a:r>
          </a:p>
          <a:p>
            <a:pPr>
              <a:buFont typeface="Wingdings" panose="05000000000000000000" pitchFamily="2" charset="2"/>
              <a:buChar char="§"/>
            </a:pPr>
            <a:r>
              <a:rPr lang="en-US" dirty="0"/>
              <a:t>Foundation advised Board that RFR and use restriction in Vacant Parcel Deed impede ability to obtain financing</a:t>
            </a:r>
          </a:p>
          <a:p>
            <a:pPr>
              <a:buFont typeface="Wingdings" panose="05000000000000000000" pitchFamily="2" charset="2"/>
              <a:buChar char="§"/>
            </a:pPr>
            <a:r>
              <a:rPr lang="en-US" dirty="0"/>
              <a:t>Foundation requests Board release RFR as to Vacant Parcel; delete and remove use restrictions in Vacant Parcel Deed</a:t>
            </a:r>
          </a:p>
          <a:p>
            <a:endParaRPr lang="en-US" dirty="0"/>
          </a:p>
        </p:txBody>
      </p:sp>
    </p:spTree>
    <p:extLst>
      <p:ext uri="{BB962C8B-B14F-4D97-AF65-F5344CB8AC3E}">
        <p14:creationId xmlns:p14="http://schemas.microsoft.com/office/powerpoint/2010/main" val="3810449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History/Sale to Rodeo Foundation</a:t>
            </a:r>
            <a:endParaRPr lang="en-US" dirty="0"/>
          </a:p>
        </p:txBody>
      </p:sp>
      <p:sp>
        <p:nvSpPr>
          <p:cNvPr id="3" name="Content Placeholder 2"/>
          <p:cNvSpPr>
            <a:spLocks noGrp="1"/>
          </p:cNvSpPr>
          <p:nvPr>
            <p:ph sz="quarter" idx="1"/>
          </p:nvPr>
        </p:nvSpPr>
        <p:spPr/>
        <p:txBody>
          <a:bodyPr>
            <a:normAutofit fontScale="92500" lnSpcReduction="10000"/>
          </a:bodyPr>
          <a:lstStyle/>
          <a:p>
            <a:pPr>
              <a:buFont typeface="Wingdings" panose="05000000000000000000" pitchFamily="2" charset="2"/>
              <a:buChar char="§"/>
            </a:pPr>
            <a:r>
              <a:rPr lang="en-US" dirty="0"/>
              <a:t>County conveyed NPC to Foundation  December 22, </a:t>
            </a:r>
            <a:r>
              <a:rPr lang="en-US" dirty="0" smtClean="0"/>
              <a:t>2004.</a:t>
            </a:r>
            <a:r>
              <a:rPr lang="en-US" dirty="0"/>
              <a:t> </a:t>
            </a:r>
            <a:r>
              <a:rPr lang="en-US" dirty="0" smtClean="0"/>
              <a:t> Reasons</a:t>
            </a:r>
            <a:r>
              <a:rPr lang="en-US" dirty="0"/>
              <a:t>:</a:t>
            </a:r>
          </a:p>
          <a:p>
            <a:pPr marL="1280160" indent="-457200">
              <a:buFont typeface="Wingdings" panose="05000000000000000000" pitchFamily="2" charset="2"/>
              <a:buChar char="§"/>
            </a:pPr>
            <a:r>
              <a:rPr lang="en-US" dirty="0"/>
              <a:t>Not mandated County service</a:t>
            </a:r>
          </a:p>
          <a:p>
            <a:pPr marL="1280160" indent="-457200">
              <a:buFont typeface="Wingdings" panose="05000000000000000000" pitchFamily="2" charset="2"/>
              <a:buChar char="§"/>
            </a:pPr>
            <a:r>
              <a:rPr lang="en-US" dirty="0"/>
              <a:t>Revenues generated insufficient to meet operating expenses</a:t>
            </a:r>
          </a:p>
          <a:p>
            <a:pPr marL="1280160" indent="-457200">
              <a:buFont typeface="Wingdings" panose="05000000000000000000" pitchFamily="2" charset="2"/>
              <a:buChar char="§"/>
            </a:pPr>
            <a:r>
              <a:rPr lang="en-US" dirty="0"/>
              <a:t>Taxpayers subsidizing operations and capital improvements</a:t>
            </a:r>
          </a:p>
          <a:p>
            <a:pPr marL="1280160" indent="-457200">
              <a:buFont typeface="Wingdings" panose="05000000000000000000" pitchFamily="2" charset="2"/>
              <a:buChar char="§"/>
            </a:pPr>
            <a:r>
              <a:rPr lang="en-US" dirty="0"/>
              <a:t>In lieu of closing, County wanted to transfer complete </a:t>
            </a:r>
            <a:r>
              <a:rPr lang="en-US" dirty="0" smtClean="0"/>
              <a:t>responsibility </a:t>
            </a:r>
            <a:r>
              <a:rPr lang="en-US" dirty="0"/>
              <a:t>to a viable nonprofit</a:t>
            </a:r>
          </a:p>
          <a:p>
            <a:pPr marL="1280160" indent="-457200">
              <a:buFont typeface="Wingdings" panose="05000000000000000000" pitchFamily="2" charset="2"/>
              <a:buChar char="§"/>
            </a:pPr>
            <a:r>
              <a:rPr lang="en-US" dirty="0"/>
              <a:t>Foundation desired to take over operations</a:t>
            </a:r>
          </a:p>
          <a:p>
            <a:endParaRPr lang="en-US" dirty="0"/>
          </a:p>
          <a:p>
            <a:endParaRPr lang="en-US" dirty="0"/>
          </a:p>
        </p:txBody>
      </p:sp>
    </p:spTree>
    <p:extLst>
      <p:ext uri="{BB962C8B-B14F-4D97-AF65-F5344CB8AC3E}">
        <p14:creationId xmlns:p14="http://schemas.microsoft.com/office/powerpoint/2010/main" val="3418494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History/Sale to Rodeo Foundation (cont.)</a:t>
            </a:r>
            <a:endParaRPr lang="en-US" dirty="0"/>
          </a:p>
        </p:txBody>
      </p:sp>
      <p:sp>
        <p:nvSpPr>
          <p:cNvPr id="3" name="Content Placeholder 2"/>
          <p:cNvSpPr>
            <a:spLocks noGrp="1"/>
          </p:cNvSpPr>
          <p:nvPr>
            <p:ph sz="quarter" idx="1"/>
          </p:nvPr>
        </p:nvSpPr>
        <p:spPr/>
        <p:txBody>
          <a:bodyPr>
            <a:normAutofit fontScale="85000" lnSpcReduction="20000"/>
          </a:bodyPr>
          <a:lstStyle/>
          <a:p>
            <a:pPr>
              <a:buFont typeface="Wingdings" panose="05000000000000000000" pitchFamily="2" charset="2"/>
              <a:buChar char="§"/>
            </a:pPr>
            <a:r>
              <a:rPr lang="en-US" dirty="0"/>
              <a:t>Two parcels:  10.008 acres conveyed by Special Warranty Deed (“Vacant Parcel” and “Vacant Parcel Deed,” respectively); 60.678 acres conveyed by Special Warranty Deed (“NPC Main Parcel”)</a:t>
            </a:r>
          </a:p>
          <a:p>
            <a:pPr>
              <a:buFont typeface="Wingdings" panose="05000000000000000000" pitchFamily="2" charset="2"/>
              <a:buChar char="§"/>
            </a:pPr>
            <a:r>
              <a:rPr lang="en-US" dirty="0"/>
              <a:t>Conditions:   Foundation granted County a right of first refusal interest in the NPC pursuant to Right of First Refusal dated December 22, 2004 (“RFR</a:t>
            </a:r>
            <a:r>
              <a:rPr lang="en-US" dirty="0" smtClean="0"/>
              <a:t>”)</a:t>
            </a:r>
          </a:p>
          <a:p>
            <a:pPr>
              <a:buFont typeface="Wingdings" panose="05000000000000000000" pitchFamily="2" charset="2"/>
              <a:buChar char="§"/>
            </a:pPr>
            <a:r>
              <a:rPr lang="en-US" dirty="0" smtClean="0"/>
              <a:t>Deed: RFR and Restrictive Covenant - </a:t>
            </a:r>
            <a:r>
              <a:rPr lang="en-US" dirty="0"/>
              <a:t>“The real property shall be owned and used in perpetuity as open space and for recreational and equestrian activities only and for no other purposes. . . .”Recreational” shall be interpreted broadly to include, but not to be limited to, trade shows, equestrian shows, and concerts.”</a:t>
            </a:r>
          </a:p>
          <a:p>
            <a:pPr>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3492919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First Refusal</a:t>
            </a:r>
          </a:p>
        </p:txBody>
      </p:sp>
      <p:sp>
        <p:nvSpPr>
          <p:cNvPr id="3" name="Content Placeholder 2"/>
          <p:cNvSpPr>
            <a:spLocks noGrp="1"/>
          </p:cNvSpPr>
          <p:nvPr>
            <p:ph sz="quarter" idx="1"/>
          </p:nvPr>
        </p:nvSpPr>
        <p:spPr/>
        <p:txBody>
          <a:bodyPr>
            <a:normAutofit fontScale="92500" lnSpcReduction="20000"/>
          </a:bodyPr>
          <a:lstStyle/>
          <a:p>
            <a:pPr>
              <a:buFont typeface="Wingdings" panose="05000000000000000000" pitchFamily="2" charset="2"/>
              <a:buChar char="§"/>
            </a:pPr>
            <a:r>
              <a:rPr lang="en-US" dirty="0"/>
              <a:t>12/22/2004  Right of First Refusal granted by Rodeo to </a:t>
            </a:r>
            <a:r>
              <a:rPr lang="en-US" dirty="0" smtClean="0"/>
              <a:t>County</a:t>
            </a:r>
          </a:p>
          <a:p>
            <a:pPr lvl="1">
              <a:buFont typeface="Wingdings" panose="05000000000000000000" pitchFamily="2" charset="2"/>
              <a:buChar char="§"/>
            </a:pPr>
            <a:r>
              <a:rPr lang="en-US" dirty="0"/>
              <a:t>RFR to run for 30 days from date Rodeo determines to 	make a bona fide offer to sell or it receives a bona fide offer to purchase</a:t>
            </a:r>
          </a:p>
          <a:p>
            <a:pPr lvl="1">
              <a:buFont typeface="Wingdings" panose="05000000000000000000" pitchFamily="2" charset="2"/>
              <a:buChar char="§"/>
            </a:pPr>
            <a:r>
              <a:rPr lang="en-US" dirty="0"/>
              <a:t>Within 30 days of notification, County has right to purchase either or both or part of the Penrose Properties on terms and conditions of the bona fide </a:t>
            </a:r>
            <a:r>
              <a:rPr lang="en-US" dirty="0" smtClean="0"/>
              <a:t>offer</a:t>
            </a:r>
          </a:p>
          <a:p>
            <a:pPr>
              <a:buFont typeface="Wingdings" panose="05000000000000000000" pitchFamily="2" charset="2"/>
              <a:buChar char="§"/>
            </a:pPr>
            <a:r>
              <a:rPr lang="en-US" dirty="0"/>
              <a:t>--except that purchase price shall be lesser of stated </a:t>
            </a:r>
            <a:r>
              <a:rPr lang="en-US" dirty="0" smtClean="0"/>
              <a:t>price in </a:t>
            </a:r>
            <a:r>
              <a:rPr lang="en-US" dirty="0"/>
              <a:t>bona fide offer or depreciated value of any </a:t>
            </a:r>
            <a:r>
              <a:rPr lang="en-US" dirty="0" smtClean="0"/>
              <a:t>capital improvements </a:t>
            </a:r>
            <a:r>
              <a:rPr lang="en-US" dirty="0"/>
              <a:t>made by Seller to Property</a:t>
            </a:r>
          </a:p>
          <a:p>
            <a:pPr>
              <a:buFont typeface="Wingdings" panose="05000000000000000000" pitchFamily="2" charset="2"/>
              <a:buChar char="§"/>
            </a:pPr>
            <a:r>
              <a:rPr lang="en-US" dirty="0"/>
              <a:t>--5 year amortization</a:t>
            </a:r>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19266912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799</TotalTime>
  <Words>1613</Words>
  <Application>Microsoft Office PowerPoint</Application>
  <PresentationFormat>On-screen Show (4:3)</PresentationFormat>
  <Paragraphs>160</Paragraphs>
  <Slides>30</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8" baseType="lpstr">
      <vt:lpstr>Calibri</vt:lpstr>
      <vt:lpstr>Times New Roman</vt:lpstr>
      <vt:lpstr>Tw Cen MT</vt:lpstr>
      <vt:lpstr>Wingdings</vt:lpstr>
      <vt:lpstr>Wingdings 2</vt:lpstr>
      <vt:lpstr>Median</vt:lpstr>
      <vt:lpstr>1_Median</vt:lpstr>
      <vt:lpstr>Acrobat Document</vt:lpstr>
      <vt:lpstr>NORRIS-Penrose  EQUESTRIAN Center</vt:lpstr>
      <vt:lpstr>Today’s Issue </vt:lpstr>
      <vt:lpstr>PowerPoint Presentation</vt:lpstr>
      <vt:lpstr>PowerPoint Presentation</vt:lpstr>
      <vt:lpstr>PowerPoint Presentation</vt:lpstr>
      <vt:lpstr>Pikes Peak or Bust Rodeo Foundation</vt:lpstr>
      <vt:lpstr>History/Sale to Rodeo Foundation</vt:lpstr>
      <vt:lpstr>History/Sale to Rodeo Foundation (cont.)</vt:lpstr>
      <vt:lpstr>Right of First Refusal</vt:lpstr>
      <vt:lpstr>  Vacant Parcel Deed Use Restriction </vt:lpstr>
      <vt:lpstr>PowerPoint Presentation</vt:lpstr>
      <vt:lpstr>The Agreement to Release RFR</vt:lpstr>
      <vt:lpstr>The Agreement (cont.)</vt:lpstr>
      <vt:lpstr>The Agreement (cont.) County’s Actions</vt:lpstr>
      <vt:lpstr>The Agreement (cont.) Foundation’s Actions </vt:lpstr>
      <vt:lpstr>The Agreement (cont.) - County’s and Foundation’s Actions – Environmental Insurance </vt:lpstr>
      <vt:lpstr>The Agreement (cont.) - County’s and Foundation’s Actions – Environmental Insurance (cont.) </vt:lpstr>
      <vt:lpstr>The Agreement (cont.) - County’s and Foundation’s Actions – Environmental Insurance (cont.)  </vt:lpstr>
      <vt:lpstr> Markel – Site Pollution and Environmental Coverage  </vt:lpstr>
      <vt:lpstr>Resolution </vt:lpstr>
      <vt:lpstr>Questions?</vt:lpstr>
      <vt:lpstr>Historic Contaminants</vt:lpstr>
      <vt:lpstr>PowerPoint Presentation</vt:lpstr>
      <vt:lpstr>Historic Milling Operations,  Phase I, Matrix Environmental </vt:lpstr>
      <vt:lpstr>Environmental Indemnification Agreement</vt:lpstr>
      <vt:lpstr>Environmental Indemnification Agreement (Continued)</vt:lpstr>
      <vt:lpstr>Environmental Indemnification Agreement (Continued)</vt:lpstr>
      <vt:lpstr>Transactions History</vt:lpstr>
      <vt:lpstr>Use and Environmental History</vt:lpstr>
      <vt:lpstr>(History-continued)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Penrose Equestrian Center</dc:title>
  <dc:creator>catanderson</dc:creator>
  <cp:lastModifiedBy>Edith Anderson</cp:lastModifiedBy>
  <cp:revision>81</cp:revision>
  <cp:lastPrinted>2019-07-29T22:44:47Z</cp:lastPrinted>
  <dcterms:created xsi:type="dcterms:W3CDTF">2017-04-18T21:01:16Z</dcterms:created>
  <dcterms:modified xsi:type="dcterms:W3CDTF">2019-07-29T23:20:41Z</dcterms:modified>
</cp:coreProperties>
</file>