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notesSlides/notesSlide14.xml" ContentType="application/vnd.openxmlformats-officedocument.presentationml.notesSlide+xml"/>
  <Override PartName="/ppt/charts/chart6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7.xml" ContentType="application/vnd.openxmlformats-officedocument.drawingml.chart+xml"/>
  <Override PartName="/ppt/notesSlides/notesSlide18.xml" ContentType="application/vnd.openxmlformats-officedocument.presentationml.notesSlide+xml"/>
  <Override PartName="/ppt/charts/chart8.xml" ContentType="application/vnd.openxmlformats-officedocument.drawingml.chart+xml"/>
  <Override PartName="/ppt/notesSlides/notesSlide19.xml" ContentType="application/vnd.openxmlformats-officedocument.presentationml.notesSlide+xml"/>
  <Override PartName="/ppt/charts/chart9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0.xml" ContentType="application/vnd.openxmlformats-officedocument.drawingml.chart+xml"/>
  <Override PartName="/ppt/notesSlides/notesSlide22.xml" ContentType="application/vnd.openxmlformats-officedocument.presentationml.notesSlide+xml"/>
  <Override PartName="/ppt/charts/chart11.xml" ContentType="application/vnd.openxmlformats-officedocument.drawingml.chart+xml"/>
  <Override PartName="/ppt/theme/themeOverride3.xml" ContentType="application/vnd.openxmlformats-officedocument.themeOverride+xml"/>
  <Override PartName="/ppt/notesSlides/notesSlide23.xml" ContentType="application/vnd.openxmlformats-officedocument.presentationml.notesSlide+xml"/>
  <Override PartName="/ppt/charts/chart12.xml" ContentType="application/vnd.openxmlformats-officedocument.drawingml.chart+xml"/>
  <Override PartName="/ppt/theme/themeOverride4.xml" ContentType="application/vnd.openxmlformats-officedocument.themeOverride+xml"/>
  <Override PartName="/ppt/notesSlides/notesSlide24.xml" ContentType="application/vnd.openxmlformats-officedocument.presentationml.notesSlide+xml"/>
  <Override PartName="/ppt/charts/chart13.xml" ContentType="application/vnd.openxmlformats-officedocument.drawingml.chart+xml"/>
  <Override PartName="/ppt/theme/themeOverride5.xml" ContentType="application/vnd.openxmlformats-officedocument.themeOverride+xml"/>
  <Override PartName="/ppt/notesSlides/notesSlide25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16.xml" ContentType="application/vnd.openxmlformats-officedocument.drawingml.chart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rts/chart17.xml" ContentType="application/vnd.openxmlformats-officedocument.drawingml.chart+xml"/>
  <Override PartName="/ppt/notesSlides/notesSlide31.xml" ContentType="application/vnd.openxmlformats-officedocument.presentationml.notesSlide+xml"/>
  <Override PartName="/ppt/charts/chart18.xml" ContentType="application/vnd.openxmlformats-officedocument.drawingml.chart+xml"/>
  <Override PartName="/ppt/theme/themeOverride6.xml" ContentType="application/vnd.openxmlformats-officedocument.themeOverr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charts/chart19.xml" ContentType="application/vnd.openxmlformats-officedocument.drawingml.chart+xml"/>
  <Override PartName="/ppt/notesSlides/notesSlide35.xml" ContentType="application/vnd.openxmlformats-officedocument.presentationml.notesSlide+xml"/>
  <Override PartName="/ppt/charts/chart20.xml" ContentType="application/vnd.openxmlformats-officedocument.drawingml.chart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56" r:id="rId2"/>
    <p:sldId id="277" r:id="rId3"/>
    <p:sldId id="317" r:id="rId4"/>
    <p:sldId id="318" r:id="rId5"/>
    <p:sldId id="334" r:id="rId6"/>
    <p:sldId id="359" r:id="rId7"/>
    <p:sldId id="360" r:id="rId8"/>
    <p:sldId id="376" r:id="rId9"/>
    <p:sldId id="354" r:id="rId10"/>
    <p:sldId id="355" r:id="rId11"/>
    <p:sldId id="362" r:id="rId12"/>
    <p:sldId id="363" r:id="rId13"/>
    <p:sldId id="364" r:id="rId14"/>
    <p:sldId id="365" r:id="rId15"/>
    <p:sldId id="366" r:id="rId16"/>
    <p:sldId id="324" r:id="rId17"/>
    <p:sldId id="335" r:id="rId18"/>
    <p:sldId id="347" r:id="rId19"/>
    <p:sldId id="338" r:id="rId20"/>
    <p:sldId id="380" r:id="rId21"/>
    <p:sldId id="381" r:id="rId22"/>
    <p:sldId id="377" r:id="rId23"/>
    <p:sldId id="378" r:id="rId24"/>
    <p:sldId id="379" r:id="rId25"/>
    <p:sldId id="331" r:id="rId26"/>
    <p:sldId id="382" r:id="rId27"/>
    <p:sldId id="383" r:id="rId28"/>
    <p:sldId id="369" r:id="rId29"/>
    <p:sldId id="349" r:id="rId30"/>
    <p:sldId id="351" r:id="rId31"/>
    <p:sldId id="384" r:id="rId32"/>
    <p:sldId id="356" r:id="rId33"/>
    <p:sldId id="357" r:id="rId34"/>
    <p:sldId id="358" r:id="rId35"/>
    <p:sldId id="342" r:id="rId36"/>
    <p:sldId id="385" r:id="rId37"/>
    <p:sldId id="391" r:id="rId38"/>
    <p:sldId id="371" r:id="rId39"/>
    <p:sldId id="387" r:id="rId40"/>
    <p:sldId id="388" r:id="rId41"/>
    <p:sldId id="340" r:id="rId42"/>
    <p:sldId id="372" r:id="rId43"/>
    <p:sldId id="373" r:id="rId44"/>
    <p:sldId id="390" r:id="rId45"/>
    <p:sldId id="374" r:id="rId46"/>
    <p:sldId id="375" r:id="rId47"/>
    <p:sldId id="261" r:id="rId48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7600"/>
    <a:srgbClr val="988F86"/>
    <a:srgbClr val="C59217"/>
    <a:srgbClr val="005A8B"/>
    <a:srgbClr val="A33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01" autoAdjust="0"/>
    <p:restoredTop sz="68343" autoAdjust="0"/>
  </p:normalViewPr>
  <p:slideViewPr>
    <p:cSldViewPr snapToObjects="1">
      <p:cViewPr>
        <p:scale>
          <a:sx n="75" d="100"/>
          <a:sy n="75" d="100"/>
        </p:scale>
        <p:origin x="-1278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3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4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5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8.xlsx"/><Relationship Id="rId1" Type="http://schemas.openxmlformats.org/officeDocument/2006/relationships/themeOverride" Target="../theme/themeOverride6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Under age 60</c:v>
                </c:pt>
              </c:strCache>
            </c:strRef>
          </c:tx>
          <c:marker>
            <c:symbol val="triangle"/>
            <c:size val="12"/>
            <c:spPr>
              <a:solidFill>
                <a:srgbClr val="005A8B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5.958793093527727E-2"/>
                  <c:y val="-6.4396309116404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3107956783648248E-2"/>
                  <c:y val="-7.9962934272070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2956717256885897E-2"/>
                  <c:y val="5.2990654205607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1990</c:v>
                </c:pt>
                <c:pt idx="1">
                  <c:v>2000</c:v>
                </c:pt>
                <c:pt idx="2">
                  <c:v>2010</c:v>
                </c:pt>
                <c:pt idx="3">
                  <c:v>2020*</c:v>
                </c:pt>
                <c:pt idx="4">
                  <c:v>2030*</c:v>
                </c:pt>
                <c:pt idx="5">
                  <c:v>2035*</c:v>
                </c:pt>
              </c:strCache>
            </c:strRef>
          </c:cat>
          <c:val>
            <c:numRef>
              <c:f>Sheet1!$B$2:$B$7</c:f>
              <c:numCache>
                <c:formatCode>#,##0</c:formatCode>
                <c:ptCount val="6"/>
                <c:pt idx="0">
                  <c:v>3821</c:v>
                </c:pt>
                <c:pt idx="1">
                  <c:v>3873</c:v>
                </c:pt>
                <c:pt idx="2">
                  <c:v>3184</c:v>
                </c:pt>
                <c:pt idx="3">
                  <c:v>2526</c:v>
                </c:pt>
                <c:pt idx="4">
                  <c:v>2069</c:v>
                </c:pt>
                <c:pt idx="5">
                  <c:v>1941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Age 60+</c:v>
                </c:pt>
              </c:strCache>
            </c:strRef>
          </c:tx>
          <c:marker>
            <c:symbol val="square"/>
            <c:size val="12"/>
            <c:spPr>
              <a:solidFill>
                <a:srgbClr val="A33F1F"/>
              </a:solidFill>
              <a:ln>
                <a:solidFill>
                  <a:schemeClr val="tx1"/>
                </a:solidFill>
              </a:ln>
            </c:spPr>
          </c:marker>
          <c:dPt>
            <c:idx val="2"/>
            <c:bubble3D val="0"/>
          </c:dPt>
          <c:dLbls>
            <c:dLbl>
              <c:idx val="0"/>
              <c:layout>
                <c:manualLayout>
                  <c:x val="-3.7037037037037E-2"/>
                  <c:y val="7.1428571428571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8611111111111299E-2"/>
                  <c:y val="7.93650793650793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6211354693648116E-2"/>
                  <c:y val="-6.53798256537982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1990</c:v>
                </c:pt>
                <c:pt idx="1">
                  <c:v>2000</c:v>
                </c:pt>
                <c:pt idx="2">
                  <c:v>2010</c:v>
                </c:pt>
                <c:pt idx="3">
                  <c:v>2020*</c:v>
                </c:pt>
                <c:pt idx="4">
                  <c:v>2030*</c:v>
                </c:pt>
                <c:pt idx="5">
                  <c:v>2035*</c:v>
                </c:pt>
              </c:strCache>
            </c:strRef>
          </c:cat>
          <c:val>
            <c:numRef>
              <c:f>Sheet1!$C$2:$C$7</c:f>
              <c:numCache>
                <c:formatCode>#,##0</c:formatCode>
                <c:ptCount val="6"/>
                <c:pt idx="0">
                  <c:v>2758</c:v>
                </c:pt>
                <c:pt idx="1">
                  <c:v>2752</c:v>
                </c:pt>
                <c:pt idx="2">
                  <c:v>2941</c:v>
                </c:pt>
                <c:pt idx="3">
                  <c:v>2992</c:v>
                </c:pt>
                <c:pt idx="4">
                  <c:v>2830</c:v>
                </c:pt>
                <c:pt idx="5">
                  <c:v>2696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 population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ymbol val="circle"/>
            <c:size val="9"/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marker>
          <c:dLbls>
            <c:dLbl>
              <c:idx val="0"/>
              <c:layout>
                <c:manualLayout>
                  <c:x val="-4.2720629567172569E-2"/>
                  <c:y val="-5.2959501557632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layout>
                <c:manualLayout>
                  <c:x val="-3.5975267003934795E-2"/>
                  <c:y val="-5.2959501557632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4.4969083754918496E-2"/>
                  <c:y val="-5.9190031152647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1990</c:v>
                </c:pt>
                <c:pt idx="1">
                  <c:v>2000</c:v>
                </c:pt>
                <c:pt idx="2">
                  <c:v>2010</c:v>
                </c:pt>
                <c:pt idx="3">
                  <c:v>2020*</c:v>
                </c:pt>
                <c:pt idx="4">
                  <c:v>2030*</c:v>
                </c:pt>
                <c:pt idx="5">
                  <c:v>2035*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6579</c:v>
                </c:pt>
                <c:pt idx="1">
                  <c:v>6625</c:v>
                </c:pt>
                <c:pt idx="2">
                  <c:v>6125</c:v>
                </c:pt>
                <c:pt idx="3">
                  <c:v>5518</c:v>
                </c:pt>
                <c:pt idx="4">
                  <c:v>4899</c:v>
                </c:pt>
                <c:pt idx="5">
                  <c:v>4637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177856"/>
        <c:axId val="43179392"/>
      </c:lineChart>
      <c:catAx>
        <c:axId val="43177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3179392"/>
        <c:crosses val="autoZero"/>
        <c:auto val="1"/>
        <c:lblAlgn val="ctr"/>
        <c:lblOffset val="100"/>
        <c:noMultiLvlLbl val="0"/>
      </c:catAx>
      <c:valAx>
        <c:axId val="43179392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extTo"/>
        <c:crossAx val="43177856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c:spPr>
    </c:plotArea>
    <c:legend>
      <c:legendPos val="b"/>
      <c:legendEntry>
        <c:idx val="0"/>
        <c:txPr>
          <a:bodyPr/>
          <a:lstStyle/>
          <a:p>
            <a:pPr>
              <a:defRPr sz="18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800"/>
            </a:pPr>
            <a:endParaRPr lang="en-US"/>
          </a:p>
        </c:txPr>
      </c:legendEntry>
      <c:layout>
        <c:manualLayout>
          <c:xMode val="edge"/>
          <c:yMode val="edge"/>
          <c:x val="0.14152008342707162"/>
          <c:y val="0.91157543815087627"/>
          <c:w val="0.74225745219347583"/>
          <c:h val="7.2295529591059185E-2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+mn-lt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801980198019802E-2"/>
          <c:y val="2.2026431718061676E-3"/>
          <c:w val="0.9636963696369637"/>
          <c:h val="0.772532345901696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Completely or very satisfied</c:v>
                </c:pt>
              </c:strCache>
            </c:strRef>
          </c:tx>
          <c:spPr>
            <a:solidFill>
              <a:srgbClr val="005A8B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0%" sourceLinked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Driver no modifications</c:v>
                </c:pt>
                <c:pt idx="1">
                  <c:v>Drive with modifications</c:v>
                </c:pt>
                <c:pt idx="2">
                  <c:v>Nondriver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0.50900000000000001</c:v>
                </c:pt>
                <c:pt idx="1">
                  <c:v>0.42699999999999999</c:v>
                </c:pt>
                <c:pt idx="2">
                  <c:v>0.44399999999999995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satisfied</c:v>
                </c:pt>
              </c:strCache>
            </c:strRef>
          </c:tx>
          <c:spPr>
            <a:solidFill>
              <a:srgbClr val="A33F1F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Driver no modifications</c:v>
                </c:pt>
                <c:pt idx="1">
                  <c:v>Drive with modifications</c:v>
                </c:pt>
                <c:pt idx="2">
                  <c:v>Nondriver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0.307</c:v>
                </c:pt>
                <c:pt idx="1">
                  <c:v>0.372</c:v>
                </c:pt>
                <c:pt idx="2">
                  <c:v>0.33300000000000002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Slightly or not satisfied</c:v>
                </c:pt>
              </c:strCache>
            </c:strRef>
          </c:tx>
          <c:spPr>
            <a:solidFill>
              <a:srgbClr val="C59217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Driver no modifications</c:v>
                </c:pt>
                <c:pt idx="1">
                  <c:v>Drive with modifications</c:v>
                </c:pt>
                <c:pt idx="2">
                  <c:v>Nondriver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0.184</c:v>
                </c:pt>
                <c:pt idx="1">
                  <c:v>0.20100000000000001</c:v>
                </c:pt>
                <c:pt idx="2">
                  <c:v>0.22199999999999998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46779008"/>
        <c:axId val="46793088"/>
      </c:barChart>
      <c:catAx>
        <c:axId val="46779008"/>
        <c:scaling>
          <c:orientation val="minMax"/>
        </c:scaling>
        <c:delete val="0"/>
        <c:axPos val="b"/>
        <c:majorTickMark val="none"/>
        <c:minorTickMark val="none"/>
        <c:tickLblPos val="nextTo"/>
        <c:crossAx val="46793088"/>
        <c:crosses val="autoZero"/>
        <c:auto val="1"/>
        <c:lblAlgn val="ctr"/>
        <c:lblOffset val="100"/>
        <c:noMultiLvlLbl val="0"/>
      </c:catAx>
      <c:valAx>
        <c:axId val="4679308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%" sourceLinked="0"/>
        <c:majorTickMark val="none"/>
        <c:minorTickMark val="none"/>
        <c:tickLblPos val="nextTo"/>
        <c:crossAx val="46779008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legend>
      <c:legendPos val="b"/>
      <c:layout>
        <c:manualLayout>
          <c:xMode val="edge"/>
          <c:yMode val="edge"/>
          <c:x val="0"/>
          <c:y val="0.92899343832020997"/>
          <c:w val="0.97247108962864803"/>
          <c:h val="7.100637420322460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Every day</c:v>
                </c:pt>
              </c:strCache>
            </c:strRef>
          </c:tx>
          <c:spPr>
            <a:solidFill>
              <a:srgbClr val="005A8B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Age 50 to 59</c:v>
                </c:pt>
                <c:pt idx="1">
                  <c:v>Age 60 to 79</c:v>
                </c:pt>
                <c:pt idx="2">
                  <c:v>Age 80+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0.64</c:v>
                </c:pt>
                <c:pt idx="1">
                  <c:v>0.55000000000000004</c:v>
                </c:pt>
                <c:pt idx="2">
                  <c:v>0.43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Several times a week</c:v>
                </c:pt>
              </c:strCache>
            </c:strRef>
          </c:tx>
          <c:spPr>
            <a:solidFill>
              <a:srgbClr val="A33F1F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Age 50 to 59</c:v>
                </c:pt>
                <c:pt idx="1">
                  <c:v>Age 60 to 79</c:v>
                </c:pt>
                <c:pt idx="2">
                  <c:v>Age 80+</c:v>
                </c:pt>
              </c:strCache>
            </c:strRef>
          </c:cat>
          <c:val>
            <c:numRef>
              <c:f>Sheet1!$B$3:$D$3</c:f>
              <c:numCache>
                <c:formatCode>0%</c:formatCode>
                <c:ptCount val="3"/>
                <c:pt idx="0">
                  <c:v>0.19</c:v>
                </c:pt>
                <c:pt idx="1">
                  <c:v>0.26</c:v>
                </c:pt>
                <c:pt idx="2">
                  <c:v>0.34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1-2 times a week</c:v>
                </c:pt>
              </c:strCache>
            </c:strRef>
          </c:tx>
          <c:spPr>
            <a:solidFill>
              <a:srgbClr val="C59217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Age 50 to 59</c:v>
                </c:pt>
                <c:pt idx="1">
                  <c:v>Age 60 to 79</c:v>
                </c:pt>
                <c:pt idx="2">
                  <c:v>Age 80+</c:v>
                </c:pt>
              </c:strCache>
            </c:strRef>
          </c:cat>
          <c:val>
            <c:numRef>
              <c:f>Sheet1!$B$4:$D$4</c:f>
              <c:numCache>
                <c:formatCode>0%</c:formatCode>
                <c:ptCount val="3"/>
                <c:pt idx="0">
                  <c:v>0.08</c:v>
                </c:pt>
                <c:pt idx="1">
                  <c:v>0.1</c:v>
                </c:pt>
                <c:pt idx="2">
                  <c:v>0.14000000000000001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Less than once a week</c:v>
                </c:pt>
              </c:strCache>
            </c:strRef>
          </c:tx>
          <c:spPr>
            <a:solidFill>
              <a:srgbClr val="988F86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Age 50 to 59</c:v>
                </c:pt>
                <c:pt idx="1">
                  <c:v>Age 60 to 79</c:v>
                </c:pt>
                <c:pt idx="2">
                  <c:v>Age 80+</c:v>
                </c:pt>
              </c:strCache>
            </c:strRef>
          </c:cat>
          <c:val>
            <c:numRef>
              <c:f>Sheet1!$B$5:$D$5</c:f>
              <c:numCache>
                <c:formatCode>0%</c:formatCode>
                <c:ptCount val="3"/>
                <c:pt idx="0">
                  <c:v>0.09</c:v>
                </c:pt>
                <c:pt idx="1">
                  <c:v>0.09</c:v>
                </c:pt>
                <c:pt idx="2">
                  <c:v>0.09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43403136"/>
        <c:axId val="43404672"/>
      </c:barChart>
      <c:catAx>
        <c:axId val="43403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3404672"/>
        <c:crosses val="autoZero"/>
        <c:auto val="1"/>
        <c:lblAlgn val="ctr"/>
        <c:lblOffset val="100"/>
        <c:noMultiLvlLbl val="0"/>
      </c:catAx>
      <c:valAx>
        <c:axId val="4340467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3403136"/>
        <c:crosses val="autoZero"/>
        <c:crossBetween val="between"/>
      </c:valAx>
      <c:spPr>
        <a:solidFill>
          <a:srgbClr val="4F81BD">
            <a:lumMod val="20000"/>
            <a:lumOff val="80000"/>
          </a:srgbClr>
        </a:solidFill>
        <a:ln w="9525">
          <a:solidFill>
            <a:sysClr val="windowText" lastClr="000000"/>
          </a:solidFill>
        </a:ln>
      </c:spPr>
    </c:plotArea>
    <c:legend>
      <c:legendPos val="b"/>
      <c:layout>
        <c:manualLayout>
          <c:xMode val="edge"/>
          <c:yMode val="edge"/>
          <c:x val="0"/>
          <c:y val="0.93290349728328048"/>
          <c:w val="0.94489585590791969"/>
          <c:h val="5.3238024605641733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Age 50-59</c:v>
                </c:pt>
              </c:strCache>
            </c:strRef>
          </c:tx>
          <c:spPr>
            <a:solidFill>
              <a:srgbClr val="005A8B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Have talked with neighbors in past month</c:v>
                </c:pt>
                <c:pt idx="1">
                  <c:v>Would ask a neighbor for help</c:v>
                </c:pt>
                <c:pt idx="2">
                  <c:v>Have helped neighbors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0.85</c:v>
                </c:pt>
                <c:pt idx="1">
                  <c:v>0.67</c:v>
                </c:pt>
                <c:pt idx="2">
                  <c:v>0.57999999999999996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Age 60-79</c:v>
                </c:pt>
              </c:strCache>
            </c:strRef>
          </c:tx>
          <c:spPr>
            <a:solidFill>
              <a:srgbClr val="A33F1F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Have talked with neighbors in past month</c:v>
                </c:pt>
                <c:pt idx="1">
                  <c:v>Would ask a neighbor for help</c:v>
                </c:pt>
                <c:pt idx="2">
                  <c:v>Have helped neighbors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0.83</c:v>
                </c:pt>
                <c:pt idx="1">
                  <c:v>0.7</c:v>
                </c:pt>
                <c:pt idx="2">
                  <c:v>0.54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Age 80+</c:v>
                </c:pt>
              </c:strCache>
            </c:strRef>
          </c:tx>
          <c:spPr>
            <a:solidFill>
              <a:srgbClr val="C59217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numFmt formatCode="0%" sourceLinked="0"/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Have talked with neighbors in past month</c:v>
                </c:pt>
                <c:pt idx="1">
                  <c:v>Would ask a neighbor for help</c:v>
                </c:pt>
                <c:pt idx="2">
                  <c:v>Have helped neighbors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0.84</c:v>
                </c:pt>
                <c:pt idx="1">
                  <c:v>0.71</c:v>
                </c:pt>
                <c:pt idx="2">
                  <c:v>0.42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296512"/>
        <c:axId val="47298048"/>
      </c:barChart>
      <c:catAx>
        <c:axId val="47296512"/>
        <c:scaling>
          <c:orientation val="minMax"/>
        </c:scaling>
        <c:delete val="0"/>
        <c:axPos val="b"/>
        <c:majorTickMark val="out"/>
        <c:minorTickMark val="none"/>
        <c:tickLblPos val="nextTo"/>
        <c:crossAx val="47298048"/>
        <c:crosses val="autoZero"/>
        <c:auto val="1"/>
        <c:lblAlgn val="ctr"/>
        <c:lblOffset val="100"/>
        <c:noMultiLvlLbl val="0"/>
      </c:catAx>
      <c:valAx>
        <c:axId val="47298048"/>
        <c:scaling>
          <c:orientation val="minMax"/>
        </c:scaling>
        <c:delete val="1"/>
        <c:axPos val="l"/>
        <c:majorGridlines/>
        <c:numFmt formatCode="0%" sourceLinked="0"/>
        <c:majorTickMark val="out"/>
        <c:minorTickMark val="none"/>
        <c:tickLblPos val="nextTo"/>
        <c:crossAx val="47296512"/>
        <c:crosses val="autoZero"/>
        <c:crossBetween val="between"/>
      </c:valAx>
      <c:spPr>
        <a:solidFill>
          <a:srgbClr val="1F497D">
            <a:lumMod val="20000"/>
            <a:lumOff val="80000"/>
          </a:srgbClr>
        </a:solidFill>
      </c:spPr>
    </c:plotArea>
    <c:legend>
      <c:legendPos val="r"/>
      <c:overlay val="0"/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% with long-term care insurance</a:t>
            </a:r>
            <a:endParaRPr lang="en-US" dirty="0"/>
          </a:p>
        </c:rich>
      </c:tx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No coverage</c:v>
                </c:pt>
              </c:strCache>
            </c:strRef>
          </c:tx>
          <c:spPr>
            <a:solidFill>
              <a:srgbClr val="005A8B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Age 50 to 59</c:v>
                </c:pt>
                <c:pt idx="1">
                  <c:v>Age 60 to 79</c:v>
                </c:pt>
                <c:pt idx="2">
                  <c:v>Age 80+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0.77</c:v>
                </c:pt>
                <c:pt idx="1">
                  <c:v>0.71</c:v>
                </c:pt>
                <c:pt idx="2">
                  <c:v>0.66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Have coverage</c:v>
                </c:pt>
              </c:strCache>
            </c:strRef>
          </c:tx>
          <c:spPr>
            <a:solidFill>
              <a:srgbClr val="A33F1F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Age 50 to 59</c:v>
                </c:pt>
                <c:pt idx="1">
                  <c:v>Age 60 to 79</c:v>
                </c:pt>
                <c:pt idx="2">
                  <c:v>Age 80+</c:v>
                </c:pt>
              </c:strCache>
            </c:strRef>
          </c:cat>
          <c:val>
            <c:numRef>
              <c:f>Sheet1!$B$3:$D$3</c:f>
              <c:numCache>
                <c:formatCode>0%</c:formatCode>
                <c:ptCount val="3"/>
                <c:pt idx="0">
                  <c:v>0.14000000000000001</c:v>
                </c:pt>
                <c:pt idx="1">
                  <c:v>0.25</c:v>
                </c:pt>
                <c:pt idx="2">
                  <c:v>0.28999999999999998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Not sure</c:v>
                </c:pt>
              </c:strCache>
            </c:strRef>
          </c:tx>
          <c:spPr>
            <a:solidFill>
              <a:srgbClr val="C59217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Age 50 to 59</c:v>
                </c:pt>
                <c:pt idx="1">
                  <c:v>Age 60 to 79</c:v>
                </c:pt>
                <c:pt idx="2">
                  <c:v>Age 80+</c:v>
                </c:pt>
              </c:strCache>
            </c:strRef>
          </c:cat>
          <c:val>
            <c:numRef>
              <c:f>Sheet1!$B$4:$D$4</c:f>
              <c:numCache>
                <c:formatCode>0%</c:formatCode>
                <c:ptCount val="3"/>
                <c:pt idx="0">
                  <c:v>0.09</c:v>
                </c:pt>
                <c:pt idx="1">
                  <c:v>0.04</c:v>
                </c:pt>
                <c:pt idx="2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43496192"/>
        <c:axId val="43497728"/>
      </c:barChart>
      <c:catAx>
        <c:axId val="4349619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43497728"/>
        <c:crosses val="autoZero"/>
        <c:auto val="1"/>
        <c:lblAlgn val="ctr"/>
        <c:lblOffset val="100"/>
        <c:noMultiLvlLbl val="0"/>
      </c:catAx>
      <c:valAx>
        <c:axId val="43497728"/>
        <c:scaling>
          <c:orientation val="minMax"/>
          <c:max val="1"/>
        </c:scaling>
        <c:delete val="0"/>
        <c:axPos val="b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43496192"/>
        <c:crosses val="autoZero"/>
        <c:crossBetween val="between"/>
        <c:majorUnit val="0.2"/>
      </c:valAx>
      <c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c:spPr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 dirty="0" smtClean="0"/>
              <a:t>Found providing care to be very</a:t>
            </a:r>
            <a:r>
              <a:rPr lang="en-US" sz="2400" baseline="0" dirty="0" smtClean="0"/>
              <a:t> or somewhat challenging</a:t>
            </a:r>
            <a:endParaRPr lang="en-US" sz="24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5A8B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Age 50-59</c:v>
                </c:pt>
                <c:pt idx="1">
                  <c:v>Age 60-79</c:v>
                </c:pt>
                <c:pt idx="2">
                  <c:v>Age 80+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</c:v>
                </c:pt>
                <c:pt idx="1">
                  <c:v>0.42</c:v>
                </c:pt>
                <c:pt idx="2">
                  <c:v>0.44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424256"/>
        <c:axId val="47425792"/>
      </c:barChart>
      <c:catAx>
        <c:axId val="47424256"/>
        <c:scaling>
          <c:orientation val="minMax"/>
        </c:scaling>
        <c:delete val="0"/>
        <c:axPos val="b"/>
        <c:majorTickMark val="none"/>
        <c:minorTickMark val="none"/>
        <c:tickLblPos val="nextTo"/>
        <c:crossAx val="47425792"/>
        <c:crosses val="autoZero"/>
        <c:auto val="1"/>
        <c:lblAlgn val="ctr"/>
        <c:lblOffset val="100"/>
        <c:noMultiLvlLbl val="0"/>
      </c:catAx>
      <c:valAx>
        <c:axId val="47425792"/>
        <c:scaling>
          <c:orientation val="minMax"/>
          <c:max val="0.70000000000000007"/>
          <c:min val="0"/>
        </c:scaling>
        <c:delete val="1"/>
        <c:axPos val="l"/>
        <c:majorGridlines/>
        <c:numFmt formatCode="0%" sourceLinked="1"/>
        <c:majorTickMark val="none"/>
        <c:minorTickMark val="none"/>
        <c:tickLblPos val="nextTo"/>
        <c:crossAx val="47424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 dirty="0" smtClean="0"/>
              <a:t>Provided caregiving within past 5 years</a:t>
            </a:r>
            <a:endParaRPr lang="en-US" sz="24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Provided care</c:v>
                </c:pt>
              </c:strCache>
            </c:strRef>
          </c:tx>
          <c:spPr>
            <a:solidFill>
              <a:srgbClr val="005A8B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Age 50-59</c:v>
                </c:pt>
                <c:pt idx="1">
                  <c:v>Age 60-79</c:v>
                </c:pt>
                <c:pt idx="2">
                  <c:v>Age 80+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0.57999999999999996</c:v>
                </c:pt>
                <c:pt idx="1">
                  <c:v>0.48</c:v>
                </c:pt>
                <c:pt idx="2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47619456"/>
        <c:axId val="47809664"/>
      </c:barChart>
      <c:catAx>
        <c:axId val="47619456"/>
        <c:scaling>
          <c:orientation val="minMax"/>
        </c:scaling>
        <c:delete val="0"/>
        <c:axPos val="b"/>
        <c:majorTickMark val="none"/>
        <c:minorTickMark val="none"/>
        <c:tickLblPos val="nextTo"/>
        <c:crossAx val="47809664"/>
        <c:crosses val="autoZero"/>
        <c:auto val="1"/>
        <c:lblAlgn val="ctr"/>
        <c:lblOffset val="100"/>
        <c:noMultiLvlLbl val="0"/>
      </c:catAx>
      <c:valAx>
        <c:axId val="47809664"/>
        <c:scaling>
          <c:orientation val="minMax"/>
        </c:scaling>
        <c:delete val="1"/>
        <c:axPos val="l"/>
        <c:majorGridlines/>
        <c:numFmt formatCode="0%" sourceLinked="1"/>
        <c:majorTickMark val="none"/>
        <c:minorTickMark val="none"/>
        <c:tickLblPos val="nextTo"/>
        <c:crossAx val="476194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005A8B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Age 60-79</c:v>
                </c:pt>
                <c:pt idx="1">
                  <c:v>Age 50-59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0.27</c:v>
                </c:pt>
                <c:pt idx="1">
                  <c:v>0.20300000000000001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A33F1F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Age 60-79</c:v>
                </c:pt>
                <c:pt idx="1">
                  <c:v>Age 50-59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0.4</c:v>
                </c:pt>
                <c:pt idx="1">
                  <c:v>0.379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Unsure</c:v>
                </c:pt>
              </c:strCache>
            </c:strRef>
          </c:tx>
          <c:spPr>
            <a:solidFill>
              <a:srgbClr val="C59217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Age 60-79</c:v>
                </c:pt>
                <c:pt idx="1">
                  <c:v>Age 50-59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0.25</c:v>
                </c:pt>
                <c:pt idx="1">
                  <c:v>0.26800000000000002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Disagree or strongly disagree</c:v>
                </c:pt>
              </c:strCache>
            </c:strRef>
          </c:tx>
          <c:spPr>
            <a:solidFill>
              <a:srgbClr val="988F86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8.5756894060862402E-3"/>
                  <c:y val="-5.17098499123009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439223515215601E-3"/>
                  <c:y val="-5.17098499123009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Age 60-79</c:v>
                </c:pt>
                <c:pt idx="1">
                  <c:v>Age 50-59</c:v>
                </c:pt>
              </c:strCache>
            </c:strRef>
          </c:cat>
          <c:val>
            <c:numRef>
              <c:f>Sheet1!$E$2:$E$3</c:f>
              <c:numCache>
                <c:formatCode>0%</c:formatCode>
                <c:ptCount val="2"/>
                <c:pt idx="0">
                  <c:v>0.08</c:v>
                </c:pt>
                <c:pt idx="1">
                  <c:v>0.15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3696640"/>
        <c:axId val="103714816"/>
      </c:barChart>
      <c:catAx>
        <c:axId val="103696640"/>
        <c:scaling>
          <c:orientation val="minMax"/>
        </c:scaling>
        <c:delete val="0"/>
        <c:axPos val="l"/>
        <c:majorTickMark val="out"/>
        <c:minorTickMark val="none"/>
        <c:tickLblPos val="nextTo"/>
        <c:crossAx val="103714816"/>
        <c:crosses val="autoZero"/>
        <c:auto val="1"/>
        <c:lblAlgn val="ctr"/>
        <c:lblOffset val="100"/>
        <c:noMultiLvlLbl val="0"/>
      </c:catAx>
      <c:valAx>
        <c:axId val="10371481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03696640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dirty="0" smtClean="0"/>
              <a:t>Percentage of</a:t>
            </a:r>
            <a:r>
              <a:rPr lang="en-US" sz="2400" baseline="0" dirty="0" smtClean="0"/>
              <a:t> survey respondents currently using programs and services at Chatham COA</a:t>
            </a:r>
            <a:endParaRPr lang="en-US" sz="2400" dirty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Age 50-59</c:v>
                </c:pt>
                <c:pt idx="1">
                  <c:v>Age 60-69</c:v>
                </c:pt>
                <c:pt idx="2">
                  <c:v>Age 70-79</c:v>
                </c:pt>
                <c:pt idx="3">
                  <c:v>Age 80+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0.03</c:v>
                </c:pt>
                <c:pt idx="1">
                  <c:v>0.09</c:v>
                </c:pt>
                <c:pt idx="2">
                  <c:v>0.21</c:v>
                </c:pt>
                <c:pt idx="3">
                  <c:v>0.34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828480"/>
        <c:axId val="103838464"/>
      </c:lineChart>
      <c:catAx>
        <c:axId val="1038284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103838464"/>
        <c:crosses val="autoZero"/>
        <c:auto val="1"/>
        <c:lblAlgn val="ctr"/>
        <c:lblOffset val="100"/>
        <c:noMultiLvlLbl val="0"/>
      </c:catAx>
      <c:valAx>
        <c:axId val="10383846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103828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Very Likely</c:v>
                </c:pt>
              </c:strCache>
            </c:strRef>
          </c:tx>
          <c:spPr>
            <a:solidFill>
              <a:srgbClr val="005A8B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Age 50-59</c:v>
                </c:pt>
                <c:pt idx="1">
                  <c:v>Age 60+</c:v>
                </c:pt>
              </c:strCache>
            </c:strRef>
          </c:cat>
          <c:val>
            <c:numRef>
              <c:f>Sheet1!$B$2:$C$2</c:f>
              <c:numCache>
                <c:formatCode>0%</c:formatCode>
                <c:ptCount val="2"/>
                <c:pt idx="0">
                  <c:v>0.17</c:v>
                </c:pt>
                <c:pt idx="1">
                  <c:v>0.21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Somewhat Likely</c:v>
                </c:pt>
              </c:strCache>
            </c:strRef>
          </c:tx>
          <c:spPr>
            <a:solidFill>
              <a:srgbClr val="A33F1F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Age 50-59</c:v>
                </c:pt>
                <c:pt idx="1">
                  <c:v>Age 60+</c:v>
                </c:pt>
              </c:strCache>
            </c:strRef>
          </c:cat>
          <c:val>
            <c:numRef>
              <c:f>Sheet1!$B$3:$C$3</c:f>
              <c:numCache>
                <c:formatCode>0%</c:formatCode>
                <c:ptCount val="2"/>
                <c:pt idx="0">
                  <c:v>0.42</c:v>
                </c:pt>
                <c:pt idx="1">
                  <c:v>0.42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Neither Likely Nor Unlikely</c:v>
                </c:pt>
              </c:strCache>
            </c:strRef>
          </c:tx>
          <c:spPr>
            <a:solidFill>
              <a:srgbClr val="C59217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Age 50-59</c:v>
                </c:pt>
                <c:pt idx="1">
                  <c:v>Age 60+</c:v>
                </c:pt>
              </c:strCache>
            </c:strRef>
          </c:cat>
          <c:val>
            <c:numRef>
              <c:f>Sheet1!$B$4:$C$4</c:f>
              <c:numCache>
                <c:formatCode>0%</c:formatCode>
                <c:ptCount val="2"/>
                <c:pt idx="0">
                  <c:v>0.28000000000000003</c:v>
                </c:pt>
                <c:pt idx="1">
                  <c:v>0.24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Somewhat Unlikely</c:v>
                </c:pt>
              </c:strCache>
            </c:strRef>
          </c:tx>
          <c:spPr>
            <a:solidFill>
              <a:srgbClr val="988F86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Age 50-59</c:v>
                </c:pt>
                <c:pt idx="1">
                  <c:v>Age 60+</c:v>
                </c:pt>
              </c:strCache>
            </c:strRef>
          </c:cat>
          <c:val>
            <c:numRef>
              <c:f>Sheet1!$B$5:$C$5</c:f>
              <c:numCache>
                <c:formatCode>0%</c:formatCode>
                <c:ptCount val="2"/>
                <c:pt idx="0">
                  <c:v>0.06</c:v>
                </c:pt>
                <c:pt idx="1">
                  <c:v>7.0000000000000007E-2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Very Unlikely</c:v>
                </c:pt>
              </c:strCache>
            </c:strRef>
          </c:tx>
          <c:spPr>
            <a:solidFill>
              <a:srgbClr val="D476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Age 50-59</c:v>
                </c:pt>
                <c:pt idx="1">
                  <c:v>Age 60+</c:v>
                </c:pt>
              </c:strCache>
            </c:strRef>
          </c:cat>
          <c:val>
            <c:numRef>
              <c:f>Sheet1!$B$6:$C$6</c:f>
              <c:numCache>
                <c:formatCode>0%</c:formatCode>
                <c:ptCount val="2"/>
                <c:pt idx="0">
                  <c:v>7.0000000000000007E-2</c:v>
                </c:pt>
                <c:pt idx="1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03894400"/>
        <c:axId val="103904384"/>
      </c:barChart>
      <c:catAx>
        <c:axId val="10389440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03904384"/>
        <c:crosses val="autoZero"/>
        <c:auto val="1"/>
        <c:lblAlgn val="ctr"/>
        <c:lblOffset val="100"/>
        <c:noMultiLvlLbl val="0"/>
      </c:catAx>
      <c:valAx>
        <c:axId val="103904384"/>
        <c:scaling>
          <c:orientation val="minMax"/>
        </c:scaling>
        <c:delete val="0"/>
        <c:axPos val="b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103894400"/>
        <c:crosses val="autoZero"/>
        <c:crossBetween val="between"/>
      </c:valAx>
      <c:spPr>
        <a:solidFill>
          <a:srgbClr val="4F81BD">
            <a:lumMod val="20000"/>
            <a:lumOff val="80000"/>
          </a:srgbClr>
        </a:solidFill>
        <a:ln w="9525">
          <a:solidFill>
            <a:sysClr val="windowText" lastClr="000000"/>
          </a:solidFill>
        </a:ln>
      </c:spPr>
    </c:plotArea>
    <c:legend>
      <c:legendPos val="b"/>
      <c:layout>
        <c:manualLayout>
          <c:xMode val="edge"/>
          <c:yMode val="edge"/>
          <c:x val="1.8836601792700441E-2"/>
          <c:y val="0.76726281141086872"/>
          <c:w val="0.96075446937057396"/>
          <c:h val="0.21634374596618045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5A8B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Age 60-79</c:v>
                </c:pt>
                <c:pt idx="1">
                  <c:v>Age 80+</c:v>
                </c:pt>
                <c:pt idx="2">
                  <c:v>Participate in Chatham COA</c:v>
                </c:pt>
                <c:pt idx="3">
                  <c:v>Do not participate in Chatham COA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0.12</c:v>
                </c:pt>
                <c:pt idx="1">
                  <c:v>0.23</c:v>
                </c:pt>
                <c:pt idx="2">
                  <c:v>0.3</c:v>
                </c:pt>
                <c:pt idx="3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448064"/>
        <c:axId val="111449600"/>
      </c:barChart>
      <c:catAx>
        <c:axId val="111448064"/>
        <c:scaling>
          <c:orientation val="minMax"/>
        </c:scaling>
        <c:delete val="0"/>
        <c:axPos val="b"/>
        <c:majorTickMark val="out"/>
        <c:minorTickMark val="none"/>
        <c:tickLblPos val="nextTo"/>
        <c:crossAx val="111449600"/>
        <c:crosses val="autoZero"/>
        <c:auto val="1"/>
        <c:lblAlgn val="ctr"/>
        <c:lblOffset val="100"/>
        <c:noMultiLvlLbl val="0"/>
      </c:catAx>
      <c:valAx>
        <c:axId val="11144960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14480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areaChart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Under Age 50</c:v>
                </c:pt>
              </c:strCache>
            </c:strRef>
          </c:tx>
          <c:spPr>
            <a:solidFill>
              <a:srgbClr val="005A8B"/>
            </a:solidFill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3.85802469135802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9.2592592592592587E-3"/>
                  <c:y val="-7.57575757575748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1990</c:v>
                </c:pt>
                <c:pt idx="1">
                  <c:v>2000</c:v>
                </c:pt>
                <c:pt idx="2">
                  <c:v>2010</c:v>
                </c:pt>
                <c:pt idx="3">
                  <c:v>2020*</c:v>
                </c:pt>
                <c:pt idx="4">
                  <c:v>2030*</c:v>
                </c:pt>
                <c:pt idx="5">
                  <c:v>2035*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0.48913208694330446</c:v>
                </c:pt>
                <c:pt idx="1">
                  <c:v>0.4398490566037736</c:v>
                </c:pt>
                <c:pt idx="2">
                  <c:v>0.36816326530612242</c:v>
                </c:pt>
                <c:pt idx="3">
                  <c:v>0.33381660021747012</c:v>
                </c:pt>
                <c:pt idx="4">
                  <c:v>0.32312716880996123</c:v>
                </c:pt>
                <c:pt idx="5">
                  <c:v>0.31679965494932066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Age 50 to 59</c:v>
                </c:pt>
              </c:strCache>
            </c:strRef>
          </c:tx>
          <c:spPr>
            <a:solidFill>
              <a:srgbClr val="A0CFEB"/>
            </a:solidFill>
            <a:ln>
              <a:solidFill>
                <a:sysClr val="windowText" lastClr="000000"/>
              </a:solidFill>
            </a:ln>
          </c:spPr>
          <c:dLbls>
            <c:dLbl>
              <c:idx val="0"/>
              <c:layout>
                <c:manualLayout>
                  <c:x val="3.0864197530864213E-2"/>
                  <c:y val="-4.629576148370906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1.1219500340235136E-2"/>
                  <c:y val="5.05050505050505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1990</c:v>
                </c:pt>
                <c:pt idx="1">
                  <c:v>2000</c:v>
                </c:pt>
                <c:pt idx="2">
                  <c:v>2010</c:v>
                </c:pt>
                <c:pt idx="3">
                  <c:v>2020*</c:v>
                </c:pt>
                <c:pt idx="4">
                  <c:v>2030*</c:v>
                </c:pt>
                <c:pt idx="5">
                  <c:v>2035*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9.1655266757865936E-2</c:v>
                </c:pt>
                <c:pt idx="1">
                  <c:v>0.14475471698113207</c:v>
                </c:pt>
                <c:pt idx="2">
                  <c:v>0.15167346938775511</c:v>
                </c:pt>
                <c:pt idx="3">
                  <c:v>0.1239579557810801</c:v>
                </c:pt>
                <c:pt idx="4">
                  <c:v>9.9203919167176968E-2</c:v>
                </c:pt>
                <c:pt idx="5">
                  <c:v>0.10178995039896485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Age 60 to 79</c:v>
                </c:pt>
              </c:strCache>
            </c:strRef>
          </c:tx>
          <c:spPr>
            <a:solidFill>
              <a:srgbClr val="A33F1F"/>
            </a:solidFill>
            <a:ln w="9525">
              <a:solidFill>
                <a:sysClr val="windowText" lastClr="000000"/>
              </a:solidFill>
            </a:ln>
          </c:spPr>
          <c:dLbls>
            <c:dLbl>
              <c:idx val="0"/>
              <c:layout>
                <c:manualLayout>
                  <c:x val="2.932098765432098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9.2592592592592587E-3"/>
                  <c:y val="2.52525252525252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1990</c:v>
                </c:pt>
                <c:pt idx="1">
                  <c:v>2000</c:v>
                </c:pt>
                <c:pt idx="2">
                  <c:v>2010</c:v>
                </c:pt>
                <c:pt idx="3">
                  <c:v>2020*</c:v>
                </c:pt>
                <c:pt idx="4">
                  <c:v>2030*</c:v>
                </c:pt>
                <c:pt idx="5">
                  <c:v>2035*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0.3266453868369053</c:v>
                </c:pt>
                <c:pt idx="1">
                  <c:v>0.30641509433962266</c:v>
                </c:pt>
                <c:pt idx="2">
                  <c:v>0.35216326530612246</c:v>
                </c:pt>
                <c:pt idx="3">
                  <c:v>0.40123233055454877</c:v>
                </c:pt>
                <c:pt idx="4">
                  <c:v>0.4011022657685242</c:v>
                </c:pt>
                <c:pt idx="5">
                  <c:v>0.39163252102652579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Age 80+</c:v>
                </c:pt>
              </c:strCache>
            </c:strRef>
          </c:tx>
          <c:spPr>
            <a:solidFill>
              <a:srgbClr val="C59217"/>
            </a:solidFill>
            <a:ln w="9525"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3.0864197530864213E-2"/>
                  <c:y val="2.52525252525252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9.2592592592592587E-3"/>
                  <c:y val="7.5757575757575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1990</c:v>
                </c:pt>
                <c:pt idx="1">
                  <c:v>2000</c:v>
                </c:pt>
                <c:pt idx="2">
                  <c:v>2010</c:v>
                </c:pt>
                <c:pt idx="3">
                  <c:v>2020*</c:v>
                </c:pt>
                <c:pt idx="4">
                  <c:v>2030*</c:v>
                </c:pt>
                <c:pt idx="5">
                  <c:v>2035*</c:v>
                </c:pt>
              </c:strCache>
            </c:strRef>
          </c:cat>
          <c:val>
            <c:numRef>
              <c:f>Sheet1!$E$2:$E$7</c:f>
              <c:numCache>
                <c:formatCode>0%</c:formatCode>
                <c:ptCount val="6"/>
                <c:pt idx="0">
                  <c:v>9.2567259461924303E-2</c:v>
                </c:pt>
                <c:pt idx="1">
                  <c:v>0.10898113207547169</c:v>
                </c:pt>
                <c:pt idx="2">
                  <c:v>0.128</c:v>
                </c:pt>
                <c:pt idx="3">
                  <c:v>0.14099311344690105</c:v>
                </c:pt>
                <c:pt idx="4">
                  <c:v>0.17656664625433763</c:v>
                </c:pt>
                <c:pt idx="5">
                  <c:v>0.18977787362518869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942848"/>
        <c:axId val="42944384"/>
      </c:areaChart>
      <c:catAx>
        <c:axId val="42942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2944384"/>
        <c:crosses val="autoZero"/>
        <c:auto val="1"/>
        <c:lblAlgn val="ctr"/>
        <c:lblOffset val="100"/>
        <c:noMultiLvlLbl val="0"/>
      </c:catAx>
      <c:valAx>
        <c:axId val="429443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2942848"/>
        <c:crosses val="autoZero"/>
        <c:crossBetween val="midCat"/>
        <c:majorUnit val="0.2"/>
      </c:valAx>
    </c:plotArea>
    <c:legend>
      <c:legendPos val="b"/>
      <c:layout>
        <c:manualLayout>
          <c:xMode val="edge"/>
          <c:yMode val="edge"/>
          <c:x val="0.11998092252357344"/>
          <c:y val="0.92279706513958482"/>
          <c:w val="0.81626105764557222"/>
          <c:h val="6.2051419708900026E-2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>
          <a:latin typeface="+mn-lt"/>
          <a:cs typeface="Arial"/>
        </a:defRPr>
      </a:pPr>
      <a:endParaRPr lang="en-US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Frequency of internet use</a:t>
            </a:r>
            <a:endParaRPr lang="en-US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678331875182269"/>
          <c:y val="0.1440968474554476"/>
          <c:w val="0.76867474898970967"/>
          <c:h val="0.649219624641208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Daily</c:v>
                </c:pt>
              </c:strCache>
            </c:strRef>
          </c:tx>
          <c:spPr>
            <a:solidFill>
              <a:srgbClr val="005A8B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Age 50-59</c:v>
                </c:pt>
                <c:pt idx="1">
                  <c:v>Age 60-79</c:v>
                </c:pt>
                <c:pt idx="2">
                  <c:v>Age 80+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0.88</c:v>
                </c:pt>
                <c:pt idx="1">
                  <c:v>0.86</c:v>
                </c:pt>
                <c:pt idx="2">
                  <c:v>0.59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Never</c:v>
                </c:pt>
              </c:strCache>
            </c:strRef>
          </c:tx>
          <c:spPr>
            <a:solidFill>
              <a:srgbClr val="A33F1F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Age 50-59</c:v>
                </c:pt>
                <c:pt idx="1">
                  <c:v>Age 60-79</c:v>
                </c:pt>
                <c:pt idx="2">
                  <c:v>Age 80+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0.04</c:v>
                </c:pt>
                <c:pt idx="1">
                  <c:v>7.0000000000000007E-2</c:v>
                </c:pt>
                <c:pt idx="2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03989632"/>
        <c:axId val="103991168"/>
      </c:barChart>
      <c:catAx>
        <c:axId val="103989632"/>
        <c:scaling>
          <c:orientation val="minMax"/>
        </c:scaling>
        <c:delete val="0"/>
        <c:axPos val="b"/>
        <c:majorTickMark val="none"/>
        <c:minorTickMark val="none"/>
        <c:tickLblPos val="nextTo"/>
        <c:crossAx val="103991168"/>
        <c:crosses val="autoZero"/>
        <c:auto val="1"/>
        <c:lblAlgn val="ctr"/>
        <c:lblOffset val="100"/>
        <c:noMultiLvlLbl val="0"/>
      </c:catAx>
      <c:valAx>
        <c:axId val="103991168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103989632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1911267341582302"/>
          <c:y val="0.90528181516287254"/>
          <c:w val="0.64684706078406862"/>
          <c:h val="7.788198887176055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Younger than 45</c:v>
                </c:pt>
              </c:strCache>
            </c:strRef>
          </c:tx>
          <c:spPr>
            <a:solidFill>
              <a:srgbClr val="005A8B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Owner Occupied</c:v>
                </c:pt>
                <c:pt idx="1">
                  <c:v>All Households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0.11</c:v>
                </c:pt>
                <c:pt idx="1">
                  <c:v>0.15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45 to 59 </c:v>
                </c:pt>
              </c:strCache>
            </c:strRef>
          </c:tx>
          <c:spPr>
            <a:solidFill>
              <a:srgbClr val="A33F1F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Owner Occupied</c:v>
                </c:pt>
                <c:pt idx="1">
                  <c:v>All Households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0.25</c:v>
                </c:pt>
                <c:pt idx="1">
                  <c:v>0.25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60+</c:v>
                </c:pt>
              </c:strCache>
            </c:strRef>
          </c:tx>
          <c:spPr>
            <a:solidFill>
              <a:srgbClr val="C59217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Owner Occupied</c:v>
                </c:pt>
                <c:pt idx="1">
                  <c:v>All Households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0.64</c:v>
                </c:pt>
                <c:pt idx="1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43097088"/>
        <c:axId val="43102976"/>
      </c:barChart>
      <c:catAx>
        <c:axId val="4309708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43102976"/>
        <c:crosses val="autoZero"/>
        <c:auto val="1"/>
        <c:lblAlgn val="ctr"/>
        <c:lblOffset val="100"/>
        <c:noMultiLvlLbl val="0"/>
      </c:catAx>
      <c:valAx>
        <c:axId val="43102976"/>
        <c:scaling>
          <c:orientation val="minMax"/>
        </c:scaling>
        <c:delete val="0"/>
        <c:axPos val="b"/>
        <c:majorGridlines/>
        <c:numFmt formatCode="0%" sourceLinked="1"/>
        <c:majorTickMark val="none"/>
        <c:minorTickMark val="none"/>
        <c:tickLblPos val="nextTo"/>
        <c:crossAx val="43097088"/>
        <c:crosses val="autoZero"/>
        <c:crossBetween val="between"/>
        <c:majorUnit val="0.2"/>
      </c:valAx>
      <c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c:spPr>
    </c:plotArea>
    <c:legend>
      <c:legendPos val="b"/>
      <c:layout>
        <c:manualLayout>
          <c:xMode val="edge"/>
          <c:yMode val="edge"/>
          <c:x val="0.21724198537682787"/>
          <c:y val="0.92352024746906636"/>
          <c:w val="0.57146841019872519"/>
          <c:h val="6.6955943007124111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5A8B"/>
            </a:solidFill>
            <a:ln>
              <a:solidFill>
                <a:schemeClr val="tx1"/>
              </a:solidFill>
            </a:ln>
          </c:spPr>
          <c:dPt>
            <c:idx val="1"/>
            <c:bubble3D val="0"/>
            <c:spPr>
              <a:solidFill>
                <a:srgbClr val="A33F1F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C59217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0.23018878374148186"/>
                  <c:y val="-7.0547719564278896E-2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/>
                      <a:t>Lives with others, </a:t>
                    </a:r>
                    <a:r>
                      <a:rPr lang="en-US" sz="2400" dirty="0" smtClean="0"/>
                      <a:t>67%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9527227961183752"/>
                  <c:y val="-2.3965054199622575E-2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/>
                      <a:t>Lives alone,</a:t>
                    </a:r>
                    <a:r>
                      <a:rPr lang="en-US" sz="2400" baseline="0" dirty="0"/>
                      <a:t> </a:t>
                    </a:r>
                    <a:r>
                      <a:rPr lang="en-US" sz="2400" dirty="0" smtClean="0"/>
                      <a:t>28%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3608580790146302E-2"/>
                  <c:y val="-4.4714504721132097E-3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/>
                      <a:t>Group quarters, </a:t>
                    </a:r>
                    <a:r>
                      <a:rPr lang="en-US" sz="2400" dirty="0" smtClean="0"/>
                      <a:t>5%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Lives with others</c:v>
                </c:pt>
                <c:pt idx="1">
                  <c:v>Lives alone</c:v>
                </c:pt>
                <c:pt idx="2">
                  <c:v>Group quarters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0.67</c:v>
                </c:pt>
                <c:pt idx="1">
                  <c:v>0.28000000000000003</c:v>
                </c:pt>
                <c:pt idx="2">
                  <c:v>0.05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50"/>
      </c:pieChart>
    </c:plotArea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>
      <a:solidFill>
        <a:schemeClr val="tx1"/>
      </a:solidFill>
    </a:ln>
  </c:spPr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758600487439068E-2"/>
          <c:y val="2.7544760235382496E-2"/>
          <c:w val="0.98143278965129355"/>
          <c:h val="0.7548141714538092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5A8B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Age 45 to 64</c:v>
                </c:pt>
                <c:pt idx="1">
                  <c:v>Age 65+</c:v>
                </c:pt>
              </c:strCache>
            </c:strRef>
          </c:cat>
          <c:val>
            <c:numRef>
              <c:f>Sheet1!$B$2:$B$3</c:f>
              <c:numCache>
                <c:formatCode>"$"#,##0</c:formatCode>
                <c:ptCount val="2"/>
                <c:pt idx="0">
                  <c:v>81083</c:v>
                </c:pt>
                <c:pt idx="1">
                  <c:v>50952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46287488"/>
        <c:axId val="46315008"/>
      </c:barChart>
      <c:catAx>
        <c:axId val="4628748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46315008"/>
        <c:crosses val="autoZero"/>
        <c:auto val="1"/>
        <c:lblAlgn val="ctr"/>
        <c:lblOffset val="100"/>
        <c:noMultiLvlLbl val="0"/>
      </c:catAx>
      <c:valAx>
        <c:axId val="46315008"/>
        <c:scaling>
          <c:orientation val="minMax"/>
        </c:scaling>
        <c:delete val="1"/>
        <c:axPos val="b"/>
        <c:numFmt formatCode="&quot;$&quot;#,##0" sourceLinked="1"/>
        <c:majorTickMark val="out"/>
        <c:minorTickMark val="none"/>
        <c:tickLblPos val="nextTo"/>
        <c:crossAx val="46287488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Percent with disability</a:t>
            </a:r>
            <a:endParaRPr lang="en-US" dirty="0"/>
          </a:p>
        </c:rich>
      </c:tx>
      <c:layout>
        <c:manualLayout>
          <c:xMode val="edge"/>
          <c:yMode val="edge"/>
          <c:x val="0.29651021339723838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One disability</c:v>
                </c:pt>
              </c:strCache>
            </c:strRef>
          </c:tx>
          <c:spPr>
            <a:solidFill>
              <a:srgbClr val="005A8B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spPr>
                <a:solidFill>
                  <a:schemeClr val="lt1"/>
                </a:solidFill>
                <a:ln>
                  <a:solidFill>
                    <a:prstClr val="black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lt1"/>
              </a:solidFill>
              <a:ln>
                <a:solidFill>
                  <a:prstClr val="black"/>
                </a:solidFill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65 to 74</c:v>
                </c:pt>
                <c:pt idx="1">
                  <c:v>75+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0.14000000000000001</c:v>
                </c:pt>
                <c:pt idx="1">
                  <c:v>0.28000000000000003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394752"/>
        <c:axId val="46662784"/>
      </c:barChart>
      <c:catAx>
        <c:axId val="463947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6662784"/>
        <c:crosses val="autoZero"/>
        <c:auto val="1"/>
        <c:lblAlgn val="ctr"/>
        <c:lblOffset val="100"/>
        <c:noMultiLvlLbl val="0"/>
      </c:catAx>
      <c:valAx>
        <c:axId val="46662784"/>
        <c:scaling>
          <c:orientation val="minMax"/>
        </c:scaling>
        <c:delete val="1"/>
        <c:axPos val="l"/>
        <c:majorGridlines/>
        <c:numFmt formatCode="0%" sourceLinked="1"/>
        <c:majorTickMark val="none"/>
        <c:minorTickMark val="none"/>
        <c:tickLblPos val="nextTo"/>
        <c:crossAx val="46394752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Age 60-79</c:v>
                </c:pt>
              </c:strCache>
            </c:strRef>
          </c:tx>
          <c:spPr>
            <a:solidFill>
              <a:srgbClr val="005A8B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Homes need modification</c:v>
                </c:pt>
                <c:pt idx="1">
                  <c:v>Can't afford to modify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0.66</c:v>
                </c:pt>
                <c:pt idx="1">
                  <c:v>0.09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Age 80+</c:v>
                </c:pt>
              </c:strCache>
            </c:strRef>
          </c:tx>
          <c:spPr>
            <a:solidFill>
              <a:srgbClr val="A33F1F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Homes need modification</c:v>
                </c:pt>
                <c:pt idx="1">
                  <c:v>Can't afford to modify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0.7</c:v>
                </c:pt>
                <c:pt idx="1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469888"/>
        <c:axId val="46471424"/>
      </c:barChart>
      <c:catAx>
        <c:axId val="46469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6471424"/>
        <c:crosses val="autoZero"/>
        <c:auto val="1"/>
        <c:lblAlgn val="ctr"/>
        <c:lblOffset val="100"/>
        <c:noMultiLvlLbl val="0"/>
      </c:catAx>
      <c:valAx>
        <c:axId val="464714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646988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Housing preference if health</a:t>
            </a:r>
            <a:r>
              <a:rPr lang="en-US" baseline="0" dirty="0" smtClean="0"/>
              <a:t> required a move</a:t>
            </a:r>
            <a:endParaRPr lang="en-US" dirty="0"/>
          </a:p>
        </c:rich>
      </c:tx>
      <c:layout>
        <c:manualLayout>
          <c:xMode val="edge"/>
          <c:yMode val="edge"/>
          <c:x val="0.29369709068056632"/>
          <c:y val="3.2258064516129031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Age 60-79</c:v>
                </c:pt>
              </c:strCache>
            </c:strRef>
          </c:tx>
          <c:spPr>
            <a:solidFill>
              <a:srgbClr val="005A8B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Apartment or condo</c:v>
                </c:pt>
                <c:pt idx="1">
                  <c:v>Independent living</c:v>
                </c:pt>
                <c:pt idx="2">
                  <c:v>Assisted living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0.31</c:v>
                </c:pt>
                <c:pt idx="1">
                  <c:v>0.41</c:v>
                </c:pt>
                <c:pt idx="2">
                  <c:v>0.17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Age 80+</c:v>
                </c:pt>
              </c:strCache>
            </c:strRef>
          </c:tx>
          <c:spPr>
            <a:solidFill>
              <a:srgbClr val="A33F1F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Apartment or condo</c:v>
                </c:pt>
                <c:pt idx="1">
                  <c:v>Independent living</c:v>
                </c:pt>
                <c:pt idx="2">
                  <c:v>Assisted living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0.1</c:v>
                </c:pt>
                <c:pt idx="1">
                  <c:v>0.39</c:v>
                </c:pt>
                <c:pt idx="2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46622592"/>
        <c:axId val="46624128"/>
      </c:barChart>
      <c:catAx>
        <c:axId val="46622592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 rot="-1020000"/>
          <a:lstStyle/>
          <a:p>
            <a:pPr>
              <a:defRPr/>
            </a:pPr>
            <a:endParaRPr lang="en-US"/>
          </a:p>
        </c:txPr>
        <c:crossAx val="46624128"/>
        <c:crosses val="autoZero"/>
        <c:auto val="1"/>
        <c:lblAlgn val="ctr"/>
        <c:lblOffset val="100"/>
        <c:noMultiLvlLbl val="0"/>
      </c:catAx>
      <c:valAx>
        <c:axId val="46624128"/>
        <c:scaling>
          <c:orientation val="minMax"/>
        </c:scaling>
        <c:delete val="1"/>
        <c:axPos val="b"/>
        <c:majorGridlines/>
        <c:numFmt formatCode="0%" sourceLinked="1"/>
        <c:majorTickMark val="none"/>
        <c:minorTickMark val="none"/>
        <c:tickLblPos val="nextTo"/>
        <c:crossAx val="4662259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Non-driver</c:v>
                </c:pt>
              </c:strCache>
            </c:strRef>
          </c:tx>
          <c:spPr>
            <a:solidFill>
              <a:srgbClr val="005A8B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60-79</c:v>
                </c:pt>
                <c:pt idx="1">
                  <c:v>80+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0.02</c:v>
                </c:pt>
                <c:pt idx="1">
                  <c:v>0.11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Drive with modifications</c:v>
                </c:pt>
              </c:strCache>
            </c:strRef>
          </c:tx>
          <c:spPr>
            <a:solidFill>
              <a:srgbClr val="A33F1F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60-79</c:v>
                </c:pt>
                <c:pt idx="1">
                  <c:v>80+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0.39</c:v>
                </c:pt>
                <c:pt idx="1">
                  <c:v>0.61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46554112"/>
        <c:axId val="46584576"/>
      </c:barChart>
      <c:catAx>
        <c:axId val="46554112"/>
        <c:scaling>
          <c:orientation val="minMax"/>
        </c:scaling>
        <c:delete val="0"/>
        <c:axPos val="b"/>
        <c:majorTickMark val="none"/>
        <c:minorTickMark val="none"/>
        <c:tickLblPos val="nextTo"/>
        <c:crossAx val="46584576"/>
        <c:crosses val="autoZero"/>
        <c:auto val="1"/>
        <c:lblAlgn val="ctr"/>
        <c:lblOffset val="100"/>
        <c:noMultiLvlLbl val="0"/>
      </c:catAx>
      <c:valAx>
        <c:axId val="4658457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46554112"/>
        <c:crosses val="autoZero"/>
        <c:crossBetween val="between"/>
        <c:majorUnit val="0.2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0.45536</cdr:x>
      <cdr:y>0.6129</cdr:y>
    </cdr:from>
    <cdr:to>
      <cdr:x>0.71429</cdr:x>
      <cdr:y>0.80645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86224" y="2895585"/>
          <a:ext cx="2209776" cy="914407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Seniors will outnumber residents under age 60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0.5</cdr:x>
      <cdr:y>0.5</cdr:y>
    </cdr:from>
    <cdr:to>
      <cdr:x>0.54464</cdr:x>
      <cdr:y>0.6129</cdr:y>
    </cdr:to>
    <cdr:cxnSp macro="">
      <cdr:nvCxnSpPr>
        <cdr:cNvPr id="4" name="Straight Arrow Connector 3"/>
        <cdr:cNvCxnSpPr/>
      </cdr:nvCxnSpPr>
      <cdr:spPr>
        <a:xfrm xmlns:a="http://schemas.openxmlformats.org/drawingml/2006/main" flipH="1" flipV="1">
          <a:off x="4267200" y="2362200"/>
          <a:ext cx="381000" cy="5334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F47ED41-C280-CF4E-AFFA-069A96485777}" type="datetime1">
              <a:rPr lang="en-US" smtClean="0"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50B527C-0C3D-4041-9BAD-DC208F70A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46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>
                <a:latin typeface="Arial" charset="0"/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CF98512-7972-1542-ADF3-DCB626AD5BA0}" type="datetime1">
              <a:rPr lang="en-US" smtClean="0"/>
              <a:t>4/12/2016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>
                <a:latin typeface="Arial" charset="0"/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75" tIns="46587" rIns="93175" bIns="4658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C129FD4-BDA3-4D78-9BEF-9FA23B26BA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280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pitchFamily="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57042" indent="-29116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64680" indent="-2329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30551" indent="-2329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96422" indent="-2329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62295" indent="-232936" defTabSz="46587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3028166" indent="-232936" defTabSz="46587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94038" indent="-232936" defTabSz="46587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959910" indent="-232936" defTabSz="46587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EAF8EA5-4713-477A-82F0-2148994BE364}" type="slidenum">
              <a:rPr lang="en-US" altLang="en-US" smtClean="0"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7462A-9E05-4C9A-A09F-4B9197EA863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830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129FD4-BDA3-4D78-9BEF-9FA23B26BAC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8188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8FC907-22FA-4800-8A9E-495FBF4341E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973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8FC907-22FA-4800-8A9E-495FBF4341E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8202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8FC907-22FA-4800-8A9E-495FBF4341E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1623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8FC907-22FA-4800-8A9E-495FBF4341E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182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129FD4-BDA3-4D78-9BEF-9FA23B26BAC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791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129FD4-BDA3-4D78-9BEF-9FA23B26BAC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5745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129FD4-BDA3-4D78-9BEF-9FA23B26BAC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55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129FD4-BDA3-4D78-9BEF-9FA23B26BAC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91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57042" indent="-29116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64680" indent="-2329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30551" indent="-2329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96422" indent="-2329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62295" indent="-232936" defTabSz="46587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3028166" indent="-232936" defTabSz="46587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94038" indent="-232936" defTabSz="46587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959910" indent="-232936" defTabSz="46587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12DFEA7-6D89-45D8-AF69-B3F7472BC94D}" type="slidenum">
              <a:rPr lang="en-US" altLang="en-US" smtClean="0"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129FD4-BDA3-4D78-9BEF-9FA23B26BAC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559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129FD4-BDA3-4D78-9BEF-9FA23B26BAC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254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129FD4-BDA3-4D78-9BEF-9FA23B26BAC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125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129FD4-BDA3-4D78-9BEF-9FA23B26BAC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941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129FD4-BDA3-4D78-9BEF-9FA23B26BAC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428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129FD4-BDA3-4D78-9BEF-9FA23B26BAC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604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129FD4-BDA3-4D78-9BEF-9FA23B26BAC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670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129FD4-BDA3-4D78-9BEF-9FA23B26BAC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00038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8FC907-22FA-4800-8A9E-495FBF4341E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9723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129FD4-BDA3-4D78-9BEF-9FA23B26BAC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22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endParaRPr lang="en-US" altLang="en-US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57042" indent="-29116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64680" indent="-2329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30551" indent="-2329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96422" indent="-2329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62295" indent="-232936" defTabSz="46587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3028166" indent="-232936" defTabSz="46587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94038" indent="-232936" defTabSz="46587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959910" indent="-232936" defTabSz="46587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B1C22AF-3DF4-4981-9FEB-5EE4BEA6A143}" type="slidenum">
              <a:rPr lang="en-US" altLang="en-US" smtClean="0"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129FD4-BDA3-4D78-9BEF-9FA23B26BAC3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91675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129FD4-BDA3-4D78-9BEF-9FA23B26BAC3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9233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129FD4-BDA3-4D78-9BEF-9FA23B26BAC3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5433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129FD4-BDA3-4D78-9BEF-9FA23B26BAC3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16697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129FD4-BDA3-4D78-9BEF-9FA23B26BAC3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496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129FD4-BDA3-4D78-9BEF-9FA23B26BAC3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6358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129FD4-BDA3-4D78-9BEF-9FA23B26BAC3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7205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129FD4-BDA3-4D78-9BEF-9FA23B26BAC3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7205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129FD4-BDA3-4D78-9BEF-9FA23B26BAC3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6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129FD4-BDA3-4D78-9BEF-9FA23B26BAC3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60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129FD4-BDA3-4D78-9BEF-9FA23B26BAC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0007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129FD4-BDA3-4D78-9BEF-9FA23B26BAC3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1950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4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129FD4-BDA3-4D78-9BEF-9FA23B26BAC3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4333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129FD4-BDA3-4D78-9BEF-9FA23B26BAC3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93369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129FD4-BDA3-4D78-9BEF-9FA23B26BAC3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7411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129FD4-BDA3-4D78-9BEF-9FA23B26BAC3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1768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129FD4-BDA3-4D78-9BEF-9FA23B26BAC3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1010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129FD4-BDA3-4D78-9BEF-9FA23B26BAC3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13156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57042" indent="-29116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64680" indent="-2329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30551" indent="-2329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96422" indent="-2329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62295" indent="-232936" defTabSz="46587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3028166" indent="-232936" defTabSz="46587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94038" indent="-232936" defTabSz="46587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959910" indent="-232936" defTabSz="46587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3BDF8FD-F59E-42FC-9329-A88FE3203BDC}" type="slidenum">
              <a:rPr lang="en-US" altLang="en-US" smtClean="0"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47</a:t>
            </a:fld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129FD4-BDA3-4D78-9BEF-9FA23B26BAC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62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8FC907-22FA-4800-8A9E-495FBF4341E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38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8FC907-22FA-4800-8A9E-495FBF4341E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50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8FC907-22FA-4800-8A9E-495FBF4341E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50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7462A-9E05-4C9A-A09F-4B9197EA863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741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owerpointA_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36" t="12897" b="3706"/>
          <a:stretch>
            <a:fillRect/>
          </a:stretch>
        </p:blipFill>
        <p:spPr bwMode="auto">
          <a:xfrm>
            <a:off x="0" y="0"/>
            <a:ext cx="9372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2"/>
          <p:cNvSpPr>
            <a:spLocks noChangeShapeType="1"/>
          </p:cNvSpPr>
          <p:nvPr userDrawn="1"/>
        </p:nvSpPr>
        <p:spPr bwMode="auto">
          <a:xfrm>
            <a:off x="457200" y="6324600"/>
            <a:ext cx="7315200" cy="0"/>
          </a:xfrm>
          <a:prstGeom prst="line">
            <a:avLst/>
          </a:prstGeom>
          <a:noFill/>
          <a:ln w="6350">
            <a:solidFill>
              <a:srgbClr val="2D588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11"/>
          <p:cNvSpPr txBox="1">
            <a:spLocks noChangeArrowheads="1"/>
          </p:cNvSpPr>
          <p:nvPr userDrawn="1"/>
        </p:nvSpPr>
        <p:spPr bwMode="auto">
          <a:xfrm>
            <a:off x="457200" y="6324600"/>
            <a:ext cx="7315200" cy="3079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1400" smtClean="0">
                <a:solidFill>
                  <a:srgbClr val="005A8B"/>
                </a:solidFill>
                <a:latin typeface="Baskerville BT" pitchFamily="-105" charset="0"/>
                <a:cs typeface="+mn-cs"/>
              </a:rPr>
              <a:t>Conducting Needs Assessments </a:t>
            </a:r>
            <a:r>
              <a:rPr lang="en-US" sz="1400" b="1" smtClean="0">
                <a:solidFill>
                  <a:srgbClr val="005A8B"/>
                </a:solidFill>
                <a:latin typeface="Baskerville BT" pitchFamily="-105" charset="0"/>
                <a:cs typeface="+mn-cs"/>
              </a:rPr>
              <a:t>|  </a:t>
            </a:r>
            <a:r>
              <a:rPr lang="en-US" sz="1400" smtClean="0">
                <a:solidFill>
                  <a:srgbClr val="005A8B"/>
                </a:solidFill>
                <a:latin typeface="Baskerville BT" pitchFamily="-105" charset="0"/>
                <a:cs typeface="+mn-cs"/>
              </a:rPr>
              <a:t>October 3, 2012</a:t>
            </a:r>
          </a:p>
        </p:txBody>
      </p:sp>
      <p:pic>
        <p:nvPicPr>
          <p:cNvPr id="7" name="Picture 7" descr="powerpointA_5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9" t="12897" b="3706"/>
          <a:stretch>
            <a:fillRect/>
          </a:stretch>
        </p:blipFill>
        <p:spPr bwMode="auto">
          <a:xfrm>
            <a:off x="0" y="0"/>
            <a:ext cx="9372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056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9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5240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87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218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5072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50728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5A8B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2394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05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0"/>
          </p:nvPr>
        </p:nvSpPr>
        <p:spPr>
          <a:xfrm>
            <a:off x="533400" y="1600200"/>
            <a:ext cx="3505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551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5083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083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1535113"/>
            <a:ext cx="35083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11"/>
          </p:nvPr>
        </p:nvSpPr>
        <p:spPr>
          <a:xfrm>
            <a:off x="457200" y="2174875"/>
            <a:ext cx="35083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95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77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1601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45783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1248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5A8B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6492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powerpointA_1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36" t="12897" b="3706"/>
          <a:stretch>
            <a:fillRect/>
          </a:stretch>
        </p:blipFill>
        <p:spPr bwMode="auto">
          <a:xfrm>
            <a:off x="0" y="0"/>
            <a:ext cx="9372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96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Line 12"/>
          <p:cNvSpPr>
            <a:spLocks noChangeShapeType="1"/>
          </p:cNvSpPr>
          <p:nvPr/>
        </p:nvSpPr>
        <p:spPr bwMode="auto">
          <a:xfrm>
            <a:off x="457200" y="6324600"/>
            <a:ext cx="7315200" cy="0"/>
          </a:xfrm>
          <a:prstGeom prst="line">
            <a:avLst/>
          </a:prstGeom>
          <a:noFill/>
          <a:ln w="6350">
            <a:solidFill>
              <a:srgbClr val="2D588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005A8B"/>
          </a:solidFill>
          <a:latin typeface="Arial Unicode MS"/>
          <a:ea typeface="ＭＳ Ｐゴシック" pitchFamily="-105" charset="-128"/>
          <a:cs typeface="Baskerville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005A8B"/>
          </a:solidFill>
          <a:latin typeface="Arial Unicode MS" pitchFamily="-105" charset="0"/>
          <a:ea typeface="ＭＳ Ｐゴシック" pitchFamily="-105" charset="-128"/>
          <a:cs typeface="Baskerville" pitchFamily="1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005A8B"/>
          </a:solidFill>
          <a:latin typeface="Arial Unicode MS" pitchFamily="-105" charset="0"/>
          <a:ea typeface="ＭＳ Ｐゴシック" pitchFamily="-105" charset="-128"/>
          <a:cs typeface="Baskerville" pitchFamily="1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005A8B"/>
          </a:solidFill>
          <a:latin typeface="Arial Unicode MS" pitchFamily="-105" charset="0"/>
          <a:ea typeface="ＭＳ Ｐゴシック" pitchFamily="-105" charset="-128"/>
          <a:cs typeface="Baskerville" pitchFamily="1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005A8B"/>
          </a:solidFill>
          <a:latin typeface="Arial Unicode MS" pitchFamily="-105" charset="0"/>
          <a:ea typeface="ＭＳ Ｐゴシック" pitchFamily="-105" charset="-128"/>
          <a:cs typeface="Baskerville" pitchFamily="1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>
          <a:solidFill>
            <a:srgbClr val="005A8B"/>
          </a:solidFill>
          <a:latin typeface="Arial Unicode MS" pitchFamily="-105" charset="0"/>
          <a:ea typeface="ＭＳ Ｐゴシック" pitchFamily="-10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>
          <a:solidFill>
            <a:srgbClr val="005A8B"/>
          </a:solidFill>
          <a:latin typeface="Arial Unicode MS" pitchFamily="-105" charset="0"/>
          <a:ea typeface="ＭＳ Ｐゴシック" pitchFamily="-10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>
          <a:solidFill>
            <a:srgbClr val="005A8B"/>
          </a:solidFill>
          <a:latin typeface="Arial Unicode MS" pitchFamily="-105" charset="0"/>
          <a:ea typeface="ＭＳ Ｐゴシック" pitchFamily="-10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>
          <a:solidFill>
            <a:srgbClr val="005A8B"/>
          </a:solidFill>
          <a:latin typeface="Arial Unicode MS" pitchFamily="-105" charset="0"/>
          <a:ea typeface="ＭＳ Ｐゴシック" pitchFamily="-10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005A8B"/>
        </a:buClr>
        <a:buFont typeface="Lucida Grande"/>
        <a:buChar char="▸"/>
        <a:defRPr sz="2000" kern="1200">
          <a:solidFill>
            <a:srgbClr val="005A8B"/>
          </a:solidFill>
          <a:latin typeface="Arial Unicode MS"/>
          <a:ea typeface="ＭＳ Ｐゴシック" pitchFamily="-105" charset="-128"/>
          <a:cs typeface="ＭＳ Ｐゴシック" pitchFamily="-10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5A8B"/>
        </a:buClr>
        <a:buFont typeface="Lucida Grande"/>
        <a:buChar char="▸"/>
        <a:defRPr kern="1200">
          <a:solidFill>
            <a:srgbClr val="005A8B"/>
          </a:solidFill>
          <a:latin typeface="Arial Unicode MS"/>
          <a:ea typeface="ＭＳ Ｐゴシック" pitchFamily="-10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8B"/>
        </a:buClr>
        <a:buFont typeface="Lucida Grande"/>
        <a:buChar char="▸"/>
        <a:defRPr kern="1200">
          <a:solidFill>
            <a:srgbClr val="005A8B"/>
          </a:solidFill>
          <a:latin typeface="Arial Unicode MS"/>
          <a:ea typeface="ＭＳ Ｐゴシック" pitchFamily="-10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8B"/>
        </a:buClr>
        <a:buFont typeface="Lucida Grande"/>
        <a:buChar char="▸"/>
        <a:defRPr kern="1200">
          <a:solidFill>
            <a:srgbClr val="005A8B"/>
          </a:solidFill>
          <a:latin typeface="Arial Unicode MS"/>
          <a:ea typeface="ＭＳ Ｐゴシック" pitchFamily="-10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8B"/>
        </a:buClr>
        <a:buFont typeface="Lucida Grande"/>
        <a:buChar char="▸"/>
        <a:defRPr kern="1200">
          <a:solidFill>
            <a:srgbClr val="005A8B"/>
          </a:solidFill>
          <a:latin typeface="Arial Unicode MS"/>
          <a:ea typeface="ＭＳ Ｐゴシック" pitchFamily="-10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mailto:jan.mutchler@umb.edu" TargetMode="Externa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mb.edu/demographyofaging" TargetMode="External"/><Relationship Id="rId4" Type="http://schemas.openxmlformats.org/officeDocument/2006/relationships/hyperlink" Target="http://www.umb.edu/academics/mgs/gerontology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93750" y="609600"/>
            <a:ext cx="7772400" cy="1831975"/>
          </a:xfrm>
        </p:spPr>
        <p:txBody>
          <a:bodyPr/>
          <a:lstStyle/>
          <a:p>
            <a:pPr algn="l" eaLnBrk="1" hangingPunct="1"/>
            <a:r>
              <a:rPr lang="en-US" altLang="en-US" sz="4000" b="1" dirty="0" smtClean="0">
                <a:solidFill>
                  <a:srgbClr val="FFFFFF"/>
                </a:solidFill>
                <a:latin typeface="Arial Unicode MS" pitchFamily="34" charset="-128"/>
                <a:ea typeface="ＭＳ Ｐゴシック" pitchFamily="34" charset="-128"/>
              </a:rPr>
              <a:t>The Future of Aging in the Town of Chatham</a:t>
            </a:r>
            <a:br>
              <a:rPr lang="en-US" altLang="en-US" sz="4000" b="1" dirty="0" smtClean="0">
                <a:solidFill>
                  <a:srgbClr val="FFFFFF"/>
                </a:solidFill>
                <a:latin typeface="Arial Unicode MS" pitchFamily="34" charset="-128"/>
                <a:ea typeface="ＭＳ Ｐゴシック" pitchFamily="34" charset="-128"/>
              </a:rPr>
            </a:br>
            <a:r>
              <a:rPr lang="en-US" altLang="en-US" b="1" dirty="0" err="1" smtClean="0">
                <a:solidFill>
                  <a:srgbClr val="FFFFFF"/>
                </a:solidFill>
                <a:latin typeface="Arial Unicode MS" pitchFamily="34" charset="-128"/>
                <a:ea typeface="ＭＳ Ｐゴシック" pitchFamily="34" charset="-128"/>
              </a:rPr>
              <a:t>Chatham</a:t>
            </a:r>
            <a:r>
              <a:rPr lang="en-US" altLang="en-US" b="1" dirty="0" smtClean="0">
                <a:solidFill>
                  <a:srgbClr val="FFFFFF"/>
                </a:solidFill>
                <a:latin typeface="Arial Unicode MS" pitchFamily="34" charset="-128"/>
                <a:ea typeface="ＭＳ Ｐゴシック" pitchFamily="34" charset="-128"/>
              </a:rPr>
              <a:t> Council on Aging Needs Assessment Study</a:t>
            </a:r>
            <a:endParaRPr lang="en-US" altLang="en-US" dirty="0" smtClean="0">
              <a:solidFill>
                <a:srgbClr val="FFFFFF"/>
              </a:solidFill>
              <a:latin typeface="Arial Unicode MS" pitchFamily="34" charset="-128"/>
              <a:ea typeface="ＭＳ Ｐゴシック" pitchFamily="34" charset="-128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914400" y="3352800"/>
            <a:ext cx="6400800" cy="2057400"/>
          </a:xfrm>
        </p:spPr>
        <p:txBody>
          <a:bodyPr/>
          <a:lstStyle/>
          <a:p>
            <a:r>
              <a:rPr lang="en-US" altLang="en-US" sz="2400" dirty="0" smtClean="0">
                <a:latin typeface="Arial Unicode MS" pitchFamily="34" charset="-128"/>
                <a:ea typeface="ＭＳ Ｐゴシック" pitchFamily="34" charset="-128"/>
              </a:rPr>
              <a:t>Jan E. Mutchler, PhD</a:t>
            </a:r>
          </a:p>
          <a:p>
            <a:r>
              <a:rPr lang="en-US" altLang="en-US" dirty="0" smtClean="0">
                <a:latin typeface="Arial Unicode MS" pitchFamily="34" charset="-128"/>
                <a:ea typeface="ＭＳ Ｐゴシック" pitchFamily="34" charset="-128"/>
              </a:rPr>
              <a:t>Center for Social &amp; Demographic Research on Aging</a:t>
            </a:r>
          </a:p>
          <a:p>
            <a:r>
              <a:rPr lang="en-US" altLang="en-US" dirty="0" smtClean="0">
                <a:latin typeface="Arial Unicode MS" pitchFamily="34" charset="-128"/>
                <a:ea typeface="ＭＳ Ｐゴシック" pitchFamily="34" charset="-128"/>
              </a:rPr>
              <a:t>Gerontology Institute</a:t>
            </a:r>
          </a:p>
          <a:p>
            <a:r>
              <a:rPr lang="en-US" altLang="en-US" dirty="0" smtClean="0">
                <a:latin typeface="Arial Unicode MS" pitchFamily="34" charset="-128"/>
                <a:ea typeface="ＭＳ Ｐゴシック" pitchFamily="34" charset="-128"/>
              </a:rPr>
              <a:t>John W. McCormack School of Policy &amp; Global Studies</a:t>
            </a:r>
          </a:p>
          <a:p>
            <a:r>
              <a:rPr lang="en-US" altLang="en-US" dirty="0" smtClean="0">
                <a:latin typeface="Arial Unicode MS" pitchFamily="34" charset="-128"/>
                <a:ea typeface="ＭＳ Ｐゴシック" pitchFamily="34" charset="-128"/>
              </a:rPr>
              <a:t>University of Massachusetts Boston</a:t>
            </a:r>
          </a:p>
          <a:p>
            <a:r>
              <a:rPr lang="en-US" altLang="en-US" sz="2400" dirty="0" smtClean="0">
                <a:latin typeface="Arial Unicode MS" pitchFamily="34" charset="-128"/>
                <a:ea typeface="ＭＳ Ｐゴシック" pitchFamily="34" charset="-128"/>
              </a:rPr>
              <a:t>April 11, 2016</a:t>
            </a:r>
          </a:p>
          <a:p>
            <a:endParaRPr lang="en-US" altLang="en-US" dirty="0" smtClean="0">
              <a:latin typeface="Arial Unicode MS" pitchFamily="34" charset="-128"/>
              <a:ea typeface="ＭＳ Ｐゴシック" pitchFamily="34" charset="-128"/>
            </a:endParaRPr>
          </a:p>
          <a:p>
            <a:endParaRPr lang="en-US" altLang="en-US" sz="1600" dirty="0" smtClean="0">
              <a:latin typeface="Arial Unicode MS" pitchFamily="34" charset="-128"/>
              <a:ea typeface="ＭＳ Ｐゴシック" pitchFamily="34" charset="-128"/>
            </a:endParaRPr>
          </a:p>
          <a:p>
            <a:pPr eaLnBrk="1" hangingPunct="1"/>
            <a:endParaRPr lang="en-US" altLang="en-US" dirty="0" smtClean="0">
              <a:latin typeface="Arial Unicode MS" pitchFamily="34" charset="-128"/>
              <a:ea typeface="ＭＳ Ｐゴシック" pitchFamily="34" charset="-128"/>
            </a:endParaRPr>
          </a:p>
        </p:txBody>
      </p:sp>
      <p:pic>
        <p:nvPicPr>
          <p:cNvPr id="307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1" y="3340100"/>
            <a:ext cx="4011612" cy="1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Line 7"/>
          <p:cNvSpPr>
            <a:spLocks noChangeShapeType="1"/>
          </p:cNvSpPr>
          <p:nvPr/>
        </p:nvSpPr>
        <p:spPr bwMode="auto">
          <a:xfrm>
            <a:off x="1985963" y="5715000"/>
            <a:ext cx="40068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300" y="76200"/>
            <a:ext cx="8610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An older age profile in Chatham is expected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4599477"/>
              </p:ext>
            </p:extLst>
          </p:nvPr>
        </p:nvGraphicFramePr>
        <p:xfrm>
          <a:off x="228600" y="1143000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9467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/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Over half of Chatham</a:t>
            </a: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homeowners are age 60+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683052693"/>
              </p:ext>
            </p:extLst>
          </p:nvPr>
        </p:nvGraphicFramePr>
        <p:xfrm>
          <a:off x="0" y="1417638"/>
          <a:ext cx="85344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710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/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More than 1 in 4 older residents lives alone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006790003"/>
              </p:ext>
            </p:extLst>
          </p:nvPr>
        </p:nvGraphicFramePr>
        <p:xfrm>
          <a:off x="304800" y="1447800"/>
          <a:ext cx="8305800" cy="5084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94412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676400"/>
          </a:xfrm>
        </p:spPr>
        <p:txBody>
          <a:bodyPr/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Median household income is lower among Chatham</a:t>
            </a: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seniors than middle-aged households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865038274"/>
              </p:ext>
            </p:extLst>
          </p:nvPr>
        </p:nvGraphicFramePr>
        <p:xfrm>
          <a:off x="0" y="1828800"/>
          <a:ext cx="8991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7565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Disability</a:t>
            </a:r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is higher among older residents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690643587"/>
              </p:ext>
            </p:extLst>
          </p:nvPr>
        </p:nvGraphicFramePr>
        <p:xfrm>
          <a:off x="152400" y="1219200"/>
          <a:ext cx="8763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30741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Chatham Survey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responses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616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Chatham’s seniors are committed to aging in place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457200"/>
            <a:r>
              <a:rPr lang="en-US" sz="2800" b="1" dirty="0" smtClean="0"/>
              <a:t>Two-thirds</a:t>
            </a:r>
            <a:r>
              <a:rPr lang="en-US" sz="2800" dirty="0" smtClean="0"/>
              <a:t> of the seniors have lived in Chatham for at least 15 years; </a:t>
            </a:r>
            <a:r>
              <a:rPr lang="en-US" sz="2800" b="1" dirty="0" smtClean="0"/>
              <a:t>one-quarter</a:t>
            </a:r>
            <a:r>
              <a:rPr lang="en-US" sz="2800" dirty="0" smtClean="0"/>
              <a:t>  for 35 years or longer</a:t>
            </a:r>
          </a:p>
          <a:p>
            <a:pPr marL="514350" indent="-457200"/>
            <a:endParaRPr lang="en-US" sz="2800" dirty="0" smtClean="0"/>
          </a:p>
          <a:p>
            <a:r>
              <a:rPr lang="en-US" sz="2800" b="1" dirty="0" smtClean="0"/>
              <a:t>92%</a:t>
            </a:r>
            <a:r>
              <a:rPr lang="en-US" sz="2800" dirty="0" smtClean="0"/>
              <a:t> say it is “very important” or “somewhat important” to live in Chatham as long as possible</a:t>
            </a:r>
          </a:p>
          <a:p>
            <a:endParaRPr lang="en-US" sz="2800" dirty="0" smtClean="0"/>
          </a:p>
          <a:p>
            <a:r>
              <a:rPr lang="en-US" sz="2800" b="1" dirty="0" smtClean="0"/>
              <a:t>70%</a:t>
            </a:r>
            <a:r>
              <a:rPr lang="en-US" sz="2800" dirty="0" smtClean="0"/>
              <a:t> think their current home is where they will always live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43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6"/>
            <a:ext cx="8229600" cy="1143000"/>
          </a:xfrm>
        </p:spPr>
        <p:txBody>
          <a:bodyPr/>
          <a:lstStyle/>
          <a:p>
            <a:pPr lvl="1"/>
            <a:r>
              <a:rPr lang="en-US" sz="3600" dirty="0" smtClean="0"/>
              <a:t>Maintaining </a:t>
            </a:r>
            <a:r>
              <a:rPr lang="en-US" sz="3600" dirty="0"/>
              <a:t>and adapting </a:t>
            </a:r>
            <a:r>
              <a:rPr lang="en-US" sz="3600" dirty="0" smtClean="0"/>
              <a:t>homes can be a challenge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95799706"/>
              </p:ext>
            </p:extLst>
          </p:nvPr>
        </p:nvGraphicFramePr>
        <p:xfrm>
          <a:off x="3352800" y="1493838"/>
          <a:ext cx="5410200" cy="4830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10"/>
          </p:nvPr>
        </p:nvSpPr>
        <p:spPr>
          <a:xfrm>
            <a:off x="228600" y="1371600"/>
            <a:ext cx="2819400" cy="4830763"/>
          </a:xfrm>
          <a:solidFill>
            <a:srgbClr val="005A8B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i="1" dirty="0" smtClean="0"/>
              <a:t>I am concerned about managing the stairway to my apartment, and finding another that is as reasonable.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419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3600" dirty="0" smtClean="0"/>
              <a:t>Residents are receptive to higher density housing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0455204"/>
              </p:ext>
            </p:extLst>
          </p:nvPr>
        </p:nvGraphicFramePr>
        <p:xfrm>
          <a:off x="3276600" y="1600200"/>
          <a:ext cx="5410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10"/>
          </p:nvPr>
        </p:nvSpPr>
        <p:spPr>
          <a:xfrm>
            <a:off x="152400" y="1417638"/>
            <a:ext cx="3048000" cy="4708525"/>
          </a:xfrm>
          <a:solidFill>
            <a:srgbClr val="005A8B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i="1" dirty="0" smtClean="0"/>
              <a:t>Our present home is too large to manage and very isolated. We’d like to move to an independent living that offers progression to memory care.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5943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Many Chatham residents restrict their driving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0"/>
          </p:nvPr>
        </p:nvSpPr>
        <p:spPr>
          <a:xfrm>
            <a:off x="533400" y="1600200"/>
            <a:ext cx="2743200" cy="4525963"/>
          </a:xfrm>
          <a:solidFill>
            <a:srgbClr val="005A8B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i="1" dirty="0" smtClean="0"/>
              <a:t>I am concerned about having adequate transportation to lead an active life.</a:t>
            </a:r>
            <a:endParaRPr lang="en-US" i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05629473"/>
              </p:ext>
            </p:extLst>
          </p:nvPr>
        </p:nvGraphicFramePr>
        <p:xfrm>
          <a:off x="3581400" y="1600200"/>
          <a:ext cx="4648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4722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4000" b="1" dirty="0" smtClean="0">
                <a:ea typeface="ＭＳ Ｐゴシック" pitchFamily="34" charset="-128"/>
                <a:cs typeface="Arial Unicode MS"/>
              </a:rPr>
              <a:t>Outline of Today’s </a:t>
            </a:r>
            <a:r>
              <a:rPr lang="en-US" altLang="en-US" sz="4000" b="1" dirty="0">
                <a:ea typeface="ＭＳ Ｐゴシック" pitchFamily="34" charset="-128"/>
                <a:cs typeface="Arial Unicode MS"/>
              </a:rPr>
              <a:t>P</a:t>
            </a:r>
            <a:r>
              <a:rPr lang="en-US" altLang="en-US" sz="4000" b="1" dirty="0" smtClean="0">
                <a:ea typeface="ＭＳ Ｐゴシック" pitchFamily="34" charset="-128"/>
                <a:cs typeface="Arial Unicode MS"/>
              </a:rPr>
              <a:t>resentation: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625600"/>
            <a:ext cx="7696200" cy="452596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 Unicode MS" pitchFamily="34" charset="-128"/>
                <a:ea typeface="ＭＳ Ｐゴシック" pitchFamily="34" charset="-128"/>
              </a:rPr>
              <a:t>Goals of the Chatham needs assessment study</a:t>
            </a:r>
          </a:p>
          <a:p>
            <a:pPr>
              <a:defRPr/>
            </a:pPr>
            <a:endParaRPr lang="en-US" sz="2800" dirty="0" smtClean="0">
              <a:latin typeface="Arial Unicode MS" pitchFamily="34" charset="-128"/>
              <a:ea typeface="ＭＳ Ｐゴシック" pitchFamily="34" charset="-128"/>
            </a:endParaRPr>
          </a:p>
          <a:p>
            <a:pPr>
              <a:defRPr/>
            </a:pPr>
            <a:r>
              <a:rPr lang="en-US" sz="2800" dirty="0" smtClean="0">
                <a:latin typeface="Arial Unicode MS" pitchFamily="34" charset="-128"/>
                <a:ea typeface="ＭＳ Ｐゴシック" pitchFamily="34" charset="-128"/>
              </a:rPr>
              <a:t>Methods of investigation</a:t>
            </a:r>
          </a:p>
          <a:p>
            <a:pPr>
              <a:defRPr/>
            </a:pPr>
            <a:endParaRPr lang="en-US" sz="2800" dirty="0" smtClean="0">
              <a:latin typeface="Arial Unicode MS" pitchFamily="34" charset="-128"/>
              <a:ea typeface="ＭＳ Ｐゴシック" pitchFamily="34" charset="-128"/>
            </a:endParaRPr>
          </a:p>
          <a:p>
            <a:pPr>
              <a:defRPr/>
            </a:pPr>
            <a:r>
              <a:rPr lang="en-US" sz="2800" dirty="0" smtClean="0">
                <a:latin typeface="Arial Unicode MS" pitchFamily="34" charset="-128"/>
                <a:ea typeface="ＭＳ Ｐゴシック" pitchFamily="34" charset="-128"/>
              </a:rPr>
              <a:t>Key findings </a:t>
            </a:r>
          </a:p>
          <a:p>
            <a:pPr>
              <a:defRPr/>
            </a:pPr>
            <a:endParaRPr lang="en-US" sz="2800" dirty="0" smtClean="0">
              <a:latin typeface="Arial Unicode MS" pitchFamily="34" charset="-128"/>
              <a:ea typeface="ＭＳ Ｐゴシック" pitchFamily="34" charset="-128"/>
            </a:endParaRPr>
          </a:p>
          <a:p>
            <a:pPr>
              <a:defRPr/>
            </a:pPr>
            <a:r>
              <a:rPr lang="en-US" sz="2800" dirty="0" smtClean="0">
                <a:latin typeface="Arial Unicode MS" pitchFamily="34" charset="-128"/>
                <a:ea typeface="ＭＳ Ｐゴシック" pitchFamily="34" charset="-128"/>
              </a:rPr>
              <a:t>Recommendations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76200"/>
            <a:ext cx="8534400" cy="868362"/>
          </a:xfrm>
        </p:spPr>
        <p:txBody>
          <a:bodyPr/>
          <a:lstStyle/>
          <a:p>
            <a:r>
              <a:rPr lang="en-US" sz="3600" dirty="0" smtClean="0"/>
              <a:t>Transportation options used in Chatham</a:t>
            </a:r>
            <a:endParaRPr lang="en-US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466606"/>
              </p:ext>
            </p:extLst>
          </p:nvPr>
        </p:nvGraphicFramePr>
        <p:xfrm>
          <a:off x="139700" y="1143000"/>
          <a:ext cx="85344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5A8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Non-drivers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5A8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Drive with modifications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5A8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Drive without modifications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5A8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Spouse/partner or child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67%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32%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18%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Friends or neighbors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34%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DART Dial-A-Ride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mbria"/>
                          <a:cs typeface="Arial" panose="020B0604020202020204" pitchFamily="34" charset="0"/>
                        </a:rPr>
                        <a:t>˂1%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FISH for medical appointments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COA transportation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18%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ea typeface="Cambria"/>
                          <a:cs typeface="Arial" panose="020B0604020202020204" pitchFamily="34" charset="0"/>
                        </a:rPr>
                        <a:t>˂1%</a:t>
                      </a:r>
                      <a:endParaRPr lang="en-US" sz="2000" dirty="0" smtClean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5638800"/>
            <a:ext cx="7467600" cy="523220"/>
          </a:xfrm>
          <a:prstGeom prst="rect">
            <a:avLst/>
          </a:prstGeom>
          <a:solidFill>
            <a:srgbClr val="005A8B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How do I get around if I can’t drive?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30142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sz="3600" dirty="0" smtClean="0"/>
              <a:t>Satisfaction levels are mixed with respect to transportation options 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4843982"/>
              </p:ext>
            </p:extLst>
          </p:nvPr>
        </p:nvGraphicFramePr>
        <p:xfrm>
          <a:off x="0" y="1092200"/>
          <a:ext cx="8153400" cy="576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3897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Survey respondents are socially </a:t>
            </a:r>
            <a:r>
              <a:rPr lang="en-US" sz="3600" dirty="0" smtClean="0"/>
              <a:t>connected: using phone, email, social media, or getting together 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5272172"/>
              </p:ext>
            </p:extLst>
          </p:nvPr>
        </p:nvGraphicFramePr>
        <p:xfrm>
          <a:off x="152400" y="1905000"/>
          <a:ext cx="8305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7930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But some respondents lack relationships with neighbors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185599"/>
              </p:ext>
            </p:extLst>
          </p:nvPr>
        </p:nvGraphicFramePr>
        <p:xfrm>
          <a:off x="152400" y="1600200"/>
          <a:ext cx="86868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5330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Many Chatham residents need services and supports to stay at home</a:t>
            </a:r>
            <a:endParaRPr lang="en-US" sz="36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0626185"/>
              </p:ext>
            </p:extLst>
          </p:nvPr>
        </p:nvGraphicFramePr>
        <p:xfrm>
          <a:off x="228600" y="1600201"/>
          <a:ext cx="84582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8600" y="5257800"/>
            <a:ext cx="8077200" cy="1384995"/>
          </a:xfrm>
          <a:prstGeom prst="rect">
            <a:avLst/>
          </a:prstGeom>
          <a:solidFill>
            <a:srgbClr val="005A8B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/>
              <a:t>I am concerned about staying healthy enough to live on my own or finding a suitable place to live with assistance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20076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/>
          <a:lstStyle/>
          <a:p>
            <a:r>
              <a:rPr lang="en-US" sz="3600" dirty="0" smtClean="0"/>
              <a:t>Many Chatham residents are involved in caregiving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75443083"/>
              </p:ext>
            </p:extLst>
          </p:nvPr>
        </p:nvGraphicFramePr>
        <p:xfrm>
          <a:off x="4648200" y="1600201"/>
          <a:ext cx="40386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sz="half" idx="10"/>
            <p:extLst>
              <p:ext uri="{D42A27DB-BD31-4B8C-83A1-F6EECF244321}">
                <p14:modId xmlns:p14="http://schemas.microsoft.com/office/powerpoint/2010/main" val="3063948434"/>
              </p:ext>
            </p:extLst>
          </p:nvPr>
        </p:nvGraphicFramePr>
        <p:xfrm>
          <a:off x="533400" y="1600201"/>
          <a:ext cx="35052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5257800"/>
            <a:ext cx="7696200" cy="954107"/>
          </a:xfrm>
          <a:prstGeom prst="rect">
            <a:avLst/>
          </a:prstGeom>
          <a:solidFill>
            <a:srgbClr val="005A8B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/>
              <a:t>My greatest concern is the lack of a senior-care day center respite for caregivers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53049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Working, retiring, and uncertainty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39% of respondents age 60-79 say they have done no financial planning for retirement, or need to do more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en-US" dirty="0" smtClean="0"/>
              <a:t>One-third of respondents age 60-79 work for pay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Among these individuals, 52% do not anticipate retiring, or are “not sure” when they will retire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94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r>
              <a:rPr lang="en-US" sz="2400" dirty="0"/>
              <a:t>“During my retirement, I expect to have adequate resources to meet my financial needs, including home maintenance, real estate taxes, healthcare, and other expenses”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707468"/>
              </p:ext>
            </p:extLst>
          </p:nvPr>
        </p:nvGraphicFramePr>
        <p:xfrm>
          <a:off x="152400" y="1295400"/>
          <a:ext cx="86868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5562600"/>
            <a:ext cx="8382000" cy="1200329"/>
          </a:xfrm>
          <a:prstGeom prst="rect">
            <a:avLst/>
          </a:prstGeom>
          <a:solidFill>
            <a:srgbClr val="005A8B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i="1" dirty="0" smtClean="0"/>
              <a:t>I am concerned about being able to stay in Chatham and living on Social Security at age 67. I am still working full-time to be able to pay the bills, eat, and put gas in the tank with little left over.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24438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About the Chatham Council on Aging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6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3600" b="1" dirty="0" smtClean="0"/>
              <a:t>Chatham Council on Aging is a community asset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752600"/>
            <a:ext cx="7696200" cy="4114800"/>
          </a:xfrm>
        </p:spPr>
        <p:txBody>
          <a:bodyPr/>
          <a:lstStyle/>
          <a:p>
            <a:r>
              <a:rPr lang="en-US" sz="2800" dirty="0" smtClean="0"/>
              <a:t>A source of services and activities, referral and leadership</a:t>
            </a:r>
          </a:p>
          <a:p>
            <a:endParaRPr lang="en-US" sz="2800" dirty="0" smtClean="0"/>
          </a:p>
          <a:p>
            <a:r>
              <a:rPr lang="en-US" sz="2800" dirty="0" smtClean="0"/>
              <a:t>A resource for older adults and caregivers</a:t>
            </a:r>
          </a:p>
          <a:p>
            <a:endParaRPr lang="en-US" sz="2800" dirty="0" smtClean="0"/>
          </a:p>
          <a:p>
            <a:r>
              <a:rPr lang="en-US" sz="2800" dirty="0" smtClean="0"/>
              <a:t>A bridge between community amenities and residents aging in place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44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ea typeface="ＭＳ Ｐゴシック" pitchFamily="34" charset="-128"/>
                <a:cs typeface="Arial Unicode MS"/>
              </a:rPr>
              <a:t>Goals of the Chatham needs assessment study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pPr>
              <a:lnSpc>
                <a:spcPct val="90000"/>
              </a:lnSpc>
              <a:buFont typeface="Lucida Grande"/>
              <a:buNone/>
            </a:pPr>
            <a:endParaRPr lang="en-US" altLang="en-US" sz="1200" dirty="0" smtClean="0">
              <a:latin typeface="Arial Unicode MS" pitchFamily="34" charset="-128"/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</a:pPr>
            <a:r>
              <a:rPr lang="en-US" altLang="en-US" sz="2800" dirty="0" smtClean="0">
                <a:latin typeface="Arial Unicode MS" pitchFamily="34" charset="-128"/>
                <a:ea typeface="ＭＳ Ｐゴシック" pitchFamily="34" charset="-128"/>
              </a:rPr>
              <a:t>To investigate and document current and future needs and preferences of Chatham’s older residents</a:t>
            </a:r>
          </a:p>
          <a:p>
            <a:pPr lvl="1">
              <a:lnSpc>
                <a:spcPct val="90000"/>
              </a:lnSpc>
            </a:pPr>
            <a:endParaRPr lang="en-US" altLang="en-US" sz="2800" dirty="0" smtClean="0">
              <a:latin typeface="Arial Unicode MS" pitchFamily="34" charset="-128"/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</a:pPr>
            <a:r>
              <a:rPr lang="en-US" altLang="en-US" sz="2800" dirty="0" smtClean="0">
                <a:latin typeface="Arial Unicode MS" pitchFamily="34" charset="-128"/>
                <a:ea typeface="ＭＳ Ｐゴシック" pitchFamily="34" charset="-128"/>
              </a:rPr>
              <a:t>Primary focus is on the Council on Aging</a:t>
            </a:r>
          </a:p>
          <a:p>
            <a:pPr lvl="1">
              <a:lnSpc>
                <a:spcPct val="90000"/>
              </a:lnSpc>
            </a:pPr>
            <a:endParaRPr lang="en-US" altLang="en-US" sz="2800" dirty="0" smtClean="0">
              <a:latin typeface="Arial Unicode MS" pitchFamily="34" charset="-128"/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</a:pPr>
            <a:r>
              <a:rPr lang="en-US" altLang="en-US" sz="2800" dirty="0" smtClean="0">
                <a:latin typeface="Arial Unicode MS" pitchFamily="34" charset="-128"/>
                <a:ea typeface="ＭＳ Ｐゴシック" pitchFamily="34" charset="-128"/>
              </a:rPr>
              <a:t>Secondary focus is on Town amenities and other Town offices</a:t>
            </a:r>
          </a:p>
          <a:p>
            <a:pPr lvl="1">
              <a:lnSpc>
                <a:spcPct val="90000"/>
              </a:lnSpc>
            </a:pPr>
            <a:endParaRPr lang="en-US" altLang="en-US" sz="2000" dirty="0" smtClean="0">
              <a:latin typeface="Arial Unicode MS" pitchFamily="34" charset="-128"/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</a:pPr>
            <a:endParaRPr lang="en-US" altLang="en-US" sz="2000" dirty="0" smtClean="0">
              <a:latin typeface="Arial Unicode MS" pitchFamily="34" charset="-128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213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3600" b="1" dirty="0" smtClean="0"/>
              <a:t>Expect growth in use of the COA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1797531"/>
              </p:ext>
            </p:extLst>
          </p:nvPr>
        </p:nvGraphicFramePr>
        <p:xfrm>
          <a:off x="457200" y="1066800"/>
          <a:ext cx="79248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3357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High likelihood of participating in COA programs and services in the future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063441"/>
              </p:ext>
            </p:extLst>
          </p:nvPr>
        </p:nvGraphicFramePr>
        <p:xfrm>
          <a:off x="457200" y="1600200"/>
          <a:ext cx="8077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5800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Residents rate service functions of the Chatham COA as important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400" dirty="0" smtClean="0"/>
              <a:t>(% rating service as important to them or their family)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8819499"/>
              </p:ext>
            </p:extLst>
          </p:nvPr>
        </p:nvGraphicFramePr>
        <p:xfrm>
          <a:off x="457200" y="1828800"/>
          <a:ext cx="8001000" cy="4571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1727200"/>
                <a:gridCol w="1727200"/>
                <a:gridCol w="1727200"/>
              </a:tblGrid>
              <a:tr h="708611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rgbClr val="005A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Age 50-59</a:t>
                      </a:r>
                      <a:endParaRPr lang="en-US" sz="2400" dirty="0"/>
                    </a:p>
                  </a:txBody>
                  <a:tcPr>
                    <a:solidFill>
                      <a:srgbClr val="005A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Age 60-79</a:t>
                      </a:r>
                      <a:endParaRPr lang="en-US" sz="2400" dirty="0"/>
                    </a:p>
                  </a:txBody>
                  <a:tcPr>
                    <a:solidFill>
                      <a:srgbClr val="005A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Age 80+</a:t>
                      </a:r>
                      <a:endParaRPr lang="en-US" sz="2400" dirty="0"/>
                    </a:p>
                  </a:txBody>
                  <a:tcPr>
                    <a:solidFill>
                      <a:srgbClr val="005A8B"/>
                    </a:solidFill>
                  </a:tcPr>
                </a:tc>
              </a:tr>
              <a:tr h="70861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Outreach services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56%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58%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49%</a:t>
                      </a:r>
                      <a:endParaRPr lang="en-US" sz="2400" dirty="0"/>
                    </a:p>
                  </a:txBody>
                  <a:tcPr anchor="ctr"/>
                </a:tc>
              </a:tr>
              <a:tr h="122308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Chatham COA transportation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58%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44%</a:t>
                      </a:r>
                      <a:endParaRPr lang="en-US" sz="2400" dirty="0"/>
                    </a:p>
                  </a:txBody>
                  <a:tcPr anchor="ctr"/>
                </a:tc>
              </a:tr>
              <a:tr h="70861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SHINE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49%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53%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41%</a:t>
                      </a:r>
                      <a:endParaRPr lang="en-US" sz="2400" dirty="0"/>
                    </a:p>
                  </a:txBody>
                  <a:tcPr anchor="ctr"/>
                </a:tc>
              </a:tr>
              <a:tr h="122308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Health and wellness screening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53%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53%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51%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53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/>
          <a:lstStyle/>
          <a:p>
            <a:r>
              <a:rPr lang="en-US" sz="3600" dirty="0" smtClean="0"/>
              <a:t>Activity functions of the COA are priorities for expansion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2800" dirty="0" smtClean="0"/>
              <a:t>Top-rated program/service for seniors was learning opportunities and educational seminars—also a top priority for expansion</a:t>
            </a:r>
          </a:p>
          <a:p>
            <a:endParaRPr lang="en-US" sz="2800" dirty="0" smtClean="0"/>
          </a:p>
          <a:p>
            <a:r>
              <a:rPr lang="en-US" sz="2800" dirty="0" smtClean="0"/>
              <a:t>Fitness activities were well rated in importance and for expansion</a:t>
            </a:r>
          </a:p>
          <a:p>
            <a:endParaRPr lang="en-US" sz="2800" dirty="0" smtClean="0"/>
          </a:p>
          <a:p>
            <a:r>
              <a:rPr lang="en-US" sz="2800" dirty="0" smtClean="0"/>
              <a:t>Survey respondents highlighted aerobic exercise/strength training and life-long learning as priorities for expansion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15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Some residents travel to senior centers in other towns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509468"/>
              </p:ext>
            </p:extLst>
          </p:nvPr>
        </p:nvGraphicFramePr>
        <p:xfrm>
          <a:off x="228600" y="1600200"/>
          <a:ext cx="8077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Straight Connector 4"/>
          <p:cNvCxnSpPr/>
          <p:nvPr/>
        </p:nvCxnSpPr>
        <p:spPr>
          <a:xfrm flipV="1">
            <a:off x="4572000" y="1828800"/>
            <a:ext cx="0" cy="3733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193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/>
          <a:lstStyle/>
          <a:p>
            <a:r>
              <a:rPr lang="en-US" sz="3600" dirty="0" smtClean="0"/>
              <a:t>Visibility and public awareness of the COA could be improved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92922302"/>
              </p:ext>
            </p:extLst>
          </p:nvPr>
        </p:nvGraphicFramePr>
        <p:xfrm>
          <a:off x="4038600" y="1600200"/>
          <a:ext cx="4800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10"/>
          </p:nvPr>
        </p:nvSpPr>
        <p:spPr>
          <a:xfrm>
            <a:off x="228600" y="1600200"/>
            <a:ext cx="3581400" cy="4648200"/>
          </a:xfrm>
        </p:spPr>
        <p:txBody>
          <a:bodyPr anchor="ctr"/>
          <a:lstStyle/>
          <a:p>
            <a:r>
              <a:rPr lang="en-US" dirty="0" smtClean="0"/>
              <a:t>A common problem accessing the COA was “not knowing what programs and services are available”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922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z="3600" dirty="0" smtClean="0"/>
              <a:t>Selected comments about the COA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305800" cy="4449763"/>
          </a:xfrm>
        </p:spPr>
        <p:txBody>
          <a:bodyPr/>
          <a:lstStyle/>
          <a:p>
            <a:pPr marL="0" indent="0">
              <a:buNone/>
            </a:pPr>
            <a:endParaRPr lang="en-US" sz="2800" i="1" dirty="0" smtClean="0"/>
          </a:p>
          <a:p>
            <a:r>
              <a:rPr lang="en-US" sz="2800" i="1" dirty="0" smtClean="0"/>
              <a:t>At 76, I still have energy. Would like to exercise but not ready for chair exercises yet.</a:t>
            </a:r>
          </a:p>
          <a:p>
            <a:pPr marL="0" indent="0">
              <a:buNone/>
            </a:pPr>
            <a:endParaRPr lang="en-US" sz="2800" i="1" dirty="0" smtClean="0"/>
          </a:p>
          <a:p>
            <a:r>
              <a:rPr lang="en-US" sz="2800" i="1" dirty="0" smtClean="0"/>
              <a:t>The Chatham COA does not meet the needs of people who are over 80 years old…the real old people need health care not recreation!!</a:t>
            </a:r>
          </a:p>
          <a:p>
            <a:pPr marL="0" indent="0">
              <a:buNone/>
            </a:pPr>
            <a:endParaRPr lang="en-US" sz="2800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643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600" dirty="0" smtClean="0"/>
              <a:t>Selected comments about the COA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i="1" dirty="0" smtClean="0"/>
              <a:t>The COA building is inefficient for any senior to navigate. The parking is a nightmare.</a:t>
            </a:r>
          </a:p>
          <a:p>
            <a:pPr marL="0" indent="0">
              <a:buNone/>
            </a:pPr>
            <a:endParaRPr lang="en-US" sz="2800" i="1" dirty="0" smtClean="0"/>
          </a:p>
          <a:p>
            <a:r>
              <a:rPr lang="en-US" sz="2800" i="1" dirty="0" smtClean="0"/>
              <a:t>You are doing a great job! Your building is beautiful and easy to access, and in a perfect location.</a:t>
            </a:r>
          </a:p>
          <a:p>
            <a:endParaRPr lang="en-US" sz="2800" i="1" dirty="0" smtClean="0"/>
          </a:p>
          <a:p>
            <a:r>
              <a:rPr lang="en-US" sz="2800" i="1" dirty="0"/>
              <a:t>I feel the COA is doing an excellent job serving our older population. We are blessed to have them.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67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1143000"/>
          </a:xfrm>
        </p:spPr>
        <p:txBody>
          <a:bodyPr/>
          <a:lstStyle/>
          <a:p>
            <a:r>
              <a:rPr lang="en-US" sz="3600" dirty="0" smtClean="0"/>
              <a:t>Focus groups on the COA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4983163"/>
          </a:xfrm>
        </p:spPr>
        <p:txBody>
          <a:bodyPr/>
          <a:lstStyle/>
          <a:p>
            <a:r>
              <a:rPr lang="en-US" sz="2800" dirty="0" smtClean="0"/>
              <a:t>Better communication is needed</a:t>
            </a:r>
          </a:p>
          <a:p>
            <a:endParaRPr lang="en-US" sz="2800" dirty="0" smtClean="0"/>
          </a:p>
          <a:p>
            <a:r>
              <a:rPr lang="en-US" sz="2800" dirty="0" smtClean="0"/>
              <a:t>Service function is the top priority, but active programs including exercise are important. Socialization programs are important in reducing isolation. </a:t>
            </a:r>
          </a:p>
          <a:p>
            <a:endParaRPr lang="en-US" sz="2800" dirty="0" smtClean="0"/>
          </a:p>
          <a:p>
            <a:r>
              <a:rPr lang="en-US" sz="2800" dirty="0" smtClean="0"/>
              <a:t>Adult day program: “Chatham should take care  of its own”</a:t>
            </a:r>
          </a:p>
          <a:p>
            <a:endParaRPr lang="en-US" sz="2800" dirty="0" smtClean="0"/>
          </a:p>
          <a:p>
            <a:r>
              <a:rPr lang="en-US" sz="2800" dirty="0"/>
              <a:t>Seniors need to advocate for themselves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545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sz="3600" dirty="0" smtClean="0"/>
              <a:t>Interviews on the COA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382000" cy="5211763"/>
          </a:xfrm>
        </p:spPr>
        <p:txBody>
          <a:bodyPr/>
          <a:lstStyle/>
          <a:p>
            <a:r>
              <a:rPr lang="en-US" sz="2800" dirty="0" smtClean="0"/>
              <a:t>The COA plays an important role in Chatham</a:t>
            </a:r>
          </a:p>
          <a:p>
            <a:r>
              <a:rPr lang="en-US" sz="2800" dirty="0" smtClean="0"/>
              <a:t>Service function is priority, but activities are also important. </a:t>
            </a:r>
          </a:p>
          <a:p>
            <a:pPr lvl="1"/>
            <a:r>
              <a:rPr lang="en-US" sz="2600" dirty="0" smtClean="0"/>
              <a:t>Opportunities for partnerships? Life-long learning programs with the library?</a:t>
            </a:r>
          </a:p>
          <a:p>
            <a:pPr lvl="1"/>
            <a:r>
              <a:rPr lang="en-US" sz="2600" dirty="0" smtClean="0"/>
              <a:t>Programs that would help seniors plan: planning for retirement, how reverse mortgages work, etc. </a:t>
            </a:r>
          </a:p>
          <a:p>
            <a:pPr lvl="1"/>
            <a:r>
              <a:rPr lang="en-US" sz="2600" dirty="0" smtClean="0"/>
              <a:t>More entertainment programs may be needed, especially in winter. </a:t>
            </a:r>
          </a:p>
          <a:p>
            <a:r>
              <a:rPr lang="en-US" sz="2800" dirty="0" smtClean="0"/>
              <a:t>Better publicity, awareness are needed</a:t>
            </a:r>
          </a:p>
          <a:p>
            <a:r>
              <a:rPr lang="en-US" sz="2800" dirty="0" smtClean="0"/>
              <a:t>Space needs are recognized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56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Methods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96200" cy="5257800"/>
          </a:xfrm>
        </p:spPr>
        <p:txBody>
          <a:bodyPr/>
          <a:lstStyle/>
          <a:p>
            <a:r>
              <a:rPr lang="en-US" sz="2800" dirty="0" smtClean="0"/>
              <a:t>Demographic data</a:t>
            </a:r>
          </a:p>
          <a:p>
            <a:pPr lvl="1"/>
            <a:r>
              <a:rPr lang="en-US" sz="2400" dirty="0" smtClean="0"/>
              <a:t>U.S. Census Bureau</a:t>
            </a:r>
          </a:p>
          <a:p>
            <a:pPr lvl="1"/>
            <a:r>
              <a:rPr lang="en-US" sz="2400" dirty="0" smtClean="0"/>
              <a:t>Projections from the Donahue Institute, UMass system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sz="2800" dirty="0" smtClean="0"/>
              <a:t>Resident survey</a:t>
            </a:r>
          </a:p>
          <a:p>
            <a:pPr lvl="1"/>
            <a:r>
              <a:rPr lang="en-US" sz="2400" dirty="0" smtClean="0"/>
              <a:t>All Chatham residents age 50+ eligible</a:t>
            </a:r>
          </a:p>
          <a:p>
            <a:pPr lvl="1"/>
            <a:r>
              <a:rPr lang="en-US" sz="2400" dirty="0" smtClean="0"/>
              <a:t>Mail-back survey with web response option</a:t>
            </a:r>
          </a:p>
          <a:p>
            <a:pPr lvl="1"/>
            <a:r>
              <a:rPr lang="en-US" sz="2400" b="1" dirty="0" smtClean="0"/>
              <a:t>Response rate of 39% </a:t>
            </a:r>
            <a:r>
              <a:rPr lang="en-US" sz="2400" dirty="0" smtClean="0"/>
              <a:t>(19% for those age 50-59; 42% for those age 60-79; 51% for those 80+)</a:t>
            </a:r>
          </a:p>
        </p:txBody>
      </p:sp>
    </p:spTree>
    <p:extLst>
      <p:ext uri="{BB962C8B-B14F-4D97-AF65-F5344CB8AC3E}">
        <p14:creationId xmlns:p14="http://schemas.microsoft.com/office/powerpoint/2010/main" val="192849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sz="3600" dirty="0" smtClean="0"/>
              <a:t>Community comparisons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48513"/>
              </p:ext>
            </p:extLst>
          </p:nvPr>
        </p:nvGraphicFramePr>
        <p:xfrm>
          <a:off x="152399" y="1020762"/>
          <a:ext cx="8534400" cy="5227641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1706880"/>
                <a:gridCol w="1722121"/>
                <a:gridCol w="1691639"/>
                <a:gridCol w="1616019"/>
                <a:gridCol w="1797741"/>
              </a:tblGrid>
              <a:tr h="9023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Community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A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All-age population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A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Population age 60+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A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% age 60+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A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Median HH $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A8B"/>
                    </a:solidFill>
                  </a:tcPr>
                </a:tc>
              </a:tr>
              <a:tr h="72088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Chatham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6,125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2,941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48%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$64,936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88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Brewster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9,820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3,768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38%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$60,515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88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Eastham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4,956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2,169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44%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$58,356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88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Falmouth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31,531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10,857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35%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$60,973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88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Harwich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12,243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4,629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38%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$62,927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88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Orleans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5,890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2,984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51%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$60,303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566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90600"/>
          </a:xfrm>
        </p:spPr>
        <p:txBody>
          <a:bodyPr/>
          <a:lstStyle/>
          <a:p>
            <a:r>
              <a:rPr lang="en-US" sz="3600" dirty="0" smtClean="0"/>
              <a:t>Features of comparison senior centers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899225"/>
              </p:ext>
            </p:extLst>
          </p:nvPr>
        </p:nvGraphicFramePr>
        <p:xfrm>
          <a:off x="228600" y="914399"/>
          <a:ext cx="8686799" cy="5323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764484"/>
                <a:gridCol w="1593908"/>
                <a:gridCol w="1514213"/>
                <a:gridCol w="1832994"/>
              </a:tblGrid>
              <a:tr h="138728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Community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5A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Population age 60+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>
                    <a:solidFill>
                      <a:srgbClr val="005A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Dedicated square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footage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5A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SqFt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/ senior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5A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Number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of floors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5A8B"/>
                    </a:solidFill>
                  </a:tcPr>
                </a:tc>
              </a:tr>
              <a:tr h="656083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Chatham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2,941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9,004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 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2+</a:t>
                      </a:r>
                    </a:p>
                  </a:txBody>
                  <a:tcPr/>
                </a:tc>
              </a:tr>
              <a:tr h="65608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Brewster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3,768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6,760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1.8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2+</a:t>
                      </a:r>
                    </a:p>
                  </a:txBody>
                  <a:tcPr/>
                </a:tc>
              </a:tr>
              <a:tr h="65608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Eastham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2,169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5,400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2.5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2+</a:t>
                      </a:r>
                    </a:p>
                  </a:txBody>
                  <a:tcPr/>
                </a:tc>
              </a:tr>
              <a:tr h="65608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Falmouth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10,857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4,020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Single level </a:t>
                      </a:r>
                      <a:endParaRPr lang="en-US" sz="2400" dirty="0"/>
                    </a:p>
                  </a:txBody>
                  <a:tcPr/>
                </a:tc>
              </a:tr>
              <a:tr h="65608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Harwich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4,629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32,000*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Single level</a:t>
                      </a:r>
                      <a:endParaRPr lang="en-US" sz="2400" dirty="0"/>
                    </a:p>
                  </a:txBody>
                  <a:tcPr/>
                </a:tc>
              </a:tr>
              <a:tr h="65608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Orleans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2,984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8,350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Single level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" y="6368534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*Community center; COA has full access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183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0"/>
            <a:ext cx="8229600" cy="736600"/>
          </a:xfrm>
        </p:spPr>
        <p:txBody>
          <a:bodyPr/>
          <a:lstStyle/>
          <a:p>
            <a:r>
              <a:rPr lang="en-US" sz="3600" u="sng" dirty="0" smtClean="0"/>
              <a:t>Our recommendations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229600" cy="5486400"/>
          </a:xfrm>
        </p:spPr>
        <p:txBody>
          <a:bodyPr/>
          <a:lstStyle/>
          <a:p>
            <a:r>
              <a:rPr lang="en-US" sz="2800" b="1" dirty="0" smtClean="0"/>
              <a:t>Plan for growth in the senior population, including the 80+ population</a:t>
            </a:r>
          </a:p>
          <a:p>
            <a:pPr lvl="1"/>
            <a:r>
              <a:rPr lang="en-US" sz="2400" dirty="0" smtClean="0"/>
              <a:t>By 2035, nearly 20% of Chatham’s residents are expected to be age 80 or older</a:t>
            </a:r>
          </a:p>
          <a:p>
            <a:pPr lvl="1"/>
            <a:r>
              <a:rPr lang="en-US" sz="2400" dirty="0" smtClean="0"/>
              <a:t>The 80+ population may require more or different services</a:t>
            </a:r>
            <a:endParaRPr lang="en-US" sz="2800" dirty="0" smtClean="0"/>
          </a:p>
          <a:p>
            <a:r>
              <a:rPr lang="en-US" sz="2800" b="1" dirty="0" smtClean="0"/>
              <a:t>Promote housing options for aging in place in Chatham</a:t>
            </a:r>
          </a:p>
          <a:p>
            <a:pPr lvl="1"/>
            <a:r>
              <a:rPr lang="en-US" sz="2400" dirty="0" smtClean="0"/>
              <a:t>Information on home modifications may be helpful</a:t>
            </a:r>
          </a:p>
          <a:p>
            <a:pPr lvl="1"/>
            <a:r>
              <a:rPr lang="en-US" sz="2400" dirty="0" smtClean="0"/>
              <a:t>Receptivity to Senior Independent Living and Assisted Living</a:t>
            </a:r>
          </a:p>
          <a:p>
            <a:pPr lvl="2"/>
            <a:r>
              <a:rPr lang="en-US" sz="2400" dirty="0" smtClean="0"/>
              <a:t>Recognize limitations posed by restrictions on housing density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22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7772400" cy="5059363"/>
          </a:xfrm>
        </p:spPr>
        <p:txBody>
          <a:bodyPr/>
          <a:lstStyle/>
          <a:p>
            <a:r>
              <a:rPr lang="en-US" sz="2800" b="1" dirty="0" smtClean="0"/>
              <a:t>Promote awareness of transportation options already available, and expand transportation services for seniors</a:t>
            </a:r>
          </a:p>
          <a:p>
            <a:pPr lvl="1"/>
            <a:r>
              <a:rPr lang="en-US" sz="2600" dirty="0" smtClean="0"/>
              <a:t>Many older adults modify their driving in ways that restrict access</a:t>
            </a:r>
          </a:p>
          <a:p>
            <a:pPr lvl="1"/>
            <a:r>
              <a:rPr lang="en-US" sz="2600" dirty="0" smtClean="0"/>
              <a:t>Transportation barriers have implications for isolation, socialization, and accessing services</a:t>
            </a:r>
          </a:p>
          <a:p>
            <a:pPr lvl="1"/>
            <a:r>
              <a:rPr lang="en-US" sz="2600" dirty="0" smtClean="0"/>
              <a:t>Need more transportation options including for trips that are not medical visits</a:t>
            </a:r>
          </a:p>
          <a:p>
            <a:pPr lvl="1"/>
            <a:r>
              <a:rPr lang="en-US" sz="2600" dirty="0" smtClean="0"/>
              <a:t>Need more transportation options for out-of-town medical visits</a:t>
            </a:r>
          </a:p>
          <a:p>
            <a:endParaRPr lang="en-US" sz="2800" dirty="0" smtClean="0"/>
          </a:p>
          <a:p>
            <a:pPr lvl="1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sz="3600" u="sng" dirty="0" smtClean="0"/>
              <a:t>Our recommendations </a:t>
            </a:r>
            <a:r>
              <a:rPr lang="en-US" sz="3600" dirty="0" smtClean="0"/>
              <a:t>(cont.)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8122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dirty="0"/>
              <a:t>Our recommendations </a:t>
            </a:r>
            <a:r>
              <a:rPr lang="en-US" sz="3600" dirty="0"/>
              <a:t>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Protect and potentially expand outreach </a:t>
            </a:r>
            <a:r>
              <a:rPr lang="en-US" sz="2800" b="1" dirty="0" smtClean="0"/>
              <a:t>programs, especially those </a:t>
            </a:r>
            <a:r>
              <a:rPr lang="en-US" sz="2800" b="1" dirty="0"/>
              <a:t>directed toward the “at risk” senior population</a:t>
            </a:r>
          </a:p>
          <a:p>
            <a:pPr lvl="1"/>
            <a:r>
              <a:rPr lang="en-US" sz="2600" dirty="0"/>
              <a:t>Isolation is a concern in </a:t>
            </a:r>
            <a:r>
              <a:rPr lang="en-US" sz="2600" dirty="0" smtClean="0"/>
              <a:t>Chatham, especially in the wintertime</a:t>
            </a:r>
          </a:p>
          <a:p>
            <a:pPr lvl="1"/>
            <a:r>
              <a:rPr lang="en-US" sz="2600" dirty="0" smtClean="0"/>
              <a:t>Identifying seniors who may be at risk is a challenge</a:t>
            </a:r>
          </a:p>
          <a:p>
            <a:pPr lvl="1"/>
            <a:r>
              <a:rPr lang="en-US" sz="2600" dirty="0" smtClean="0"/>
              <a:t>Build awareness in the community about isolation concerns and associated resources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18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2"/>
            <a:ext cx="7848600" cy="5105401"/>
          </a:xfrm>
        </p:spPr>
        <p:txBody>
          <a:bodyPr/>
          <a:lstStyle/>
          <a:p>
            <a:r>
              <a:rPr lang="en-US" sz="2800" b="1" dirty="0" smtClean="0"/>
              <a:t>Expand caregiver support programs in Chatham, including access to adult day care</a:t>
            </a:r>
          </a:p>
          <a:p>
            <a:pPr lvl="1"/>
            <a:r>
              <a:rPr lang="en-US" sz="2600" dirty="0" smtClean="0"/>
              <a:t>Caregiving is a common experience, and often a challenging experience</a:t>
            </a:r>
          </a:p>
          <a:p>
            <a:pPr lvl="1"/>
            <a:r>
              <a:rPr lang="en-US" sz="2600" dirty="0" smtClean="0"/>
              <a:t>Caregiver respite is a commonly expressed need</a:t>
            </a:r>
          </a:p>
          <a:p>
            <a:endParaRPr lang="en-US" sz="2800" dirty="0" smtClean="0"/>
          </a:p>
          <a:p>
            <a:r>
              <a:rPr lang="en-US" sz="2800" b="1" dirty="0" smtClean="0"/>
              <a:t>Strengthen COA capacity and programming</a:t>
            </a:r>
          </a:p>
          <a:p>
            <a:pPr lvl="1"/>
            <a:r>
              <a:rPr lang="en-US" sz="2600" dirty="0" smtClean="0"/>
              <a:t>Protect the service functions</a:t>
            </a:r>
          </a:p>
          <a:p>
            <a:pPr lvl="1"/>
            <a:r>
              <a:rPr lang="en-US" sz="2600" dirty="0" smtClean="0"/>
              <a:t>Consider expanding the activity functions</a:t>
            </a:r>
          </a:p>
          <a:p>
            <a:pPr lvl="1"/>
            <a:r>
              <a:rPr lang="en-US" sz="2600" dirty="0" smtClean="0"/>
              <a:t>Expect increased demand for COA services </a:t>
            </a:r>
          </a:p>
          <a:p>
            <a:pPr lvl="1"/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sz="3600" u="sng" dirty="0" smtClean="0"/>
              <a:t>Our recommendations </a:t>
            </a:r>
            <a:r>
              <a:rPr lang="en-US" sz="3600" dirty="0" smtClean="0"/>
              <a:t>(cont.)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7905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0762"/>
            <a:ext cx="7848600" cy="510540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sz="2800" b="1" dirty="0" smtClean="0"/>
              <a:t>Improve visibility and public awareness of the COA</a:t>
            </a:r>
          </a:p>
          <a:p>
            <a:endParaRPr lang="en-US" sz="2800" dirty="0" smtClean="0"/>
          </a:p>
          <a:p>
            <a:r>
              <a:rPr lang="en-US" sz="2800" b="1" dirty="0" smtClean="0"/>
              <a:t>Nurture existing cross-departmental and public-private relationships in Chatham</a:t>
            </a:r>
          </a:p>
          <a:p>
            <a:pPr lvl="1"/>
            <a:r>
              <a:rPr lang="en-US" sz="2600" dirty="0" smtClean="0"/>
              <a:t>Emergency services-COA</a:t>
            </a:r>
          </a:p>
          <a:p>
            <a:pPr lvl="1"/>
            <a:r>
              <a:rPr lang="en-US" sz="2600" dirty="0" smtClean="0"/>
              <a:t>Nonprofits-COA</a:t>
            </a:r>
          </a:p>
          <a:p>
            <a:pPr lvl="1"/>
            <a:r>
              <a:rPr lang="en-US" sz="2600" dirty="0" smtClean="0"/>
              <a:t>The COA has a role in organizing and maintaining these networks</a:t>
            </a:r>
          </a:p>
          <a:p>
            <a:pPr lvl="1"/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sz="3600" u="sng" dirty="0" smtClean="0"/>
              <a:t>Our recommendations </a:t>
            </a:r>
            <a:r>
              <a:rPr lang="en-US" sz="3600" dirty="0" smtClean="0"/>
              <a:t>(cont.)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7356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10287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Thank you!</a:t>
            </a:r>
            <a:br>
              <a:rPr lang="en-US" altLang="en-US" sz="4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n-US" altLang="en-US" sz="44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3555" name="Content Placeholder 1"/>
          <p:cNvSpPr>
            <a:spLocks noGrp="1"/>
          </p:cNvSpPr>
          <p:nvPr>
            <p:ph idx="1"/>
          </p:nvPr>
        </p:nvSpPr>
        <p:spPr>
          <a:xfrm>
            <a:off x="457200" y="2438400"/>
            <a:ext cx="7696200" cy="3687763"/>
          </a:xfrm>
        </p:spPr>
        <p:txBody>
          <a:bodyPr/>
          <a:lstStyle/>
          <a:p>
            <a:pPr marL="0" indent="0" algn="ctr">
              <a:buFont typeface="Lucida Grande"/>
              <a:buNone/>
            </a:pPr>
            <a:endParaRPr lang="en-US" altLang="en-US" sz="3200" b="1" dirty="0" smtClean="0">
              <a:latin typeface="Aharoni" pitchFamily="2" charset="-79"/>
              <a:ea typeface="ＭＳ Ｐゴシック" pitchFamily="34" charset="-128"/>
            </a:endParaRPr>
          </a:p>
          <a:p>
            <a:pPr marL="0" indent="0" algn="ctr">
              <a:buFont typeface="Lucida Grande"/>
              <a:buNone/>
            </a:pPr>
            <a:r>
              <a:rPr lang="en-US" altLang="en-US" sz="2600" dirty="0" smtClean="0">
                <a:latin typeface="Arial Unicode MS" pitchFamily="34" charset="-128"/>
                <a:ea typeface="ＭＳ Ｐゴシック" pitchFamily="34" charset="-128"/>
              </a:rPr>
              <a:t>Jan E. </a:t>
            </a:r>
            <a:r>
              <a:rPr lang="en-US" altLang="en-US" sz="2600" dirty="0" err="1" smtClean="0">
                <a:latin typeface="Arial Unicode MS" pitchFamily="34" charset="-128"/>
                <a:ea typeface="ＭＳ Ｐゴシック" pitchFamily="34" charset="-128"/>
              </a:rPr>
              <a:t>Mutchler</a:t>
            </a:r>
            <a:r>
              <a:rPr lang="en-US" altLang="en-US" sz="2600" dirty="0" smtClean="0">
                <a:latin typeface="Arial Unicode MS" pitchFamily="34" charset="-128"/>
                <a:ea typeface="ＭＳ Ｐゴシック" pitchFamily="34" charset="-128"/>
              </a:rPr>
              <a:t>: </a:t>
            </a:r>
            <a:r>
              <a:rPr lang="en-US" altLang="en-US" sz="2600" dirty="0" smtClean="0">
                <a:latin typeface="Arial Unicode MS" pitchFamily="34" charset="-128"/>
                <a:ea typeface="ＭＳ Ｐゴシック" pitchFamily="34" charset="-128"/>
                <a:hlinkClick r:id="rId3"/>
              </a:rPr>
              <a:t>jan.mutchler@umb.edu</a:t>
            </a:r>
            <a:r>
              <a:rPr lang="en-US" altLang="en-US" sz="2600" dirty="0" smtClean="0">
                <a:latin typeface="Arial Unicode MS" pitchFamily="34" charset="-128"/>
                <a:ea typeface="ＭＳ Ｐゴシック" pitchFamily="34" charset="-128"/>
              </a:rPr>
              <a:t> </a:t>
            </a:r>
          </a:p>
          <a:p>
            <a:pPr marL="0" indent="0" algn="ctr">
              <a:buFont typeface="Lucida Grande"/>
              <a:buNone/>
            </a:pPr>
            <a:endParaRPr lang="en-US" altLang="en-US" sz="3200" dirty="0" smtClean="0">
              <a:latin typeface="Arial Unicode MS" pitchFamily="34" charset="-128"/>
              <a:ea typeface="ＭＳ Ｐゴシック" pitchFamily="34" charset="-128"/>
              <a:hlinkClick r:id="rId4"/>
            </a:endParaRPr>
          </a:p>
          <a:p>
            <a:pPr marL="0" indent="0" algn="ctr">
              <a:buFont typeface="Lucida Grande"/>
              <a:buNone/>
            </a:pPr>
            <a:endParaRPr lang="en-US" altLang="en-US" sz="3200" dirty="0" smtClean="0">
              <a:latin typeface="Arial Unicode MS" pitchFamily="34" charset="-128"/>
              <a:ea typeface="ＭＳ Ｐゴシック" pitchFamily="34" charset="-128"/>
              <a:hlinkClick r:id="rId4"/>
            </a:endParaRPr>
          </a:p>
          <a:p>
            <a:pPr marL="0" indent="0" algn="ctr">
              <a:buFont typeface="Lucida Grande"/>
              <a:buNone/>
            </a:pPr>
            <a:r>
              <a:rPr lang="en-US" altLang="en-US" sz="2700" dirty="0" smtClean="0">
                <a:latin typeface="Arial Unicode MS" pitchFamily="34" charset="-128"/>
                <a:ea typeface="ＭＳ Ｐゴシック" pitchFamily="34" charset="-128"/>
                <a:hlinkClick r:id="rId5"/>
              </a:rPr>
              <a:t>http://www.umb.edu/demographyofaging</a:t>
            </a:r>
            <a:endParaRPr lang="en-US" altLang="en-US" sz="2700" dirty="0" smtClean="0">
              <a:latin typeface="Arial Unicode MS" pitchFamily="34" charset="-128"/>
              <a:ea typeface="ＭＳ Ｐゴシック" pitchFamily="34" charset="-128"/>
            </a:endParaRPr>
          </a:p>
          <a:p>
            <a:pPr marL="0" indent="0" algn="ctr">
              <a:buFont typeface="Lucida Grande"/>
              <a:buNone/>
            </a:pPr>
            <a:endParaRPr lang="en-US" altLang="en-US" sz="2700" b="1" dirty="0" smtClean="0">
              <a:latin typeface="Aharoni" pitchFamily="2" charset="-79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Methods</a:t>
            </a:r>
            <a:r>
              <a:rPr lang="en-US" dirty="0" smtClean="0"/>
              <a:t>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696200" cy="5059362"/>
          </a:xfrm>
        </p:spPr>
        <p:txBody>
          <a:bodyPr/>
          <a:lstStyle/>
          <a:p>
            <a:r>
              <a:rPr lang="en-US" sz="2800" dirty="0" smtClean="0"/>
              <a:t>Three </a:t>
            </a:r>
            <a:r>
              <a:rPr lang="en-US" sz="2800" u="sng" dirty="0" smtClean="0"/>
              <a:t>focus groups</a:t>
            </a:r>
            <a:r>
              <a:rPr lang="en-US" sz="2800" dirty="0" smtClean="0"/>
              <a:t>: municipal organizations; nonprofits; residents</a:t>
            </a:r>
          </a:p>
          <a:p>
            <a:endParaRPr lang="en-US" sz="2800" dirty="0" smtClean="0"/>
          </a:p>
          <a:p>
            <a:r>
              <a:rPr lang="en-US" sz="2800" dirty="0" smtClean="0"/>
              <a:t>Seven key </a:t>
            </a:r>
            <a:r>
              <a:rPr lang="en-US" sz="2800" dirty="0"/>
              <a:t>informant </a:t>
            </a:r>
            <a:r>
              <a:rPr lang="en-US" sz="2800" u="sng" dirty="0"/>
              <a:t>interviews</a:t>
            </a:r>
            <a:r>
              <a:rPr lang="en-US" sz="2800" dirty="0"/>
              <a:t> 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COA </a:t>
            </a:r>
            <a:r>
              <a:rPr lang="en-US" sz="2800" u="sng" dirty="0" smtClean="0"/>
              <a:t>comparisons</a:t>
            </a:r>
            <a:r>
              <a:rPr lang="en-US" sz="2800" dirty="0" smtClean="0"/>
              <a:t> </a:t>
            </a:r>
            <a:r>
              <a:rPr lang="en-US" sz="2800" dirty="0"/>
              <a:t>with </a:t>
            </a:r>
            <a:r>
              <a:rPr lang="en-US" sz="2800" dirty="0" smtClean="0"/>
              <a:t>5 other communities</a:t>
            </a:r>
          </a:p>
          <a:p>
            <a:endParaRPr lang="en-US" sz="2800" dirty="0"/>
          </a:p>
          <a:p>
            <a:r>
              <a:rPr lang="en-US" sz="2800" dirty="0" smtClean="0"/>
              <a:t>A </a:t>
            </a:r>
            <a:r>
              <a:rPr lang="en-US" sz="2800" u="sng" dirty="0" smtClean="0"/>
              <a:t>summer resident </a:t>
            </a:r>
            <a:r>
              <a:rPr lang="en-US" sz="2800" dirty="0" smtClean="0"/>
              <a:t>survey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3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Demographic summary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2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1143000"/>
          </a:xfrm>
        </p:spPr>
        <p:txBody>
          <a:bodyPr/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Age distribution of Chatham (2010)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56249280"/>
              </p:ext>
            </p:extLst>
          </p:nvPr>
        </p:nvGraphicFramePr>
        <p:xfrm>
          <a:off x="228600" y="1219200"/>
          <a:ext cx="8763000" cy="5418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000"/>
                <a:gridCol w="2921000"/>
                <a:gridCol w="2921000"/>
              </a:tblGrid>
              <a:tr h="738735">
                <a:tc>
                  <a:txBody>
                    <a:bodyPr/>
                    <a:lstStyle/>
                    <a:p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738735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 age 18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749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12%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38735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 18-49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1,506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25%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38735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 50-59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929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15%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38735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 60-79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2,157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35%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98649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 80 and older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784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13%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38735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6,125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100%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00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1143000"/>
          </a:xfrm>
        </p:spPr>
        <p:txBody>
          <a:bodyPr/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Age distribution of Chatham (2010)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93466137"/>
              </p:ext>
            </p:extLst>
          </p:nvPr>
        </p:nvGraphicFramePr>
        <p:xfrm>
          <a:off x="228600" y="1219200"/>
          <a:ext cx="8763000" cy="5418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000"/>
                <a:gridCol w="2921000"/>
                <a:gridCol w="2921000"/>
              </a:tblGrid>
              <a:tr h="738735">
                <a:tc>
                  <a:txBody>
                    <a:bodyPr/>
                    <a:lstStyle/>
                    <a:p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738735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 age 18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749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12%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38735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 18-49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1,506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25%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38735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 50-59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929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15%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38735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 60-79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2,157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35%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98649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 80 and older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784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13%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38735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6,125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100%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6705600" y="4191000"/>
            <a:ext cx="1676400" cy="13716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81600" y="2667000"/>
            <a:ext cx="1524000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48% are age 60 or older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638800" y="3867329"/>
            <a:ext cx="1066800" cy="70467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241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Expected senior growth in Chatham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3626060"/>
              </p:ext>
            </p:extLst>
          </p:nvPr>
        </p:nvGraphicFramePr>
        <p:xfrm>
          <a:off x="152400" y="1600200"/>
          <a:ext cx="8534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4461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3951</TotalTime>
  <Words>1759</Words>
  <Application>Microsoft Office PowerPoint</Application>
  <PresentationFormat>On-screen Show (4:3)</PresentationFormat>
  <Paragraphs>402</Paragraphs>
  <Slides>47</Slides>
  <Notes>47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The Future of Aging in the Town of Chatham Chatham Council on Aging Needs Assessment Study</vt:lpstr>
      <vt:lpstr>Outline of Today’s Presentation:</vt:lpstr>
      <vt:lpstr>Goals of the Chatham needs assessment study</vt:lpstr>
      <vt:lpstr>Methods</vt:lpstr>
      <vt:lpstr>Methods (cont.)</vt:lpstr>
      <vt:lpstr>Demographic summary</vt:lpstr>
      <vt:lpstr>Age distribution of Chatham (2010)</vt:lpstr>
      <vt:lpstr>Age distribution of Chatham (2010)</vt:lpstr>
      <vt:lpstr>Expected senior growth in Chatham</vt:lpstr>
      <vt:lpstr>An older age profile in Chatham is expected</vt:lpstr>
      <vt:lpstr>Over half of Chatham homeowners are age 60+</vt:lpstr>
      <vt:lpstr>More than 1 in 4 older residents lives alone</vt:lpstr>
      <vt:lpstr>Median household income is lower among Chatham seniors than middle-aged households</vt:lpstr>
      <vt:lpstr>Disability is higher among older residents</vt:lpstr>
      <vt:lpstr>Chatham Survey responses</vt:lpstr>
      <vt:lpstr>Chatham’s seniors are committed to aging in place</vt:lpstr>
      <vt:lpstr>Maintaining and adapting homes can be a challenge </vt:lpstr>
      <vt:lpstr>Residents are receptive to higher density housing</vt:lpstr>
      <vt:lpstr>Many Chatham residents restrict their driving</vt:lpstr>
      <vt:lpstr>Transportation options used in Chatham</vt:lpstr>
      <vt:lpstr>Satisfaction levels are mixed with respect to transportation options </vt:lpstr>
      <vt:lpstr>Survey respondents are socially connected: using phone, email, social media, or getting together </vt:lpstr>
      <vt:lpstr>But some respondents lack relationships with neighbors</vt:lpstr>
      <vt:lpstr>Many Chatham residents need services and supports to stay at home</vt:lpstr>
      <vt:lpstr>Many Chatham residents are involved in caregiving</vt:lpstr>
      <vt:lpstr>Working, retiring, and uncertainty</vt:lpstr>
      <vt:lpstr>“During my retirement, I expect to have adequate resources to meet my financial needs, including home maintenance, real estate taxes, healthcare, and other expenses” </vt:lpstr>
      <vt:lpstr>About the Chatham Council on Aging</vt:lpstr>
      <vt:lpstr>Chatham Council on Aging is a community asset </vt:lpstr>
      <vt:lpstr>Expect growth in use of the COA</vt:lpstr>
      <vt:lpstr>High likelihood of participating in COA programs and services in the future</vt:lpstr>
      <vt:lpstr>Residents rate service functions of the Chatham COA as important (% rating service as important to them or their family)</vt:lpstr>
      <vt:lpstr>Activity functions of the COA are priorities for expansion</vt:lpstr>
      <vt:lpstr>Some residents travel to senior centers in other towns</vt:lpstr>
      <vt:lpstr>Visibility and public awareness of the COA could be improved</vt:lpstr>
      <vt:lpstr>Selected comments about the COA</vt:lpstr>
      <vt:lpstr>Selected comments about the COA</vt:lpstr>
      <vt:lpstr>Focus groups on the COA</vt:lpstr>
      <vt:lpstr>Interviews on the COA</vt:lpstr>
      <vt:lpstr>Community comparisons</vt:lpstr>
      <vt:lpstr>Features of comparison senior centers</vt:lpstr>
      <vt:lpstr>Our recommendations</vt:lpstr>
      <vt:lpstr>Our recommendations (cont.)</vt:lpstr>
      <vt:lpstr>Our recommendations (cont.)</vt:lpstr>
      <vt:lpstr>Our recommendations (cont.)</vt:lpstr>
      <vt:lpstr>Our recommendations (cont.)</vt:lpstr>
      <vt:lpstr>Thank you!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Angie Markowski</dc:creator>
  <cp:lastModifiedBy>Channel18</cp:lastModifiedBy>
  <cp:revision>287</cp:revision>
  <cp:lastPrinted>2016-04-07T12:37:52Z</cp:lastPrinted>
  <dcterms:created xsi:type="dcterms:W3CDTF">2012-10-03T20:23:23Z</dcterms:created>
  <dcterms:modified xsi:type="dcterms:W3CDTF">2016-04-12T17:07:23Z</dcterms:modified>
</cp:coreProperties>
</file>